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1_82F68BD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4" r:id="rId5"/>
    <p:sldId id="273" r:id="rId6"/>
    <p:sldId id="280" r:id="rId7"/>
    <p:sldId id="257" r:id="rId8"/>
    <p:sldId id="275" r:id="rId9"/>
    <p:sldId id="277" r:id="rId10"/>
    <p:sldId id="279" r:id="rId11"/>
    <p:sldId id="278" r:id="rId12"/>
    <p:sldId id="276" r:id="rId13"/>
    <p:sldId id="274" r:id="rId14"/>
    <p:sldId id="286" r:id="rId15"/>
    <p:sldId id="282" r:id="rId16"/>
    <p:sldId id="281" r:id="rId17"/>
    <p:sldId id="287" r:id="rId18"/>
    <p:sldId id="283" r:id="rId19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CEEA9F-9F8F-ED19-4F94-DABCD0F4EE28}" name="Diane Fry" initials="DF" userId="S::dfry4@unl.edu::389219dd-ad7a-4c31-ae61-d157c65eed29" providerId="AD"/>
  <p188:author id="{840187C0-C433-5320-DC64-AA7625D9EF1F}" name="Adrienne Blake" initials="AB" userId="S::ablake4@unl.edu::3ac2ab13-5766-47cd-8acc-06c6132dbc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00"/>
    <a:srgbClr val="BA0C28"/>
    <a:srgbClr val="D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AEED9-D922-49CD-9B7E-AA92076323B7}" v="115" dt="2024-04-09T16:35:39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artin" userId="431e1652-15c5-4e06-be43-29a666337fe9" providerId="ADAL" clId="{9EEAEED9-D922-49CD-9B7E-AA92076323B7}"/>
    <pc:docChg chg="modSld">
      <pc:chgData name="Michelle Martin" userId="431e1652-15c5-4e06-be43-29a666337fe9" providerId="ADAL" clId="{9EEAEED9-D922-49CD-9B7E-AA92076323B7}" dt="2024-04-09T16:38:30.411" v="115" actId="113"/>
      <pc:docMkLst>
        <pc:docMk/>
      </pc:docMkLst>
      <pc:sldChg chg="modSp mod">
        <pc:chgData name="Michelle Martin" userId="431e1652-15c5-4e06-be43-29a666337fe9" providerId="ADAL" clId="{9EEAEED9-D922-49CD-9B7E-AA92076323B7}" dt="2024-04-09T16:38:30.411" v="115" actId="113"/>
        <pc:sldMkLst>
          <pc:docMk/>
          <pc:sldMk cId="2197195742" sldId="257"/>
        </pc:sldMkLst>
        <pc:spChg chg="mod">
          <ac:chgData name="Michelle Martin" userId="431e1652-15c5-4e06-be43-29a666337fe9" providerId="ADAL" clId="{9EEAEED9-D922-49CD-9B7E-AA92076323B7}" dt="2024-04-09T16:38:30.411" v="115" actId="113"/>
          <ac:spMkLst>
            <pc:docMk/>
            <pc:sldMk cId="2197195742" sldId="257"/>
            <ac:spMk id="3" creationId="{00000000-0000-0000-0000-000000000000}"/>
          </ac:spMkLst>
        </pc:spChg>
      </pc:sldChg>
      <pc:sldChg chg="modSp mod">
        <pc:chgData name="Michelle Martin" userId="431e1652-15c5-4e06-be43-29a666337fe9" providerId="ADAL" clId="{9EEAEED9-D922-49CD-9B7E-AA92076323B7}" dt="2024-04-09T16:35:39.605" v="114" actId="255"/>
        <pc:sldMkLst>
          <pc:docMk/>
          <pc:sldMk cId="72685089" sldId="279"/>
        </pc:sldMkLst>
        <pc:spChg chg="mod">
          <ac:chgData name="Michelle Martin" userId="431e1652-15c5-4e06-be43-29a666337fe9" providerId="ADAL" clId="{9EEAEED9-D922-49CD-9B7E-AA92076323B7}" dt="2024-04-09T16:35:39.605" v="114" actId="255"/>
          <ac:spMkLst>
            <pc:docMk/>
            <pc:sldMk cId="72685089" sldId="279"/>
            <ac:spMk id="3" creationId="{00000000-0000-0000-0000-000000000000}"/>
          </ac:spMkLst>
        </pc:spChg>
      </pc:sldChg>
      <pc:sldChg chg="modSp mod">
        <pc:chgData name="Michelle Martin" userId="431e1652-15c5-4e06-be43-29a666337fe9" providerId="ADAL" clId="{9EEAEED9-D922-49CD-9B7E-AA92076323B7}" dt="2024-04-09T16:35:03.482" v="113" actId="14100"/>
        <pc:sldMkLst>
          <pc:docMk/>
          <pc:sldMk cId="1435692019" sldId="282"/>
        </pc:sldMkLst>
        <pc:spChg chg="mod">
          <ac:chgData name="Michelle Martin" userId="431e1652-15c5-4e06-be43-29a666337fe9" providerId="ADAL" clId="{9EEAEED9-D922-49CD-9B7E-AA92076323B7}" dt="2024-04-09T16:35:03.482" v="113" actId="14100"/>
          <ac:spMkLst>
            <pc:docMk/>
            <pc:sldMk cId="1435692019" sldId="282"/>
            <ac:spMk id="3" creationId="{00000000-0000-0000-0000-000000000000}"/>
          </ac:spMkLst>
        </pc:spChg>
      </pc:sldChg>
    </pc:docChg>
  </pc:docChgLst>
</pc:chgInfo>
</file>

<file path=ppt/comments/modernComment_101_82F68B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61D1CA-BE89-4118-B7F4-618F9590FF88}" authorId="{840187C0-C433-5320-DC64-AA7625D9EF1F}" status="resolved" created="2023-02-03T16:32:21.747" complete="100000">
    <pc:sldMkLst xmlns:pc="http://schemas.microsoft.com/office/powerpoint/2013/main/command">
      <pc:docMk/>
      <pc:sldMk cId="2197195742" sldId="257"/>
    </pc:sldMkLst>
    <p188:txBody>
      <a:bodyPr/>
      <a:lstStyle/>
      <a:p>
        <a:r>
          <a:rPr lang="en-US"/>
          <a:t>Advantage:  Medical may be used as a Medicare Supplement and Prescription plan to pair with Medicare - AB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55B54E-8AB7-4EE7-B189-34F8EE6712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D59742-CB68-4325-808B-0E86676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2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1EBBCA-6DA2-6045-B65F-333F80FCE08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7CAFE2C-2615-B444-AE19-22353FFD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Inser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57355" y="-81934"/>
            <a:ext cx="9258505" cy="531751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sp>
        <p:nvSpPr>
          <p:cNvPr id="20" name="Isosceles Triangle 19"/>
          <p:cNvSpPr/>
          <p:nvPr userDrawn="1"/>
        </p:nvSpPr>
        <p:spPr>
          <a:xfrm>
            <a:off x="6187830" y="793434"/>
            <a:ext cx="499551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7772400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34920"/>
            <a:ext cx="6400800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39691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39692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39691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8488" y="1968738"/>
            <a:ext cx="1567412" cy="5626416"/>
          </a:xfrm>
          <a:prstGeom prst="rect">
            <a:avLst/>
          </a:prstGeom>
        </p:spPr>
      </p:pic>
      <p:pic>
        <p:nvPicPr>
          <p:cNvPr id="11" name="Picture 10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3926" y="-2052383"/>
            <a:ext cx="1753158" cy="4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" y="-1"/>
            <a:ext cx="9327717" cy="5280661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ttice-Patter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055" y="-186522"/>
            <a:ext cx="2506662" cy="4511198"/>
          </a:xfrm>
          <a:prstGeom prst="rect">
            <a:avLst/>
          </a:prstGeom>
        </p:spPr>
      </p:pic>
      <p:pic>
        <p:nvPicPr>
          <p:cNvPr id="18" name="Picture 17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38546" y="2511664"/>
            <a:ext cx="2934347" cy="2768997"/>
          </a:xfrm>
          <a:prstGeom prst="rect">
            <a:avLst/>
          </a:prstGeom>
        </p:spPr>
      </p:pic>
      <p:sp>
        <p:nvSpPr>
          <p:cNvPr id="19" name="Isosceles Triangle 18"/>
          <p:cNvSpPr/>
          <p:nvPr userDrawn="1"/>
        </p:nvSpPr>
        <p:spPr>
          <a:xfrm rot="5400000">
            <a:off x="1025505" y="-36397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rot="16200000">
            <a:off x="6565720" y="4582067"/>
            <a:ext cx="999101" cy="488430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UN-Campuses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900" y="4472962"/>
            <a:ext cx="1083470" cy="275653"/>
          </a:xfrm>
          <a:prstGeom prst="rect">
            <a:avLst/>
          </a:prstGeom>
        </p:spPr>
      </p:pic>
      <p:sp>
        <p:nvSpPr>
          <p:cNvPr id="22" name="Isosceles Triangle 21"/>
          <p:cNvSpPr/>
          <p:nvPr userDrawn="1"/>
        </p:nvSpPr>
        <p:spPr>
          <a:xfrm>
            <a:off x="6321505" y="843648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ackgrou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ttice-grey.png"/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6233178" y="-917677"/>
            <a:ext cx="3108383" cy="5243871"/>
          </a:xfrm>
          <a:prstGeom prst="rect">
            <a:avLst/>
          </a:prstGeom>
        </p:spPr>
      </p:pic>
      <p:pic>
        <p:nvPicPr>
          <p:cNvPr id="10" name="Picture 9" descr="Lattice-grey.png"/>
          <p:cNvPicPr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3792" y="2596826"/>
            <a:ext cx="1723043" cy="4374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728232"/>
          </a:xfrm>
        </p:spPr>
        <p:txBody>
          <a:bodyPr anchor="b"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30"/>
            <a:ext cx="8229600" cy="3156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5400000">
            <a:off x="575743" y="1122573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752108" y="1122574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928478" y="1122573"/>
            <a:ext cx="114279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-Campuses_blk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074" y="4671046"/>
            <a:ext cx="1292553" cy="3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16" name="Picture 15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18" name="Picture 17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Isosceles Triangle 18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8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28" name="Picture 27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29" name="Picture 28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ctr">
              <a:defRPr>
                <a:solidFill>
                  <a:srgbClr val="D4001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1" name="Isosceles Triangle 30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4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0818" y="-60614"/>
            <a:ext cx="9305636" cy="52647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"/>
            <a:ext cx="7772400" cy="5143497"/>
          </a:xfrm>
          <a:ln>
            <a:noFill/>
          </a:ln>
        </p:spPr>
        <p:txBody>
          <a:bodyPr anchor="ctr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22" name="Picture 21" descr="Lattice-Patter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16200000">
            <a:off x="1928680" y="-2731649"/>
            <a:ext cx="1894687" cy="6981080"/>
          </a:xfrm>
          <a:prstGeom prst="rect">
            <a:avLst/>
          </a:prstGeom>
        </p:spPr>
      </p:pic>
      <p:pic>
        <p:nvPicPr>
          <p:cNvPr id="24" name="Picture 23" descr="Lattice-Patter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5400000">
            <a:off x="6775984" y="1163371"/>
            <a:ext cx="1894687" cy="6981080"/>
          </a:xfrm>
          <a:prstGeom prst="rect">
            <a:avLst/>
          </a:prstGeom>
        </p:spPr>
      </p:pic>
      <p:sp>
        <p:nvSpPr>
          <p:cNvPr id="25" name="Isosceles Triangle 24"/>
          <p:cNvSpPr/>
          <p:nvPr userDrawn="1"/>
        </p:nvSpPr>
        <p:spPr>
          <a:xfrm rot="5400000">
            <a:off x="935376" y="4551991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900" y="4472962"/>
            <a:ext cx="1083470" cy="275653"/>
          </a:xfrm>
          <a:prstGeom prst="rect">
            <a:avLst/>
          </a:prstGeom>
        </p:spPr>
      </p:pic>
      <p:sp>
        <p:nvSpPr>
          <p:cNvPr id="27" name="Isosceles Triangle 26"/>
          <p:cNvSpPr/>
          <p:nvPr userDrawn="1"/>
        </p:nvSpPr>
        <p:spPr>
          <a:xfrm rot="16200000">
            <a:off x="7909462" y="640969"/>
            <a:ext cx="999101" cy="488430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5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0818" y="-60614"/>
            <a:ext cx="9305636" cy="5264727"/>
          </a:xfrm>
          <a:prstGeom prst="rect">
            <a:avLst/>
          </a:prstGeom>
          <a:solidFill>
            <a:srgbClr val="D40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"/>
            <a:ext cx="7772400" cy="5143497"/>
          </a:xfrm>
          <a:ln>
            <a:noFill/>
          </a:ln>
        </p:spPr>
        <p:txBody>
          <a:bodyPr anchor="ctr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22" name="Picture 21" descr="Lattice-Patter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16200000">
            <a:off x="1928680" y="-2731649"/>
            <a:ext cx="1894687" cy="6981080"/>
          </a:xfrm>
          <a:prstGeom prst="rect">
            <a:avLst/>
          </a:prstGeom>
        </p:spPr>
      </p:pic>
      <p:pic>
        <p:nvPicPr>
          <p:cNvPr id="24" name="Picture 23" descr="Lattice-Patter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" b="-1"/>
          <a:stretch/>
        </p:blipFill>
        <p:spPr>
          <a:xfrm rot="5400000">
            <a:off x="6775984" y="1163371"/>
            <a:ext cx="1894687" cy="6981080"/>
          </a:xfrm>
          <a:prstGeom prst="rect">
            <a:avLst/>
          </a:prstGeom>
        </p:spPr>
      </p:pic>
      <p:sp>
        <p:nvSpPr>
          <p:cNvPr id="25" name="Isosceles Triangle 24"/>
          <p:cNvSpPr/>
          <p:nvPr userDrawn="1"/>
        </p:nvSpPr>
        <p:spPr>
          <a:xfrm rot="5400000">
            <a:off x="935376" y="4551991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900" y="4472962"/>
            <a:ext cx="1083470" cy="275653"/>
          </a:xfrm>
          <a:prstGeom prst="rect">
            <a:avLst/>
          </a:prstGeom>
        </p:spPr>
      </p:pic>
      <p:sp>
        <p:nvSpPr>
          <p:cNvPr id="27" name="Isosceles Triangle 26"/>
          <p:cNvSpPr/>
          <p:nvPr userDrawn="1"/>
        </p:nvSpPr>
        <p:spPr>
          <a:xfrm rot="16200000">
            <a:off x="7909462" y="640969"/>
            <a:ext cx="999101" cy="488430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6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0644-7476-554B-9D63-525D668E7778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8219A-2DC7-B949-BDFA-2279F7DF3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14" name="Picture 13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15" name="Picture 14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16" name="Isosceles Triangle 15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55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55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07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00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25" name="Picture 24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26" name="Picture 25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27" name="Isosceles Triangle 26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22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22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84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9" name="Picture 8" descr="Lattice-grey.png"/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6233178" y="-917677"/>
            <a:ext cx="3108383" cy="5243871"/>
          </a:xfrm>
          <a:prstGeom prst="rect">
            <a:avLst/>
          </a:prstGeom>
        </p:spPr>
      </p:pic>
      <p:pic>
        <p:nvPicPr>
          <p:cNvPr id="10" name="Picture 9" descr="Lattice-grey.png"/>
          <p:cNvPicPr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3792" y="2596826"/>
            <a:ext cx="1723043" cy="4374015"/>
          </a:xfrm>
          <a:prstGeom prst="rect">
            <a:avLst/>
          </a:prstGeom>
        </p:spPr>
      </p:pic>
      <p:sp>
        <p:nvSpPr>
          <p:cNvPr id="11" name="Isosceles Triangle 10"/>
          <p:cNvSpPr/>
          <p:nvPr userDrawn="1"/>
        </p:nvSpPr>
        <p:spPr>
          <a:xfrm rot="5400000">
            <a:off x="575743" y="1122573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52108" y="1122574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28478" y="1122573"/>
            <a:ext cx="114279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-Campuses_blk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074" y="4671046"/>
            <a:ext cx="1292553" cy="34156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707"/>
            <a:ext cx="4038600" cy="3222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707"/>
            <a:ext cx="4038600" cy="3222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466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0644-7476-554B-9D63-525D668E7778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8219A-2DC7-B949-BDFA-2279F7DF3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14" name="Picture 13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15" name="Picture 14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16" name="Isosceles Triangle 15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54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5285"/>
            <a:ext cx="4040188" cy="24469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54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5285"/>
            <a:ext cx="4041775" cy="24469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08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-1424896842869-a5bda51fca24_r_rgb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381" y="-150091"/>
            <a:ext cx="9421381" cy="5430400"/>
          </a:xfrm>
          <a:prstGeom prst="rect">
            <a:avLst/>
          </a:prstGeom>
        </p:spPr>
      </p:pic>
      <p:pic>
        <p:nvPicPr>
          <p:cNvPr id="17" name="Picture 16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pic>
        <p:nvPicPr>
          <p:cNvPr id="18" name="Picture 17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1" y="-791228"/>
            <a:ext cx="2506662" cy="6224744"/>
          </a:xfrm>
          <a:prstGeom prst="rect">
            <a:avLst/>
          </a:prstGeom>
        </p:spPr>
      </p:pic>
      <p:sp>
        <p:nvSpPr>
          <p:cNvPr id="19" name="Isosceles Triangle 18"/>
          <p:cNvSpPr/>
          <p:nvPr userDrawn="1"/>
        </p:nvSpPr>
        <p:spPr>
          <a:xfrm rot="5400000">
            <a:off x="1025505" y="-36397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>
            <a:off x="6187830" y="793434"/>
            <a:ext cx="499551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4739142" y="4899284"/>
            <a:ext cx="999101" cy="488430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7772400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26784"/>
            <a:ext cx="6400800" cy="1508323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86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00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25" name="Picture 24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26" name="Picture 25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27" name="Isosceles Triangle 26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546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5285"/>
            <a:ext cx="4040188" cy="24580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546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5285"/>
            <a:ext cx="4041775" cy="24580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96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ackgrou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DD0000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9" name="Picture 8" descr="Lattice-grey.png"/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6233178" y="-917677"/>
            <a:ext cx="3108383" cy="5243871"/>
          </a:xfrm>
          <a:prstGeom prst="rect">
            <a:avLst/>
          </a:prstGeom>
        </p:spPr>
      </p:pic>
      <p:pic>
        <p:nvPicPr>
          <p:cNvPr id="10" name="Picture 9" descr="Lattice-grey.png"/>
          <p:cNvPicPr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3792" y="2596826"/>
            <a:ext cx="1723043" cy="4374015"/>
          </a:xfrm>
          <a:prstGeom prst="rect">
            <a:avLst/>
          </a:prstGeom>
        </p:spPr>
      </p:pic>
      <p:sp>
        <p:nvSpPr>
          <p:cNvPr id="11" name="Isosceles Triangle 10"/>
          <p:cNvSpPr/>
          <p:nvPr userDrawn="1"/>
        </p:nvSpPr>
        <p:spPr>
          <a:xfrm rot="5400000">
            <a:off x="575743" y="1122573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52108" y="1122574"/>
            <a:ext cx="114280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28478" y="1122573"/>
            <a:ext cx="114279" cy="76180"/>
          </a:xfrm>
          <a:prstGeom prst="triangle">
            <a:avLst/>
          </a:prstGeom>
          <a:solidFill>
            <a:srgbClr val="D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-Campuses_blk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074" y="4671046"/>
            <a:ext cx="1292553" cy="341568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254"/>
            <a:ext cx="4040188" cy="594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5285"/>
            <a:ext cx="4040188" cy="25721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381254"/>
            <a:ext cx="4041775" cy="594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5285"/>
            <a:ext cx="4041775" cy="25721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31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pic>
        <p:nvPicPr>
          <p:cNvPr id="6" name="Picture 5" descr="UN-Campuses_bl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074" y="4671046"/>
            <a:ext cx="1292553" cy="3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ac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0644-7476-554B-9D63-525D668E7778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8219A-2DC7-B949-BDFA-2279F7DF3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17" name="Picture 16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18" name="Picture 17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19" name="Isosceles Triangle 18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8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357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6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DD0000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8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357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-62166" y="4594622"/>
            <a:ext cx="9280544" cy="633798"/>
          </a:xfrm>
          <a:prstGeom prst="rect">
            <a:avLst/>
          </a:prstGeom>
          <a:solidFill>
            <a:srgbClr val="D40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00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57205" y="4769323"/>
            <a:ext cx="54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FFFFFF"/>
                </a:solidFill>
                <a:latin typeface="Futura Std Bold Oblique"/>
                <a:cs typeface="Futura Std Bold Oblique"/>
              </a:rPr>
              <a:t>ONE UNIVERSITY. FOUR CAMPUSES. ONE NEBRASKA.</a:t>
            </a:r>
          </a:p>
          <a:p>
            <a:endParaRPr lang="en-US" sz="1000">
              <a:solidFill>
                <a:srgbClr val="FFFFFF"/>
              </a:solidFill>
              <a:latin typeface="Futura Std Bold Oblique"/>
              <a:cs typeface="Futura Std Bold Oblique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6200000">
            <a:off x="8525125" y="5071639"/>
            <a:ext cx="749326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UN-Campuses_rev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0" y="4742682"/>
            <a:ext cx="1083470" cy="275653"/>
          </a:xfrm>
          <a:prstGeom prst="rect">
            <a:avLst/>
          </a:prstGeom>
        </p:spPr>
      </p:pic>
      <p:pic>
        <p:nvPicPr>
          <p:cNvPr id="28" name="Picture 27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6310" y="3609757"/>
            <a:ext cx="753777" cy="2763982"/>
          </a:xfrm>
          <a:prstGeom prst="rect">
            <a:avLst/>
          </a:prstGeom>
        </p:spPr>
      </p:pic>
      <p:pic>
        <p:nvPicPr>
          <p:cNvPr id="29" name="Picture 28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50093" y="3411914"/>
            <a:ext cx="1144147" cy="1956722"/>
          </a:xfrm>
          <a:prstGeom prst="rect">
            <a:avLst/>
          </a:prstGeom>
        </p:spPr>
      </p:pic>
      <p:sp>
        <p:nvSpPr>
          <p:cNvPr id="30" name="Isosceles Triangle 29"/>
          <p:cNvSpPr/>
          <p:nvPr userDrawn="1"/>
        </p:nvSpPr>
        <p:spPr>
          <a:xfrm rot="5400000">
            <a:off x="5437171" y="4285534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 userDrawn="1"/>
        </p:nvSpPr>
        <p:spPr>
          <a:xfrm>
            <a:off x="4671657" y="4645156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Backgrou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attice-grey.png"/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85" r="60101"/>
          <a:stretch/>
        </p:blipFill>
        <p:spPr>
          <a:xfrm>
            <a:off x="6233178" y="-917677"/>
            <a:ext cx="3108383" cy="5243871"/>
          </a:xfrm>
          <a:prstGeom prst="rect">
            <a:avLst/>
          </a:prstGeom>
        </p:spPr>
      </p:pic>
      <p:pic>
        <p:nvPicPr>
          <p:cNvPr id="17" name="Picture 16" descr="Lattice-grey.png"/>
          <p:cNvPicPr>
            <a:picLocks noChangeAspect="1"/>
          </p:cNvPicPr>
          <p:nvPr userDrawn="1"/>
        </p:nvPicPr>
        <p:blipFill rotWithShape="1">
          <a:blip r:embed="rId3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3792" y="2596826"/>
            <a:ext cx="1723043" cy="4374015"/>
          </a:xfrm>
          <a:prstGeom prst="rect">
            <a:avLst/>
          </a:prstGeom>
        </p:spPr>
      </p:pic>
      <p:pic>
        <p:nvPicPr>
          <p:cNvPr id="18" name="Picture 17" descr="UN-Campuses_blk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074" y="4671046"/>
            <a:ext cx="1292553" cy="34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DD0000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8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357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79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782" y="3936392"/>
            <a:ext cx="824436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782" y="370468"/>
            <a:ext cx="8244362" cy="35659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82" y="4361446"/>
            <a:ext cx="824436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44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1424896842869-a5bda51fca24_r_rg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85"/>
            <a:ext cx="9350052" cy="5356578"/>
          </a:xfrm>
          <a:prstGeom prst="rect">
            <a:avLst/>
          </a:prstGeom>
        </p:spPr>
      </p:pic>
      <p:pic>
        <p:nvPicPr>
          <p:cNvPr id="17" name="Picture 16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394575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394575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8488" y="1968738"/>
            <a:ext cx="1567412" cy="5626416"/>
          </a:xfrm>
          <a:prstGeom prst="rect">
            <a:avLst/>
          </a:prstGeom>
        </p:spPr>
      </p:pic>
      <p:pic>
        <p:nvPicPr>
          <p:cNvPr id="11" name="Picture 10" descr="Lattice-Pattern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3926" y="-2052383"/>
            <a:ext cx="1753158" cy="4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du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221_Commencement_26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5884" y="-256667"/>
            <a:ext cx="9849984" cy="5565652"/>
          </a:xfrm>
          <a:prstGeom prst="rect">
            <a:avLst/>
          </a:prstGeom>
        </p:spPr>
      </p:pic>
      <p:pic>
        <p:nvPicPr>
          <p:cNvPr id="17" name="Picture 16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394575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394575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8488" y="1968738"/>
            <a:ext cx="1567412" cy="5626416"/>
          </a:xfrm>
          <a:prstGeom prst="rect">
            <a:avLst/>
          </a:prstGeom>
        </p:spPr>
      </p:pic>
      <p:pic>
        <p:nvPicPr>
          <p:cNvPr id="11" name="Picture 10" descr="Lattice-Pattern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3926" y="-2052383"/>
            <a:ext cx="1753158" cy="4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701_Statistics_02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584" y="-1773745"/>
            <a:ext cx="11565961" cy="7710640"/>
          </a:xfrm>
          <a:prstGeom prst="rect">
            <a:avLst/>
          </a:prstGeom>
        </p:spPr>
      </p:pic>
      <p:pic>
        <p:nvPicPr>
          <p:cNvPr id="17" name="Picture 16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5137715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5137715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8488" y="1968738"/>
            <a:ext cx="1567412" cy="5626416"/>
          </a:xfrm>
          <a:prstGeom prst="rect">
            <a:avLst/>
          </a:prstGeom>
        </p:spPr>
      </p:pic>
      <p:pic>
        <p:nvPicPr>
          <p:cNvPr id="11" name="Picture 10" descr="Lattice-Pattern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3926" y="-2052383"/>
            <a:ext cx="1753158" cy="4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0930_Biotechnology_38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10847"/>
            <a:ext cx="11488616" cy="76590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810847"/>
            <a:ext cx="11488615" cy="76590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pic>
        <p:nvPicPr>
          <p:cNvPr id="9" name="Picture 8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8488" y="1968738"/>
            <a:ext cx="1567412" cy="5626416"/>
          </a:xfrm>
          <a:prstGeom prst="rect">
            <a:avLst/>
          </a:prstGeom>
        </p:spPr>
      </p:pic>
      <p:pic>
        <p:nvPicPr>
          <p:cNvPr id="10" name="Picture 9" descr="Lattice-Pattern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3926" y="-2052383"/>
            <a:ext cx="1753158" cy="48582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5078046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5078046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9288_062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76773"/>
            <a:ext cx="11791462" cy="786020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676773"/>
            <a:ext cx="11879385" cy="786020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2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pic>
        <p:nvPicPr>
          <p:cNvPr id="8" name="Picture 7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8488" y="1968738"/>
            <a:ext cx="1567412" cy="5626416"/>
          </a:xfrm>
          <a:prstGeom prst="rect">
            <a:avLst/>
          </a:prstGeom>
        </p:spPr>
      </p:pic>
      <p:pic>
        <p:nvPicPr>
          <p:cNvPr id="9" name="Picture 8" descr="Lattice-Pattern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3926" y="-2052383"/>
            <a:ext cx="1753158" cy="485826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4383368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4383368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N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MC_Sorrell Center 2_141004_0354_blurre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2163"/>
            <a:ext cx="9755402" cy="65036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502163"/>
            <a:ext cx="9755402" cy="6503601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-Campuses_rev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80515"/>
            <a:ext cx="1083470" cy="275653"/>
          </a:xfrm>
          <a:prstGeom prst="rect">
            <a:avLst/>
          </a:prstGeom>
        </p:spPr>
      </p:pic>
      <p:pic>
        <p:nvPicPr>
          <p:cNvPr id="8" name="Picture 7" descr="Lattice-Pattern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8488" y="1968738"/>
            <a:ext cx="1567412" cy="5626416"/>
          </a:xfrm>
          <a:prstGeom prst="rect">
            <a:avLst/>
          </a:prstGeom>
        </p:spPr>
      </p:pic>
      <p:pic>
        <p:nvPicPr>
          <p:cNvPr id="9" name="Picture 8" descr="Lattice-Pattern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3926" y="-2052383"/>
            <a:ext cx="1753158" cy="485826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67640"/>
            <a:ext cx="7637368" cy="1470025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2465"/>
            <a:ext cx="7637368" cy="1408381"/>
          </a:xfrm>
        </p:spPr>
        <p:txBody>
          <a:bodyPr/>
          <a:lstStyle>
            <a:lvl1pPr marL="0" indent="0" algn="l"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12" name="Isosceles Triangle 11"/>
          <p:cNvSpPr/>
          <p:nvPr userDrawn="1"/>
        </p:nvSpPr>
        <p:spPr>
          <a:xfrm rot="5400000">
            <a:off x="794888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971253" y="2580219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>
            <a:off x="1147623" y="2580218"/>
            <a:ext cx="114277" cy="7618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9327717" cy="52806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tice-Patter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055" y="-186522"/>
            <a:ext cx="2506662" cy="4511198"/>
          </a:xfrm>
          <a:prstGeom prst="rect">
            <a:avLst/>
          </a:prstGeom>
        </p:spPr>
      </p:pic>
      <p:pic>
        <p:nvPicPr>
          <p:cNvPr id="15" name="Picture 14" descr="Lattice-Pattern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38546" y="2511664"/>
            <a:ext cx="2934347" cy="2768997"/>
          </a:xfrm>
          <a:prstGeom prst="rect">
            <a:avLst/>
          </a:prstGeom>
        </p:spPr>
      </p:pic>
      <p:sp>
        <p:nvSpPr>
          <p:cNvPr id="16" name="Isosceles Triangle 15"/>
          <p:cNvSpPr/>
          <p:nvPr userDrawn="1"/>
        </p:nvSpPr>
        <p:spPr>
          <a:xfrm rot="5400000">
            <a:off x="1025505" y="-36397"/>
            <a:ext cx="999101" cy="48843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6565720" y="4582067"/>
            <a:ext cx="999101" cy="488430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UN-Campuses_rev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900" y="4472962"/>
            <a:ext cx="1083470" cy="275653"/>
          </a:xfrm>
          <a:prstGeom prst="rect">
            <a:avLst/>
          </a:prstGeom>
        </p:spPr>
      </p:pic>
      <p:sp>
        <p:nvSpPr>
          <p:cNvPr id="20" name="Isosceles Triangle 19"/>
          <p:cNvSpPr/>
          <p:nvPr userDrawn="1"/>
        </p:nvSpPr>
        <p:spPr>
          <a:xfrm>
            <a:off x="6321505" y="843648"/>
            <a:ext cx="499550" cy="244215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0644-7476-554B-9D63-525D668E77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219A-2DC7-B949-BDFA-2279F7DF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9" r:id="rId3"/>
    <p:sldLayoutId id="2147483668" r:id="rId4"/>
    <p:sldLayoutId id="2147483670" r:id="rId5"/>
    <p:sldLayoutId id="2147483672" r:id="rId6"/>
    <p:sldLayoutId id="2147483673" r:id="rId7"/>
    <p:sldLayoutId id="2147483671" r:id="rId8"/>
    <p:sldLayoutId id="2147483651" r:id="rId9"/>
    <p:sldLayoutId id="2147483662" r:id="rId10"/>
    <p:sldLayoutId id="2147483650" r:id="rId11"/>
    <p:sldLayoutId id="2147483661" r:id="rId12"/>
    <p:sldLayoutId id="2147483663" r:id="rId13"/>
    <p:sldLayoutId id="2147483660" r:id="rId14"/>
    <p:sldLayoutId id="2147483665" r:id="rId15"/>
    <p:sldLayoutId id="2147483652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54" r:id="rId22"/>
    <p:sldLayoutId id="2147483656" r:id="rId23"/>
    <p:sldLayoutId id="2147483679" r:id="rId24"/>
    <p:sldLayoutId id="2147483680" r:id="rId25"/>
    <p:sldLayoutId id="2147483657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unl.edu" TargetMode="External"/><Relationship Id="rId2" Type="http://schemas.openxmlformats.org/officeDocument/2006/relationships/hyperlink" Target="mailto:Mmartin64@unl.edu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82F68BDE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256332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utura Std Bold Oblique"/>
                <a:ea typeface="+mj-ea"/>
                <a:cs typeface="Futura Std Bold Oblique"/>
              </a:defRPr>
            </a:lvl1pPr>
          </a:lstStyle>
          <a:p>
            <a:pPr algn="ctr"/>
            <a:r>
              <a:rPr lang="en-US" sz="7200" b="1" i="1">
                <a:solidFill>
                  <a:srgbClr val="FFFFFF"/>
                </a:solidFill>
                <a:latin typeface="+mj-lt"/>
              </a:rPr>
              <a:t>Retirement 101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350690"/>
            <a:ext cx="9144000" cy="1131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utura Std Book"/>
                <a:ea typeface="+mn-ea"/>
                <a:cs typeface="Futura Std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Michelle Martin, </a:t>
            </a:r>
            <a:endParaRPr lang="en-US">
              <a:solidFill>
                <a:schemeClr val="bg1"/>
              </a:solidFill>
              <a:latin typeface="Calibri"/>
              <a:ea typeface="Calibri" charset="0"/>
              <a:cs typeface="Calibri"/>
            </a:endParaRPr>
          </a:p>
          <a:p>
            <a:pPr marL="0" indent="0" algn="ctr">
              <a:buNone/>
            </a:pPr>
            <a:r>
              <a:rPr lang="en-US" sz="180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Benefits Manager, </a:t>
            </a:r>
            <a:r>
              <a:rPr lang="en-US" sz="1800" dirty="0">
                <a:solidFill>
                  <a:schemeClr val="bg1"/>
                </a:solidFill>
                <a:latin typeface="Calibri"/>
                <a:ea typeface="Calibri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Mmartin64@unl.edu</a:t>
            </a:r>
            <a:endParaRPr lang="en-US" sz="1800" dirty="0">
              <a:solidFill>
                <a:schemeClr val="bg1"/>
              </a:solidFill>
              <a:latin typeface="Calibri"/>
              <a:ea typeface="Calibri" charset="0"/>
              <a:cs typeface="Calibri"/>
              <a:hlinkClick r:id="rId2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Calibri"/>
                <a:ea typeface="Calibri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Benefits@unl.edu</a:t>
            </a:r>
            <a:r>
              <a:rPr lang="en-US" sz="18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, 402.472.2600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libri"/>
              <a:ea typeface="Calibri" charset="0"/>
              <a:cs typeface="Calibri"/>
            </a:endParaRPr>
          </a:p>
          <a:p>
            <a:pPr marL="0" indent="0" algn="ctr">
              <a:buNone/>
            </a:pPr>
            <a:endParaRPr lang="en-US" sz="180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1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953225" cy="728232"/>
          </a:xfrm>
        </p:spPr>
        <p:txBody>
          <a:bodyPr>
            <a:noAutofit/>
          </a:bodyPr>
          <a:lstStyle/>
          <a:p>
            <a:r>
              <a:rPr lang="en-US" sz="3200"/>
              <a:t>Are you on Tier 1 or Tier 2 of Basic Retirement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28"/>
            <a:ext cx="8229600" cy="3550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Check Firefly to make sure you are enrolled in </a:t>
            </a:r>
            <a:r>
              <a:rPr lang="en-US" sz="2400">
                <a:solidFill>
                  <a:srgbClr val="DD0000"/>
                </a:solidFill>
              </a:rPr>
              <a:t>Tier 2</a:t>
            </a:r>
            <a:r>
              <a:rPr lang="en-US" sz="2400"/>
              <a:t>. </a:t>
            </a:r>
          </a:p>
          <a:p>
            <a:r>
              <a:rPr lang="en-US" sz="2400"/>
              <a:t>An email is sent to all Tier 1 participants every May informing them they may change to Tier 2 during that month.  </a:t>
            </a:r>
          </a:p>
          <a:p>
            <a:r>
              <a:rPr lang="en-US" sz="2400"/>
              <a:t>Tier 1 has a 3.5% employee contribution with a 6.5% match.  </a:t>
            </a:r>
          </a:p>
          <a:p>
            <a:r>
              <a:rPr lang="en-US" sz="2400"/>
              <a:t>Tier 2 has a 5.5% employee contribution with an 8.0% match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67" y="3534502"/>
            <a:ext cx="3841796" cy="1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CEC1-E9DF-02CC-FD5E-3444B444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Want a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A683-5606-47A8-1420-72827401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13" y="1376530"/>
            <a:ext cx="8748902" cy="329645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Retirement plan accumulations may be accessed after termination of employment from the University and after your last paycheck has been deposited.</a:t>
            </a:r>
          </a:p>
          <a:p>
            <a:r>
              <a:rPr lang="en-US"/>
              <a:t>The required release form "Notice and Acknowledgement Regarding Retirement Plan Distributions" is available via DocuSign.</a:t>
            </a:r>
          </a:p>
          <a:p>
            <a:r>
              <a:rPr lang="en-US"/>
              <a:t>Upon receipt of the form and after the last paycheck has been deposited, we will notify the vendor your separation date and you may contact the vendor to request a distribution of your retirement funds.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1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Supplemental Retirement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5559"/>
            <a:ext cx="9005852" cy="3630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u="sng" dirty="0"/>
              <a:t>403(b) and 457(b) Plan</a:t>
            </a:r>
            <a:r>
              <a:rPr lang="en-US" sz="2400" dirty="0"/>
              <a:t>: Faculty and Staff, regardless of age, length of service, or benefits FTE, may participate in either or both the 403(b) and 457(b) supplemental plans. </a:t>
            </a:r>
          </a:p>
          <a:p>
            <a:pPr lvl="1"/>
            <a:r>
              <a:rPr lang="en-US" sz="1800" dirty="0"/>
              <a:t>2024 annual limits for both plans is $23,000 if under the age of 50 or $30,500 if you turn 50 years of age and older.  </a:t>
            </a:r>
            <a:endParaRPr lang="en-US" sz="1800" dirty="0">
              <a:ea typeface="Calibri"/>
            </a:endParaRPr>
          </a:p>
          <a:p>
            <a:pPr lvl="1"/>
            <a:r>
              <a:rPr lang="en-US" sz="1800" dirty="0">
                <a:ea typeface="Calibri"/>
              </a:rPr>
              <a:t>100% Voluntary and Employee funded.</a:t>
            </a:r>
          </a:p>
          <a:p>
            <a:pPr lvl="1"/>
            <a:r>
              <a:rPr lang="en-US" sz="1800" dirty="0">
                <a:ea typeface="Calibri"/>
              </a:rPr>
              <a:t>You may elect a % or a fixed dollar amount, pre-tax and/or </a:t>
            </a:r>
            <a:r>
              <a:rPr lang="en-US" sz="1800" dirty="0" err="1">
                <a:ea typeface="Calibri"/>
              </a:rPr>
              <a:t>roth</a:t>
            </a:r>
            <a:r>
              <a:rPr lang="en-US" sz="1800" dirty="0">
                <a:ea typeface="Calibri"/>
              </a:rPr>
              <a:t> options</a:t>
            </a:r>
          </a:p>
          <a:p>
            <a:pPr lvl="1"/>
            <a:r>
              <a:rPr lang="en-US" sz="1800" dirty="0">
                <a:ea typeface="Calibri"/>
              </a:rPr>
              <a:t>Contribution amounts may be changed at any time throughout the year.</a:t>
            </a:r>
          </a:p>
          <a:p>
            <a:pPr lvl="1"/>
            <a:r>
              <a:rPr lang="en-US" sz="1800" dirty="0">
                <a:ea typeface="Calibri"/>
              </a:rPr>
              <a:t>Changes/enrollments can be completed in Firefly (forms no longer accepted)</a:t>
            </a:r>
          </a:p>
          <a:p>
            <a:pPr lvl="1"/>
            <a:endParaRPr lang="en-US" sz="2000" dirty="0">
              <a:ea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ea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ea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ea typeface="Calibri"/>
            </a:endParaRPr>
          </a:p>
          <a:p>
            <a:pPr marL="114300" indent="0">
              <a:buNone/>
            </a:pPr>
            <a:endParaRPr lang="en-US" sz="24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69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One-on-one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42" y="1225224"/>
            <a:ext cx="8229600" cy="3670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Meet with your retirement vendor of choice to create a financial plan.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Appointments may be made by calling:</a:t>
            </a:r>
          </a:p>
          <a:p>
            <a:pPr marL="800100" lvl="2" indent="0">
              <a:buNone/>
            </a:pPr>
            <a:r>
              <a:rPr lang="en-US" sz="1600"/>
              <a:t>		</a:t>
            </a:r>
            <a:r>
              <a:rPr lang="en-US"/>
              <a:t>TIAA 1-800-732-8353</a:t>
            </a:r>
          </a:p>
          <a:p>
            <a:pPr marL="800100" lvl="2" indent="0">
              <a:buNone/>
            </a:pPr>
            <a:r>
              <a:rPr lang="en-US"/>
              <a:t>		Fidelity 1-800-642-7131</a:t>
            </a:r>
          </a:p>
          <a:p>
            <a:pPr marL="11430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0813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0D71-1CF4-23F5-7587-C26FFDB1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In-Service Distributions</a:t>
            </a:r>
            <a:endParaRPr lang="en-US" dirty="0"/>
          </a:p>
          <a:p>
            <a:endParaRPr lang="en-US" sz="1100" i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21CD-0165-4A51-68BC-BCFAC7BAA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i="1" dirty="0">
                <a:ea typeface="Calibri"/>
              </a:rPr>
              <a:t>401a may be accessed by active employees 62 years or older and working 50% FTE or less.</a:t>
            </a:r>
          </a:p>
          <a:p>
            <a:r>
              <a:rPr lang="en-US" sz="2400" b="1" i="1" dirty="0">
                <a:ea typeface="Calibri"/>
              </a:rPr>
              <a:t>403b may be accessed by active employees 59 ½ years or older no matter what FTE.</a:t>
            </a:r>
          </a:p>
          <a:p>
            <a:r>
              <a:rPr lang="en-US" sz="2400" b="1" i="1" dirty="0">
                <a:ea typeface="Calibri"/>
              </a:rPr>
              <a:t>457b may be accessed by active employees if age 59 ½ years or older no matter what FTE.</a:t>
            </a:r>
          </a:p>
          <a:p>
            <a:r>
              <a:rPr lang="en-US" sz="2400" b="1" i="1" dirty="0">
                <a:ea typeface="Calibri"/>
              </a:rPr>
              <a:t>For all, need a signed impact release form.</a:t>
            </a:r>
            <a:endParaRPr lang="en-US" sz="2400" dirty="0">
              <a:ea typeface="Calibri"/>
            </a:endParaRPr>
          </a:p>
          <a:p>
            <a:endParaRPr lang="en-US" sz="1100" b="1" i="1" dirty="0">
              <a:solidFill>
                <a:srgbClr val="DD0000"/>
              </a:solidFill>
              <a:ea typeface="Calibri"/>
            </a:endParaRPr>
          </a:p>
          <a:p>
            <a:endParaRPr lang="en-US" sz="4000" b="1" i="1" dirty="0">
              <a:solidFill>
                <a:srgbClr val="DD0000"/>
              </a:solidFill>
              <a:ea typeface="Calibri"/>
            </a:endParaRPr>
          </a:p>
          <a:p>
            <a:endParaRPr lang="en-US" sz="4000" b="1" i="1" dirty="0">
              <a:solidFill>
                <a:srgbClr val="DD0000"/>
              </a:solidFill>
              <a:ea typeface="Calibri"/>
            </a:endParaRPr>
          </a:p>
          <a:p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72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4" y="80719"/>
            <a:ext cx="8879386" cy="830006"/>
          </a:xfrm>
        </p:spPr>
        <p:txBody>
          <a:bodyPr/>
          <a:lstStyle/>
          <a:p>
            <a:r>
              <a:rPr lang="en-US" dirty="0"/>
              <a:t>Other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7" y="1474479"/>
            <a:ext cx="8480120" cy="3584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Update your personal information within Firefly.  </a:t>
            </a:r>
            <a:endParaRPr lang="en-US" sz="2000" dirty="0">
              <a:ea typeface="Calibri"/>
            </a:endParaRPr>
          </a:p>
          <a:p>
            <a:r>
              <a:rPr lang="en-US" sz="2000" dirty="0"/>
              <a:t>Retirees and their eligible dependents may participate in the Tuition Scholarship program.</a:t>
            </a:r>
            <a:endParaRPr lang="en-US" sz="2000" dirty="0">
              <a:ea typeface="Calibri"/>
            </a:endParaRPr>
          </a:p>
          <a:p>
            <a:r>
              <a:rPr lang="en-US" sz="2000" dirty="0"/>
              <a:t>Vacation is an earned benefit and unused vacation will be paid out upon your retirement.</a:t>
            </a:r>
            <a:endParaRPr lang="en-US" sz="2000" dirty="0">
              <a:ea typeface="Calibri"/>
            </a:endParaRPr>
          </a:p>
          <a:p>
            <a:r>
              <a:rPr lang="en-US" sz="2000" dirty="0"/>
              <a:t>If you have a campus rec membership, athletic tickets, lied tickets, parking pass, etc., please contact those areas directly.</a:t>
            </a:r>
            <a:endParaRPr lang="en-US" sz="2000" dirty="0">
              <a:ea typeface="Calibri"/>
            </a:endParaRPr>
          </a:p>
          <a:p>
            <a:r>
              <a:rPr lang="en-US" sz="4000" b="1" i="1" dirty="0">
                <a:solidFill>
                  <a:srgbClr val="DD0000"/>
                </a:solidFill>
                <a:ea typeface="Calibri"/>
              </a:rPr>
              <a:t>Thank you for coming!</a:t>
            </a:r>
            <a:endParaRPr lang="en-US" sz="4000" dirty="0">
              <a:ea typeface="Calibri"/>
            </a:endParaRPr>
          </a:p>
          <a:p>
            <a:pPr>
              <a:buFont typeface="Arial"/>
              <a:buChar char="•"/>
            </a:pPr>
            <a:endParaRPr lang="en-US" sz="2000" dirty="0">
              <a:ea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>
              <a:ea typeface="Calibri"/>
            </a:endParaRPr>
          </a:p>
          <a:p>
            <a:pPr marL="114300" indent="0">
              <a:buNone/>
            </a:pPr>
            <a:endParaRPr lang="en-US" sz="24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31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of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28"/>
            <a:ext cx="8229600" cy="3191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Faculty and staff 55 and older are eligible to retire with ten years of service.</a:t>
            </a:r>
          </a:p>
          <a:p>
            <a:r>
              <a:rPr lang="en-US" sz="2400"/>
              <a:t>If you are age 62 or older, there is no service requirement to retire.  You may retire at any time.  </a:t>
            </a:r>
          </a:p>
        </p:txBody>
      </p:sp>
    </p:spTree>
    <p:extLst>
      <p:ext uri="{BB962C8B-B14F-4D97-AF65-F5344CB8AC3E}">
        <p14:creationId xmlns:p14="http://schemas.microsoft.com/office/powerpoint/2010/main" val="127418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Insurance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28"/>
            <a:ext cx="8229600" cy="31915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/>
              <a:t>Medicare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Advantage: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/>
              <a:t>Cost effective with lower out-of-pocket costs when a supplemental is purchased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Disadvantages: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/>
              <a:t>Not a global policy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/>
              <a:t>Only available if 65 or older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/>
          </a:p>
          <a:p>
            <a:pPr marL="457200" lvl="1" indent="0">
              <a:buNone/>
            </a:pPr>
            <a:r>
              <a:rPr lang="en-US" sz="2000" i="1"/>
              <a:t>If you enroll in Medicare after turning age 65 due to active employment, you will need to have a form completed by your benefits office to show you had credible group coverage while an employee.</a:t>
            </a:r>
          </a:p>
        </p:txBody>
      </p:sp>
    </p:spTree>
    <p:extLst>
      <p:ext uri="{BB962C8B-B14F-4D97-AF65-F5344CB8AC3E}">
        <p14:creationId xmlns:p14="http://schemas.microsoft.com/office/powerpoint/2010/main" val="53656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Insurance	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31" y="1131487"/>
            <a:ext cx="8659534" cy="4440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Retiree Insurance through the University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Advantages: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It is the same health and prescription coverage as active employees. 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Retiree medical may be used as a Medicare Supplement and Prescription plan.</a:t>
            </a:r>
            <a:endParaRPr lang="en-US" sz="1800" dirty="0">
              <a:ea typeface="Calibri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This may be a good option if you are under age 65 and need more than 18 months of coverage.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Disadvantages: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If you are over age 65 and not actively employed, this option is not considered credible coverage for Medicare. 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This plan still has deductible and out of pocket expenses to meet. 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/>
              <a:t>Much more expensive than Medicare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1957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Insurance	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28"/>
            <a:ext cx="8229600" cy="3766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COBRA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Advantages: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/>
              <a:t>It is the same health and prescription coverage as active employees.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/>
              <a:t>This may be a good option if you are under age 65 but within 18 months of being Medicare eligible.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Disadvantages: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/>
              <a:t>More expensive than Medicare. If you have an option to enroll in Medicare or COBRA, choose Medicare.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/>
              <a:t>Limit of 18-months of coverage.</a:t>
            </a:r>
          </a:p>
          <a:p>
            <a:pPr marL="914400" lvl="2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36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Dental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28"/>
            <a:ext cx="8229600" cy="3766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You may remain on University Dental plan by completing an enrollment and direct debit form 31-days before retiring.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Same plan as active employee plan.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Retiree pays full cost on a monthly basis via debit directly from your bank account.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If the retiree passes away, the surviving spouse may remain on the plan by calling the Benefits Office.</a:t>
            </a:r>
            <a:endParaRPr lang="en-US" sz="1600"/>
          </a:p>
          <a:p>
            <a:pPr marL="914400" lvl="2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0795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321"/>
            <a:ext cx="8229600" cy="3900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you have voluntary life coverage you may contact Assurity to convert this policy into a personal policy. You will also want to indicate that you intend to enroll in this on our Retirement Benefits Enrollment 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Under the employer-provided policy if you are under age 65,  you are eligible to continue between $5,000 - $25,000 in coverage.  Age 65-75 you may continue $5,000.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r>
              <a:rPr lang="en-US" sz="1600" i="1" dirty="0"/>
              <a:t>Following retirement, you will work directly with Assurity to set up any of these personal policies.</a:t>
            </a:r>
          </a:p>
          <a:p>
            <a:pPr marL="9144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68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Care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528"/>
            <a:ext cx="8229600" cy="3766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If you have coverage through CNA or Genworth, you may continue this coverage by paying the carrier direct.</a:t>
            </a:r>
          </a:p>
          <a:p>
            <a:pPr marL="0" indent="0">
              <a:buNone/>
            </a:pPr>
            <a:endParaRPr lang="en-US" sz="2400"/>
          </a:p>
          <a:p>
            <a:pPr lvl="1"/>
            <a:r>
              <a:rPr lang="en-US" sz="2400" b="1"/>
              <a:t>CNA (877) 895-6759</a:t>
            </a:r>
          </a:p>
          <a:p>
            <a:pPr lvl="1"/>
            <a:r>
              <a:rPr lang="en-US" sz="2400" b="1"/>
              <a:t>Genworth (800) 732-8353</a:t>
            </a:r>
          </a:p>
          <a:p>
            <a:pPr marL="914400" lvl="2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9734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"/>
            <a:ext cx="7772400" cy="5241436"/>
          </a:xfrm>
        </p:spPr>
        <p:txBody>
          <a:bodyPr/>
          <a:lstStyle/>
          <a:p>
            <a:pPr indent="-457200"/>
            <a:r>
              <a:rPr lang="en-US" i="0" dirty="0"/>
              <a:t>Retirement Savings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90955"/>
      </p:ext>
    </p:extLst>
  </p:cSld>
  <p:clrMapOvr>
    <a:masterClrMapping/>
  </p:clrMapOvr>
</p:sld>
</file>

<file path=ppt/theme/theme1.xml><?xml version="1.0" encoding="utf-8"?>
<a:theme xmlns:a="http://schemas.openxmlformats.org/drawingml/2006/main" name="UNCA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df15c6-a334-4a01-bbf2-01800f0811d8">
      <Terms xmlns="http://schemas.microsoft.com/office/infopath/2007/PartnerControls"/>
    </lcf76f155ced4ddcb4097134ff3c332f>
    <TaxCatchAll xmlns="1d373a9e-e717-4967-930a-d381e74ab0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8C36979B6B72488ECFC5EB7942C416" ma:contentTypeVersion="18" ma:contentTypeDescription="Create a new document." ma:contentTypeScope="" ma:versionID="39a2c0f2c475cded5975416965b7c004">
  <xsd:schema xmlns:xsd="http://www.w3.org/2001/XMLSchema" xmlns:xs="http://www.w3.org/2001/XMLSchema" xmlns:p="http://schemas.microsoft.com/office/2006/metadata/properties" xmlns:ns2="11df15c6-a334-4a01-bbf2-01800f0811d8" xmlns:ns3="969e11c2-0b41-4c9a-a6ba-c0e8e783503e" xmlns:ns4="1d373a9e-e717-4967-930a-d381e74ab03b" targetNamespace="http://schemas.microsoft.com/office/2006/metadata/properties" ma:root="true" ma:fieldsID="623571c768b483344e9c8c8ae6655c94" ns2:_="" ns3:_="" ns4:_="">
    <xsd:import namespace="11df15c6-a334-4a01-bbf2-01800f0811d8"/>
    <xsd:import namespace="969e11c2-0b41-4c9a-a6ba-c0e8e783503e"/>
    <xsd:import namespace="1d373a9e-e717-4967-930a-d381e74ab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f15c6-a334-4a01-bbf2-01800f081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e11c2-0b41-4c9a-a6ba-c0e8e7835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73a9e-e717-4967-930a-d381e74ab03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d5099fe-e869-43dc-afc8-f32bbd4e7f8d}" ma:internalName="TaxCatchAll" ma:showField="CatchAllData" ma:web="1d373a9e-e717-4967-930a-d381e74ab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31EB6D-C7D0-453C-A97C-93AD171F4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3D5898-F76C-4946-AA75-DA6781476D9B}">
  <ds:schemaRefs>
    <ds:schemaRef ds:uri="http://schemas.microsoft.com/office/2006/metadata/properties"/>
    <ds:schemaRef ds:uri="http://schemas.microsoft.com/office/infopath/2007/PartnerControls"/>
    <ds:schemaRef ds:uri="34015457-5ca2-439e-a8bd-93e0b9f453b6"/>
    <ds:schemaRef ds:uri="83c142ec-957f-499e-9603-70387aac19f4"/>
    <ds:schemaRef ds:uri="11df15c6-a334-4a01-bbf2-01800f0811d8"/>
    <ds:schemaRef ds:uri="1d373a9e-e717-4967-930a-d381e74ab03b"/>
  </ds:schemaRefs>
</ds:datastoreItem>
</file>

<file path=customXml/itemProps3.xml><?xml version="1.0" encoding="utf-8"?>
<ds:datastoreItem xmlns:ds="http://schemas.openxmlformats.org/officeDocument/2006/customXml" ds:itemID="{88C39D6E-1B6B-4B73-84B9-91F9C71CE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f15c6-a334-4a01-bbf2-01800f0811d8"/>
    <ds:schemaRef ds:uri="969e11c2-0b41-4c9a-a6ba-c0e8e783503e"/>
    <ds:schemaRef ds:uri="1d373a9e-e717-4967-930a-d381e74ab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937</Words>
  <Application>Microsoft Office PowerPoint</Application>
  <PresentationFormat>On-screen Show (16:9)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Futura Std Bold Oblique</vt:lpstr>
      <vt:lpstr>Times New Roman</vt:lpstr>
      <vt:lpstr>Wingdings</vt:lpstr>
      <vt:lpstr>UNCA </vt:lpstr>
      <vt:lpstr>PowerPoint Presentation</vt:lpstr>
      <vt:lpstr>Requirements of Retirement</vt:lpstr>
      <vt:lpstr>Health Insurance Options</vt:lpstr>
      <vt:lpstr>Health Insurance Options</vt:lpstr>
      <vt:lpstr>Health Insurance Options</vt:lpstr>
      <vt:lpstr>Dental Insurance</vt:lpstr>
      <vt:lpstr>Life Insurance</vt:lpstr>
      <vt:lpstr>Long-term Care Coverage</vt:lpstr>
      <vt:lpstr>Retirement Savings Accounts</vt:lpstr>
      <vt:lpstr>Are you on Tier 1 or Tier 2 of Basic Retirement plan?</vt:lpstr>
      <vt:lpstr>Want a distribution?</vt:lpstr>
      <vt:lpstr>Add a Supplemental Retirement Plan</vt:lpstr>
      <vt:lpstr>One-on-one Appointment</vt:lpstr>
      <vt:lpstr>In-Service Distributions </vt:lpstr>
      <vt:lpstr>Other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Michelle Martin</cp:lastModifiedBy>
  <cp:revision>88</cp:revision>
  <cp:lastPrinted>2019-04-10T20:43:02Z</cp:lastPrinted>
  <dcterms:created xsi:type="dcterms:W3CDTF">2015-12-01T16:58:37Z</dcterms:created>
  <dcterms:modified xsi:type="dcterms:W3CDTF">2024-04-09T16:38:41Z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0x01010060C9C60DEA72B04F8FDA3586082D338C</vt:lpwstr>
  </property>
  <property fmtid="{D5CDD505-2E9C-101B-9397-08002B2CF9AE}" pid="3" name="MediaServiceImageTags">
    <vt:lpwstr/>
  </property>
</Properties>
</file>