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9B1A-43BD-9681-32A5-94D2A6752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F65C9-77E9-B74C-0C49-5946423E4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5E2BC-9432-46E7-814D-5FE151A5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6BE09-9F31-2D6F-10D6-31B6FD46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4B7B8-1E57-3A5A-B8D8-E4789EDE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3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B6E1-5079-4617-9EEC-122E06C0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06C6D-FE7E-8015-C7B8-06B17F3FB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6F411-21E1-2AA4-2A82-84649DA4A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45F92-645A-0453-678E-92BB3FD8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24BB7-CBD1-B9BD-4DB3-D41E4AE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F3978D-DD8C-2816-9C9C-CE0CA4672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83AA1-0299-CF70-CCD2-115435FA5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70228-5706-9B02-B5FA-076EE379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ED812-BCE1-C595-E407-38150ED2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BD7E-ECCF-02AF-6C06-05509CCA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C0A3-D460-DED5-68C7-7FCD1C88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BF97C-A594-1686-9A0D-7F00C972D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FCC5B-6219-F0E6-7543-FC1FFA0C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B289B-AB5A-160E-9683-35A1FED9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4D5BE-1501-4B01-1DDF-89C55C6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4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DD8D-3211-9C06-3876-E2656E01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2659D-49EC-2BD1-3F33-AE6241BEB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A59A6-B1E0-7CF6-DA7D-E9A21888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02E14-52EF-6F00-8A1C-D73CCE04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4F54-EEFD-5899-B836-C01EAE4E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B334-2093-C202-C88F-A6D88E2B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D943E-24D4-C755-F588-5FA3FBE03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A32F4-34D5-3598-4396-2F2F03C8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9FDB2-6FC2-81C0-B9DC-0F11AE78A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2D039-64EB-AE5B-BA6F-292D6911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32E4F-9F84-7C17-FEC8-9F0DC831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BB7C-155C-D69E-4546-DE1B9D07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6BB75-B21A-0749-5AAF-14C98788B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4F8E9-8BA9-7CA5-9006-15A3EF0B3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5C3E6-15F2-8263-7BD6-ECA7A7BDD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2FE15D-015F-D960-C40A-7229B368D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6C087F-6F6F-697F-5703-8660632B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13945A-FBB5-B8DC-97F3-3E2B17BD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6CB10-AD1C-3F83-7C9B-C5DA2075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1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BBF5-C7D3-8C05-9A05-DEBE8420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67E0A-BB66-6E38-6A8F-06B408C1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A1B2C-BE82-EC73-3D24-6114C570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19A32-A76B-A10F-6956-D18EFE54D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30431-D704-B62F-59B3-07AC6015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5A0C5-21CA-5132-5B2A-F0E5DC79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DE9D9B-1935-C5C4-F9EF-B3D7C5F36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7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EA33-3166-F6A2-1FA0-5E3784B3B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8E63A-F6D2-B83D-1F5A-8278A367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E2722-78A3-41C8-2F0D-ED282E95D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0630C-F805-5F84-E588-7A848D71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F9646-208D-B302-02E1-6D46A1FE6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6300F-8AA8-F4AA-C296-D3197269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7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AFC9-D668-3F80-077A-ED81E825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FA8D9B-B0B8-B8DF-9802-D09A4C6FD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BD392-E045-9934-4184-176502CA5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6FDD1-4030-E5E6-EE97-A1DC87C70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4D66A-7E20-A577-62DB-3D36E9D2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81C4A-EBBB-2438-D54C-F7F8F38A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3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37ADE-D305-0045-50D0-072DDF81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6A8DB-9D3B-BD65-CC21-0231EDE36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208F9-7D06-0BEC-3F38-C7423081E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F3572-62A4-294D-B8D6-E04BDC8ACF30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B2878-5D04-4C49-0FF5-18E3F409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3F41D-46EE-351C-1BD7-5327D4D79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C34F94-0DA6-7544-AE9A-59E42EFB5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1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shape4">
            <a:extLst>
              <a:ext uri="{FF2B5EF4-FFF2-40B4-BE49-F238E27FC236}">
                <a16:creationId xmlns:a16="http://schemas.microsoft.com/office/drawing/2014/main" id="{72619230-2D92-3700-08BE-D1771B145167}"/>
              </a:ext>
            </a:extLst>
          </p:cNvPr>
          <p:cNvSpPr/>
          <p:nvPr/>
        </p:nvSpPr>
        <p:spPr>
          <a:xfrm>
            <a:off x="3516494" y="-14437"/>
            <a:ext cx="5159012" cy="954805"/>
          </a:xfrm>
          <a:prstGeom prst="rect">
            <a:avLst/>
          </a:prstGeom>
          <a:solidFill>
            <a:srgbClr val="D0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5C41A781-FBC1-C7A8-BFCA-E394EF619C91}"/>
              </a:ext>
            </a:extLst>
          </p:cNvPr>
          <p:cNvSpPr txBox="1"/>
          <p:nvPr/>
        </p:nvSpPr>
        <p:spPr>
          <a:xfrm>
            <a:off x="3611025" y="241261"/>
            <a:ext cx="4969950" cy="3924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UNL Emeriti and Retirees Association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DFE4926-AA03-5E94-8028-F65A6CEEE7E2}"/>
              </a:ext>
            </a:extLst>
          </p:cNvPr>
          <p:cNvGrpSpPr/>
          <p:nvPr/>
        </p:nvGrpSpPr>
        <p:grpSpPr>
          <a:xfrm>
            <a:off x="4241807" y="1841261"/>
            <a:ext cx="3708387" cy="3070864"/>
            <a:chOff x="4241807" y="1841261"/>
            <a:chExt cx="3708387" cy="3070864"/>
          </a:xfrm>
        </p:grpSpPr>
        <p:sp>
          <p:nvSpPr>
            <p:cNvPr id="7" name="TextBox 25">
              <a:extLst>
                <a:ext uri="{FF2B5EF4-FFF2-40B4-BE49-F238E27FC236}">
                  <a16:creationId xmlns:a16="http://schemas.microsoft.com/office/drawing/2014/main" id="{0C140358-8FF7-2934-72A1-FE3EA0AB46C0}"/>
                </a:ext>
              </a:extLst>
            </p:cNvPr>
            <p:cNvSpPr txBox="1"/>
            <p:nvPr/>
          </p:nvSpPr>
          <p:spPr>
            <a:xfrm>
              <a:off x="4357223" y="2256919"/>
              <a:ext cx="3477555" cy="5309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68580" tIns="34290" rIns="68580" bIns="34290" anchor="t" anchorCtr="0" compatLnSpc="1">
              <a:spAutoFit/>
            </a:bodyPr>
            <a:lstStyle/>
            <a:p>
              <a:pPr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 dirty="0">
                  <a:solidFill>
                    <a:srgbClr val="CF0015"/>
                  </a:solidFill>
                  <a:latin typeface="Calibri"/>
                </a:rPr>
                <a:t>EXPLORE NEW IDEAS</a:t>
              </a:r>
            </a:p>
          </p:txBody>
        </p:sp>
        <p:sp>
          <p:nvSpPr>
            <p:cNvPr id="8" name="TextBox 26">
              <a:extLst>
                <a:ext uri="{FF2B5EF4-FFF2-40B4-BE49-F238E27FC236}">
                  <a16:creationId xmlns:a16="http://schemas.microsoft.com/office/drawing/2014/main" id="{2514E8BE-0704-346E-67FB-71DD877FD45C}"/>
                </a:ext>
              </a:extLst>
            </p:cNvPr>
            <p:cNvSpPr txBox="1"/>
            <p:nvPr/>
          </p:nvSpPr>
          <p:spPr>
            <a:xfrm>
              <a:off x="4984799" y="2787991"/>
              <a:ext cx="2222403" cy="5309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68580" tIns="34290" rIns="68580" bIns="34290" anchor="t" anchorCtr="0" compatLnSpc="1">
              <a:spAutoFit/>
            </a:bodyPr>
            <a:lstStyle/>
            <a:p>
              <a:pPr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 dirty="0">
                  <a:solidFill>
                    <a:srgbClr val="CF0015"/>
                  </a:solidFill>
                  <a:latin typeface="Calibri"/>
                </a:rPr>
                <a:t>BE ENGAGED</a:t>
              </a:r>
            </a:p>
          </p:txBody>
        </p:sp>
        <p:sp>
          <p:nvSpPr>
            <p:cNvPr id="9" name="TextBox 27">
              <a:extLst>
                <a:ext uri="{FF2B5EF4-FFF2-40B4-BE49-F238E27FC236}">
                  <a16:creationId xmlns:a16="http://schemas.microsoft.com/office/drawing/2014/main" id="{110A9284-44EC-CEED-0FF5-80D5526EF577}"/>
                </a:ext>
              </a:extLst>
            </p:cNvPr>
            <p:cNvSpPr txBox="1"/>
            <p:nvPr/>
          </p:nvSpPr>
          <p:spPr>
            <a:xfrm>
              <a:off x="4590460" y="3319064"/>
              <a:ext cx="3011081" cy="5309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68580" tIns="34290" rIns="68580" bIns="34290" anchor="t" anchorCtr="0" compatLnSpc="1">
              <a:spAutoFit/>
            </a:bodyPr>
            <a:lstStyle/>
            <a:p>
              <a:pPr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 dirty="0">
                  <a:solidFill>
                    <a:srgbClr val="CF0015"/>
                  </a:solidFill>
                  <a:latin typeface="Calibri"/>
                </a:rPr>
                <a:t>STAY CONNECTED</a:t>
              </a:r>
            </a:p>
          </p:txBody>
        </p:sp>
        <p:sp>
          <p:nvSpPr>
            <p:cNvPr id="10" name="TextBox 28">
              <a:extLst>
                <a:ext uri="{FF2B5EF4-FFF2-40B4-BE49-F238E27FC236}">
                  <a16:creationId xmlns:a16="http://schemas.microsoft.com/office/drawing/2014/main" id="{0AD7045D-96AF-659E-2FB2-2715E12C482E}"/>
                </a:ext>
              </a:extLst>
            </p:cNvPr>
            <p:cNvSpPr txBox="1"/>
            <p:nvPr/>
          </p:nvSpPr>
          <p:spPr>
            <a:xfrm>
              <a:off x="4895030" y="3850137"/>
              <a:ext cx="2401940" cy="5309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68580" tIns="34290" rIns="68580" bIns="34290" anchor="t" anchorCtr="0" compatLnSpc="1">
              <a:spAutoFit/>
            </a:bodyPr>
            <a:lstStyle/>
            <a:p>
              <a:pPr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 dirty="0">
                  <a:solidFill>
                    <a:srgbClr val="CF0015"/>
                  </a:solidFill>
                  <a:latin typeface="Calibri"/>
                </a:rPr>
                <a:t>SUPPORT UNL</a:t>
              </a:r>
            </a:p>
          </p:txBody>
        </p:sp>
        <p:sp>
          <p:nvSpPr>
            <p:cNvPr id="11" name="TextBox 29">
              <a:extLst>
                <a:ext uri="{FF2B5EF4-FFF2-40B4-BE49-F238E27FC236}">
                  <a16:creationId xmlns:a16="http://schemas.microsoft.com/office/drawing/2014/main" id="{6934C7D6-F16C-FA65-5906-AA0F33DDA863}"/>
                </a:ext>
              </a:extLst>
            </p:cNvPr>
            <p:cNvSpPr txBox="1"/>
            <p:nvPr/>
          </p:nvSpPr>
          <p:spPr>
            <a:xfrm>
              <a:off x="4241807" y="4381210"/>
              <a:ext cx="3708387" cy="53091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68580" tIns="34290" rIns="68580" bIns="34290" anchor="t" anchorCtr="0" compatLnSpc="1">
              <a:spAutoFit/>
            </a:bodyPr>
            <a:lstStyle/>
            <a:p>
              <a:pPr defTabSz="34290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>
                  <a:solidFill>
                    <a:srgbClr val="CF0015"/>
                  </a:solidFill>
                  <a:latin typeface="Calibri"/>
                </a:rPr>
                <a:t>ENJOY SOCIAL EVENTS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98C722-2B4A-BC87-854B-E09B861F7844}"/>
                </a:ext>
              </a:extLst>
            </p:cNvPr>
            <p:cNvSpPr txBox="1"/>
            <p:nvPr/>
          </p:nvSpPr>
          <p:spPr>
            <a:xfrm>
              <a:off x="5307162" y="1841261"/>
              <a:ext cx="157767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b="1" dirty="0">
                  <a:latin typeface="Arial" panose="020B0604020202020204" pitchFamily="34" charset="0"/>
                  <a:cs typeface="Arial" panose="020B0604020202020204" pitchFamily="34" charset="0"/>
                </a:rPr>
                <a:t>Our Goals:</a:t>
              </a:r>
            </a:p>
          </p:txBody>
        </p:sp>
      </p:grpSp>
      <p:pic>
        <p:nvPicPr>
          <p:cNvPr id="13" name="image10.jpeg">
            <a:extLst>
              <a:ext uri="{FF2B5EF4-FFF2-40B4-BE49-F238E27FC236}">
                <a16:creationId xmlns:a16="http://schemas.microsoft.com/office/drawing/2014/main" id="{9C71498D-BE92-B61F-FEEE-AA2390D777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9629" y="234315"/>
            <a:ext cx="741761" cy="2952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6553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shape4">
            <a:extLst>
              <a:ext uri="{FF2B5EF4-FFF2-40B4-BE49-F238E27FC236}">
                <a16:creationId xmlns:a16="http://schemas.microsoft.com/office/drawing/2014/main" id="{EC326455-ECF4-4587-DB77-F936B4FB47A7}"/>
              </a:ext>
            </a:extLst>
          </p:cNvPr>
          <p:cNvSpPr/>
          <p:nvPr/>
        </p:nvSpPr>
        <p:spPr>
          <a:xfrm>
            <a:off x="3508738" y="-43205"/>
            <a:ext cx="5159012" cy="954805"/>
          </a:xfrm>
          <a:prstGeom prst="rect">
            <a:avLst/>
          </a:prstGeom>
          <a:solidFill>
            <a:srgbClr val="D0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C6522C10-6775-4346-3DA8-46ECD236E766}"/>
              </a:ext>
            </a:extLst>
          </p:cNvPr>
          <p:cNvSpPr txBox="1"/>
          <p:nvPr/>
        </p:nvSpPr>
        <p:spPr>
          <a:xfrm>
            <a:off x="3611578" y="241261"/>
            <a:ext cx="4969950" cy="3924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UNL Emeriti and Retirees Association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7090CE-D0BC-4A72-9CAF-C30FA03F15DB}"/>
              </a:ext>
            </a:extLst>
          </p:cNvPr>
          <p:cNvGrpSpPr/>
          <p:nvPr/>
        </p:nvGrpSpPr>
        <p:grpSpPr>
          <a:xfrm>
            <a:off x="8032188" y="4862511"/>
            <a:ext cx="3503225" cy="1870886"/>
            <a:chOff x="8032188" y="4862511"/>
            <a:chExt cx="3503225" cy="187088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A3BA33-5063-B09F-0193-82DFBF89FF2D}"/>
                </a:ext>
              </a:extLst>
            </p:cNvPr>
            <p:cNvSpPr/>
            <p:nvPr/>
          </p:nvSpPr>
          <p:spPr>
            <a:xfrm>
              <a:off x="8284918" y="4862511"/>
              <a:ext cx="3071248" cy="34624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77365" tIns="34290" rIns="68580" bIns="34290" anchor="ctr" anchorCtr="0" compatLnSpc="1">
              <a:spAutoFit/>
            </a:bodyPr>
            <a:lstStyle/>
            <a:p>
              <a:pPr defTabSz="685800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b="1" dirty="0">
                  <a:solidFill>
                    <a:srgbClr val="000000"/>
                  </a:solidFill>
                  <a:latin typeface="Arial" pitchFamily="34"/>
                  <a:ea typeface="Arial" pitchFamily="34"/>
                </a:rPr>
                <a:t>Exciting Tours &amp; Activities</a:t>
              </a:r>
            </a:p>
          </p:txBody>
        </p:sp>
        <p:pic>
          <p:nvPicPr>
            <p:cNvPr id="7" name="image3.jpeg">
              <a:extLst>
                <a:ext uri="{FF2B5EF4-FFF2-40B4-BE49-F238E27FC236}">
                  <a16:creationId xmlns:a16="http://schemas.microsoft.com/office/drawing/2014/main" id="{0D9434FC-4AE1-A330-70AE-4231EA45C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032188" y="5208760"/>
              <a:ext cx="3503225" cy="1524637"/>
            </a:xfrm>
            <a:prstGeom prst="rect">
              <a:avLst/>
            </a:prstGeom>
            <a:noFill/>
            <a:ln cap="flat">
              <a:noFill/>
            </a:ln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C9B6631-8B91-D90E-5887-6E7122DCAF21}"/>
              </a:ext>
            </a:extLst>
          </p:cNvPr>
          <p:cNvGrpSpPr/>
          <p:nvPr/>
        </p:nvGrpSpPr>
        <p:grpSpPr>
          <a:xfrm>
            <a:off x="4020535" y="2824637"/>
            <a:ext cx="4432652" cy="2037874"/>
            <a:chOff x="4020535" y="2824637"/>
            <a:chExt cx="4432652" cy="20378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9B92097-23ED-5F2C-1114-10D3FF711D50}"/>
                </a:ext>
              </a:extLst>
            </p:cNvPr>
            <p:cNvSpPr/>
            <p:nvPr/>
          </p:nvSpPr>
          <p:spPr>
            <a:xfrm>
              <a:off x="4020535" y="2824637"/>
              <a:ext cx="4432652" cy="35992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64273" tIns="82124" rIns="96410" bIns="0" anchor="ctr" anchorCtr="0" compatLnSpc="1">
              <a:spAutoFit/>
            </a:bodyPr>
            <a:lstStyle/>
            <a:p>
              <a:pPr defTabSz="685800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b="1" dirty="0">
                  <a:solidFill>
                    <a:srgbClr val="000000"/>
                  </a:solidFill>
                  <a:latin typeface="Arial" pitchFamily="34"/>
                  <a:ea typeface="Arial" pitchFamily="34"/>
                </a:rPr>
                <a:t>Luncheons with Outstanding Speakers</a:t>
              </a:r>
            </a:p>
          </p:txBody>
        </p:sp>
        <p:pic>
          <p:nvPicPr>
            <p:cNvPr id="10" name="image2.jpeg" descr="Emeriti and Retiree Association members at a Coffee Chat in Scarlet Hote.">
              <a:extLst>
                <a:ext uri="{FF2B5EF4-FFF2-40B4-BE49-F238E27FC236}">
                  <a16:creationId xmlns:a16="http://schemas.microsoft.com/office/drawing/2014/main" id="{DB9CFE82-B680-4DDF-FF6E-14A8825FEB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4520557" y="3320431"/>
              <a:ext cx="3429000" cy="1542080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1FF0356-1176-C24A-A1A3-19BF6C356EFC}"/>
              </a:ext>
            </a:extLst>
          </p:cNvPr>
          <p:cNvSpPr/>
          <p:nvPr/>
        </p:nvSpPr>
        <p:spPr>
          <a:xfrm>
            <a:off x="628410" y="879827"/>
            <a:ext cx="3658607" cy="41498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64273" tIns="102362" rIns="68580" bIns="34290" anchor="ctr" anchorCtr="0" compatLnSpc="1">
            <a:spAutoFit/>
          </a:bodyPr>
          <a:lstStyle/>
          <a:p>
            <a:pPr defTabSz="68580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000000"/>
                </a:solidFill>
                <a:latin typeface="Arial" pitchFamily="34"/>
                <a:ea typeface="Arial" pitchFamily="34"/>
              </a:rPr>
              <a:t>Friendly Informal Get-togethers</a:t>
            </a:r>
            <a:endParaRPr lang="en-US" sz="2700" dirty="0">
              <a:solidFill>
                <a:srgbClr val="000000"/>
              </a:solidFill>
              <a:latin typeface="Arial" pitchFamily="34"/>
            </a:endParaRPr>
          </a:p>
        </p:txBody>
      </p:sp>
      <p:pic>
        <p:nvPicPr>
          <p:cNvPr id="13" name="image1.jpeg" descr="Emeriti and Retiree Association members at a Coffee Chat in Scarlet Hote.">
            <a:extLst>
              <a:ext uri="{FF2B5EF4-FFF2-40B4-BE49-F238E27FC236}">
                <a16:creationId xmlns:a16="http://schemas.microsoft.com/office/drawing/2014/main" id="{57BC761F-5E1E-0715-ED7D-D278CA3FF7F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1014" y="1344691"/>
            <a:ext cx="3413401" cy="148554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image10.jpeg">
            <a:extLst>
              <a:ext uri="{FF2B5EF4-FFF2-40B4-BE49-F238E27FC236}">
                <a16:creationId xmlns:a16="http://schemas.microsoft.com/office/drawing/2014/main" id="{53B67690-0421-98A1-5599-3D435350E3C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16972" y="241261"/>
            <a:ext cx="741761" cy="29527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213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shape4">
            <a:extLst>
              <a:ext uri="{FF2B5EF4-FFF2-40B4-BE49-F238E27FC236}">
                <a16:creationId xmlns:a16="http://schemas.microsoft.com/office/drawing/2014/main" id="{20A250F3-6E5D-EACF-5AA3-D406A3BBF488}"/>
              </a:ext>
            </a:extLst>
          </p:cNvPr>
          <p:cNvSpPr/>
          <p:nvPr/>
        </p:nvSpPr>
        <p:spPr>
          <a:xfrm>
            <a:off x="3622711" y="-43205"/>
            <a:ext cx="5159012" cy="954805"/>
          </a:xfrm>
          <a:prstGeom prst="rect">
            <a:avLst/>
          </a:prstGeom>
          <a:solidFill>
            <a:srgbClr val="D0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D6EAAD14-3147-28FE-067C-F4B4B430A765}"/>
              </a:ext>
            </a:extLst>
          </p:cNvPr>
          <p:cNvSpPr txBox="1"/>
          <p:nvPr/>
        </p:nvSpPr>
        <p:spPr>
          <a:xfrm>
            <a:off x="3717242" y="241261"/>
            <a:ext cx="4969950" cy="3924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UNL Emeriti and Retirees Association</a:t>
            </a:r>
          </a:p>
        </p:txBody>
      </p:sp>
      <p:pic>
        <p:nvPicPr>
          <p:cNvPr id="6" name="image10.jpeg">
            <a:extLst>
              <a:ext uri="{FF2B5EF4-FFF2-40B4-BE49-F238E27FC236}">
                <a16:creationId xmlns:a16="http://schemas.microsoft.com/office/drawing/2014/main" id="{A3E75881-005F-D32C-2998-370A19F728F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0491" y="210356"/>
            <a:ext cx="741761" cy="2952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extBox 25">
            <a:extLst>
              <a:ext uri="{FF2B5EF4-FFF2-40B4-BE49-F238E27FC236}">
                <a16:creationId xmlns:a16="http://schemas.microsoft.com/office/drawing/2014/main" id="{4622D367-2E66-11B6-D497-AC9114EEC73D}"/>
              </a:ext>
            </a:extLst>
          </p:cNvPr>
          <p:cNvSpPr txBox="1"/>
          <p:nvPr/>
        </p:nvSpPr>
        <p:spPr>
          <a:xfrm>
            <a:off x="2473311" y="2162073"/>
            <a:ext cx="7457812" cy="99257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algn="ctr"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CF0015"/>
                </a:solidFill>
                <a:latin typeface="Calibri"/>
              </a:rPr>
              <a:t>You Will Receive</a:t>
            </a:r>
          </a:p>
          <a:p>
            <a:pPr algn="ctr"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CF0015"/>
                </a:solidFill>
                <a:latin typeface="Calibri"/>
              </a:rPr>
              <a:t>Automatic ERA Membership When You Retire</a:t>
            </a:r>
          </a:p>
        </p:txBody>
      </p:sp>
      <p:sp>
        <p:nvSpPr>
          <p:cNvPr id="3" name="TextBox 25">
            <a:extLst>
              <a:ext uri="{FF2B5EF4-FFF2-40B4-BE49-F238E27FC236}">
                <a16:creationId xmlns:a16="http://schemas.microsoft.com/office/drawing/2014/main" id="{0EB9612F-9BAB-FD74-D2B9-CDFF01D34A39}"/>
              </a:ext>
            </a:extLst>
          </p:cNvPr>
          <p:cNvSpPr txBox="1"/>
          <p:nvPr/>
        </p:nvSpPr>
        <p:spPr>
          <a:xfrm>
            <a:off x="3661137" y="3432576"/>
            <a:ext cx="5082160" cy="5309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CF0015"/>
                </a:solidFill>
                <a:latin typeface="Calibri"/>
              </a:rPr>
              <a:t>First Year Membership Is FREE!</a:t>
            </a:r>
          </a:p>
        </p:txBody>
      </p:sp>
      <p:sp>
        <p:nvSpPr>
          <p:cNvPr id="7" name="TextBox 25">
            <a:extLst>
              <a:ext uri="{FF2B5EF4-FFF2-40B4-BE49-F238E27FC236}">
                <a16:creationId xmlns:a16="http://schemas.microsoft.com/office/drawing/2014/main" id="{9D5DE771-5E24-9079-D02E-B052BE938A77}"/>
              </a:ext>
            </a:extLst>
          </p:cNvPr>
          <p:cNvSpPr txBox="1"/>
          <p:nvPr/>
        </p:nvSpPr>
        <p:spPr>
          <a:xfrm>
            <a:off x="3333323" y="4238119"/>
            <a:ext cx="5737789" cy="5309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CF0015"/>
                </a:solidFill>
                <a:latin typeface="Calibri"/>
              </a:rPr>
              <a:t>Dues Are Only $25/year Thereafter</a:t>
            </a:r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5489D2F4-5B48-D0FE-E6E6-D5B6FF29798B}"/>
              </a:ext>
            </a:extLst>
          </p:cNvPr>
          <p:cNvSpPr txBox="1"/>
          <p:nvPr/>
        </p:nvSpPr>
        <p:spPr>
          <a:xfrm>
            <a:off x="3333323" y="5217834"/>
            <a:ext cx="5250476" cy="99257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algn="ctr"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latin typeface="Calibri"/>
              </a:rPr>
              <a:t>More about ERA on our website</a:t>
            </a:r>
          </a:p>
          <a:p>
            <a:pPr algn="ctr"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000" b="1" dirty="0">
                <a:solidFill>
                  <a:srgbClr val="00B0F0"/>
                </a:solidFill>
                <a:latin typeface="Calibri"/>
              </a:rPr>
              <a:t>emeriti-</a:t>
            </a:r>
            <a:r>
              <a:rPr lang="en-US" sz="3000" b="1" dirty="0" err="1">
                <a:solidFill>
                  <a:srgbClr val="00B0F0"/>
                </a:solidFill>
                <a:latin typeface="Calibri"/>
              </a:rPr>
              <a:t>retirees.unl.edu</a:t>
            </a:r>
            <a:endParaRPr lang="en-US" sz="3000" b="1" dirty="0">
              <a:solidFill>
                <a:srgbClr val="00B0F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292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shape4">
            <a:extLst>
              <a:ext uri="{FF2B5EF4-FFF2-40B4-BE49-F238E27FC236}">
                <a16:creationId xmlns:a16="http://schemas.microsoft.com/office/drawing/2014/main" id="{20A250F3-6E5D-EACF-5AA3-D406A3BBF488}"/>
              </a:ext>
            </a:extLst>
          </p:cNvPr>
          <p:cNvSpPr/>
          <p:nvPr/>
        </p:nvSpPr>
        <p:spPr>
          <a:xfrm>
            <a:off x="3508738" y="-43205"/>
            <a:ext cx="5159012" cy="954805"/>
          </a:xfrm>
          <a:prstGeom prst="rect">
            <a:avLst/>
          </a:prstGeom>
          <a:solidFill>
            <a:srgbClr val="D00000"/>
          </a:solidFill>
          <a:ln cap="flat">
            <a:noFill/>
            <a:prstDash val="solid"/>
          </a:ln>
        </p:spPr>
        <p:txBody>
          <a:bodyPr vert="horz" wrap="square" lIns="68580" tIns="34290" rIns="68580" bIns="34290" anchor="t" anchorCtr="0" compatLnSpc="1">
            <a:no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D6EAAD14-3147-28FE-067C-F4B4B430A765}"/>
              </a:ext>
            </a:extLst>
          </p:cNvPr>
          <p:cNvSpPr txBox="1"/>
          <p:nvPr/>
        </p:nvSpPr>
        <p:spPr>
          <a:xfrm>
            <a:off x="3611578" y="241261"/>
            <a:ext cx="4969950" cy="39241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100" b="1" dirty="0">
                <a:solidFill>
                  <a:srgbClr val="FFFFFF"/>
                </a:solidFill>
                <a:latin typeface="Arial" pitchFamily="34"/>
                <a:cs typeface="Arial" pitchFamily="34"/>
              </a:rPr>
              <a:t>UNL Emeriti and Retirees Association</a:t>
            </a:r>
          </a:p>
        </p:txBody>
      </p:sp>
      <p:pic>
        <p:nvPicPr>
          <p:cNvPr id="2" name="image10.jpeg">
            <a:extLst>
              <a:ext uri="{FF2B5EF4-FFF2-40B4-BE49-F238E27FC236}">
                <a16:creationId xmlns:a16="http://schemas.microsoft.com/office/drawing/2014/main" id="{C818AD44-CE5D-22B0-E31D-71E1DC18C5A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5943" y="219489"/>
            <a:ext cx="741761" cy="2952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5">
            <a:extLst>
              <a:ext uri="{FF2B5EF4-FFF2-40B4-BE49-F238E27FC236}">
                <a16:creationId xmlns:a16="http://schemas.microsoft.com/office/drawing/2014/main" id="{ED69B053-7855-336C-91EE-8F45D9A855F5}"/>
              </a:ext>
            </a:extLst>
          </p:cNvPr>
          <p:cNvSpPr txBox="1"/>
          <p:nvPr/>
        </p:nvSpPr>
        <p:spPr>
          <a:xfrm>
            <a:off x="4253065" y="2866519"/>
            <a:ext cx="3358933" cy="90024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68580" tIns="34290" rIns="68580" bIns="34290" anchor="t" anchorCtr="0" compatLnSpc="1">
            <a:spAutoFit/>
          </a:bodyPr>
          <a:lstStyle/>
          <a:p>
            <a:pPr defTabSz="3429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dirty="0">
                <a:solidFill>
                  <a:srgbClr val="CF0015"/>
                </a:solidFill>
                <a:latin typeface="Calibri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911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8C36979B6B72488ECFC5EB7942C416" ma:contentTypeVersion="18" ma:contentTypeDescription="Create a new document." ma:contentTypeScope="" ma:versionID="39a2c0f2c475cded5975416965b7c004">
  <xsd:schema xmlns:xsd="http://www.w3.org/2001/XMLSchema" xmlns:xs="http://www.w3.org/2001/XMLSchema" xmlns:p="http://schemas.microsoft.com/office/2006/metadata/properties" xmlns:ns2="11df15c6-a334-4a01-bbf2-01800f0811d8" xmlns:ns3="969e11c2-0b41-4c9a-a6ba-c0e8e783503e" xmlns:ns4="1d373a9e-e717-4967-930a-d381e74ab03b" targetNamespace="http://schemas.microsoft.com/office/2006/metadata/properties" ma:root="true" ma:fieldsID="623571c768b483344e9c8c8ae6655c94" ns2:_="" ns3:_="" ns4:_="">
    <xsd:import namespace="11df15c6-a334-4a01-bbf2-01800f0811d8"/>
    <xsd:import namespace="969e11c2-0b41-4c9a-a6ba-c0e8e783503e"/>
    <xsd:import namespace="1d373a9e-e717-4967-930a-d381e74ab0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f15c6-a334-4a01-bbf2-01800f0811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e8d040-3cf8-41ce-a03b-17301c6837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9e11c2-0b41-4c9a-a6ba-c0e8e7835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73a9e-e717-4967-930a-d381e74ab03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d5099fe-e869-43dc-afc8-f32bbd4e7f8d}" ma:internalName="TaxCatchAll" ma:showField="CatchAllData" ma:web="1d373a9e-e717-4967-930a-d381e74ab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43B5F7-389F-4D9B-AFB0-607F35DD3B43}"/>
</file>

<file path=customXml/itemProps2.xml><?xml version="1.0" encoding="utf-8"?>
<ds:datastoreItem xmlns:ds="http://schemas.openxmlformats.org/officeDocument/2006/customXml" ds:itemID="{0586C22F-F549-4650-B469-6AC62E4B7C91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82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Weeks</dc:creator>
  <cp:lastModifiedBy>Donald Weeks</cp:lastModifiedBy>
  <cp:revision>1</cp:revision>
  <dcterms:created xsi:type="dcterms:W3CDTF">2024-04-04T14:24:36Z</dcterms:created>
  <dcterms:modified xsi:type="dcterms:W3CDTF">2024-04-04T14:56:14Z</dcterms:modified>
</cp:coreProperties>
</file>