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9.xml" ContentType="application/vnd.openxmlformats-officedocument.drawingml.chart+xml"/>
  <Override PartName="/ppt/notesSlides/notesSlide31.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theme/themeOverride6.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theme/themeOverride7.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handoutMasterIdLst>
    <p:handoutMasterId r:id="rId52"/>
  </p:handoutMasterIdLst>
  <p:sldIdLst>
    <p:sldId id="860" r:id="rId5"/>
    <p:sldId id="901" r:id="rId6"/>
    <p:sldId id="840" r:id="rId7"/>
    <p:sldId id="841" r:id="rId8"/>
    <p:sldId id="842" r:id="rId9"/>
    <p:sldId id="733" r:id="rId10"/>
    <p:sldId id="920" r:id="rId11"/>
    <p:sldId id="921" r:id="rId12"/>
    <p:sldId id="922" r:id="rId13"/>
    <p:sldId id="918" r:id="rId14"/>
    <p:sldId id="924" r:id="rId15"/>
    <p:sldId id="925" r:id="rId16"/>
    <p:sldId id="956" r:id="rId17"/>
    <p:sldId id="926" r:id="rId18"/>
    <p:sldId id="919" r:id="rId19"/>
    <p:sldId id="929" r:id="rId20"/>
    <p:sldId id="930" r:id="rId21"/>
    <p:sldId id="927" r:id="rId22"/>
    <p:sldId id="934" r:id="rId23"/>
    <p:sldId id="963" r:id="rId24"/>
    <p:sldId id="965" r:id="rId25"/>
    <p:sldId id="966" r:id="rId26"/>
    <p:sldId id="975" r:id="rId27"/>
    <p:sldId id="964" r:id="rId28"/>
    <p:sldId id="932" r:id="rId29"/>
    <p:sldId id="935" r:id="rId30"/>
    <p:sldId id="936" r:id="rId31"/>
    <p:sldId id="18403" r:id="rId32"/>
    <p:sldId id="676" r:id="rId33"/>
    <p:sldId id="895" r:id="rId34"/>
    <p:sldId id="938" r:id="rId35"/>
    <p:sldId id="897" r:id="rId36"/>
    <p:sldId id="945" r:id="rId37"/>
    <p:sldId id="948" r:id="rId38"/>
    <p:sldId id="949" r:id="rId39"/>
    <p:sldId id="974" r:id="rId40"/>
    <p:sldId id="941" r:id="rId41"/>
    <p:sldId id="939" r:id="rId42"/>
    <p:sldId id="18443" r:id="rId43"/>
    <p:sldId id="943" r:id="rId44"/>
    <p:sldId id="951" r:id="rId45"/>
    <p:sldId id="954" r:id="rId46"/>
    <p:sldId id="801" r:id="rId47"/>
    <p:sldId id="900" r:id="rId48"/>
    <p:sldId id="808" r:id="rId49"/>
    <p:sldId id="984" r:id="rId50"/>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0" userDrawn="1">
          <p15:clr>
            <a:srgbClr val="A4A3A4"/>
          </p15:clr>
        </p15:guide>
        <p15:guide id="2" orient="horz" pos="2820" userDrawn="1">
          <p15:clr>
            <a:srgbClr val="A4A3A4"/>
          </p15:clr>
        </p15:guide>
        <p15:guide id="3" pos="5487">
          <p15:clr>
            <a:srgbClr val="A4A3A4"/>
          </p15:clr>
        </p15:guide>
        <p15:guide id="4" pos="72" userDrawn="1">
          <p15:clr>
            <a:srgbClr val="A4A3A4"/>
          </p15:clr>
        </p15:guide>
        <p15:guide id="5" pos="5616" userDrawn="1">
          <p15:clr>
            <a:srgbClr val="A4A3A4"/>
          </p15:clr>
        </p15:guide>
        <p15:guide id="6" pos="5160" userDrawn="1">
          <p15:clr>
            <a:srgbClr val="A4A3A4"/>
          </p15:clr>
        </p15:guide>
        <p15:guide id="7" orient="horz" pos="3228" userDrawn="1">
          <p15:clr>
            <a:srgbClr val="A4A3A4"/>
          </p15:clr>
        </p15:guide>
        <p15:guide id="8" orient="horz" pos="444" userDrawn="1">
          <p15:clr>
            <a:srgbClr val="A4A3A4"/>
          </p15:clr>
        </p15:guide>
        <p15:guide id="9" orient="horz" pos="2844" userDrawn="1">
          <p15:clr>
            <a:srgbClr val="A4A3A4"/>
          </p15:clr>
        </p15:guide>
        <p15:guide id="10" orient="horz" pos="396" userDrawn="1">
          <p15:clr>
            <a:srgbClr val="A4A3A4"/>
          </p15:clr>
        </p15:guide>
        <p15:guide id="11" pos="5688"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656"/>
    <a:srgbClr val="7F3EB1"/>
    <a:srgbClr val="007883"/>
    <a:srgbClr val="1EA0D1"/>
    <a:srgbClr val="9E2324"/>
    <a:srgbClr val="7F9FB2"/>
    <a:srgbClr val="EC7620"/>
    <a:srgbClr val="65AA4F"/>
    <a:srgbClr val="404040"/>
    <a:srgbClr val="EFAF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4D779-B599-2194-BB6D-8C659DF6BCE0}" v="14" dt="2024-04-10T12:38:51.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29" autoAdjust="0"/>
    <p:restoredTop sz="60491" autoAdjust="0"/>
  </p:normalViewPr>
  <p:slideViewPr>
    <p:cSldViewPr snapToGrid="0">
      <p:cViewPr varScale="1">
        <p:scale>
          <a:sx n="91" d="100"/>
          <a:sy n="91" d="100"/>
        </p:scale>
        <p:origin x="2280" y="78"/>
      </p:cViewPr>
      <p:guideLst>
        <p:guide orient="horz" pos="420"/>
        <p:guide orient="horz" pos="2820"/>
        <p:guide pos="5487"/>
        <p:guide pos="72"/>
        <p:guide pos="5616"/>
        <p:guide pos="5160"/>
        <p:guide orient="horz" pos="3228"/>
        <p:guide orient="horz" pos="444"/>
        <p:guide orient="horz" pos="2844"/>
        <p:guide orient="horz" pos="396"/>
        <p:guide pos="5688"/>
      </p:guideLst>
    </p:cSldViewPr>
  </p:slideViewPr>
  <p:notesTextViewPr>
    <p:cViewPr>
      <p:scale>
        <a:sx n="100" d="100"/>
        <a:sy n="100" d="100"/>
      </p:scale>
      <p:origin x="0" y="0"/>
    </p:cViewPr>
  </p:notesTextViewPr>
  <p:sorterViewPr>
    <p:cViewPr varScale="1">
      <p:scale>
        <a:sx n="1" d="1"/>
        <a:sy n="1" d="1"/>
      </p:scale>
      <p:origin x="0" y="2560"/>
    </p:cViewPr>
  </p:sorterViewPr>
  <p:notesViewPr>
    <p:cSldViewPr snapToGrid="0" snapToObjects="1" showGuides="1">
      <p:cViewPr varScale="1">
        <p:scale>
          <a:sx n="106" d="100"/>
          <a:sy n="106" d="100"/>
        </p:scale>
        <p:origin x="-4712" y="-104"/>
      </p:cViewPr>
      <p:guideLst>
        <p:guide orient="horz" pos="2924"/>
        <p:guide pos="220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ne Blake" userId="S::ablake4@unl.edu::3ac2ab13-5766-47cd-8acc-06c6132dbc09" providerId="AD" clId="Web-{2AB4D779-B599-2194-BB6D-8C659DF6BCE0}"/>
    <pc:docChg chg="modSld">
      <pc:chgData name="Adrienne Blake" userId="S::ablake4@unl.edu::3ac2ab13-5766-47cd-8acc-06c6132dbc09" providerId="AD" clId="Web-{2AB4D779-B599-2194-BB6D-8C659DF6BCE0}" dt="2024-04-10T12:38:51.511" v="7" actId="20577"/>
      <pc:docMkLst>
        <pc:docMk/>
      </pc:docMkLst>
      <pc:sldChg chg="modSp">
        <pc:chgData name="Adrienne Blake" userId="S::ablake4@unl.edu::3ac2ab13-5766-47cd-8acc-06c6132dbc09" providerId="AD" clId="Web-{2AB4D779-B599-2194-BB6D-8C659DF6BCE0}" dt="2024-04-10T12:38:51.511" v="7" actId="20577"/>
        <pc:sldMkLst>
          <pc:docMk/>
          <pc:sldMk cId="4044736744" sldId="860"/>
        </pc:sldMkLst>
        <pc:spChg chg="mod">
          <ac:chgData name="Adrienne Blake" userId="S::ablake4@unl.edu::3ac2ab13-5766-47cd-8acc-06c6132dbc09" providerId="AD" clId="Web-{2AB4D779-B599-2194-BB6D-8C659DF6BCE0}" dt="2024-04-10T12:38:51.511" v="7" actId="20577"/>
          <ac:spMkLst>
            <pc:docMk/>
            <pc:sldMk cId="4044736744" sldId="860"/>
            <ac:spMk id="16"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01762279714999E-2"/>
          <c:y val="7.5598234076686602E-2"/>
          <c:w val="0.83838395200599902"/>
          <c:h val="0.85570205248784503"/>
        </c:manualLayout>
      </c:layout>
      <c:doughnutChart>
        <c:varyColors val="1"/>
        <c:ser>
          <c:idx val="0"/>
          <c:order val="0"/>
          <c:tx>
            <c:strRef>
              <c:f>Sheet1!$B$1</c:f>
              <c:strCache>
                <c:ptCount val="1"/>
                <c:pt idx="0">
                  <c:v>Sales</c:v>
                </c:pt>
              </c:strCache>
            </c:strRef>
          </c:tx>
          <c:spPr>
            <a:ln>
              <a:noFill/>
            </a:ln>
            <a:effectLst/>
          </c:spPr>
          <c:dPt>
            <c:idx val="0"/>
            <c:bubble3D val="0"/>
            <c:spPr>
              <a:solidFill>
                <a:srgbClr val="0D4571">
                  <a:alpha val="90000"/>
                </a:srgbClr>
              </a:solidFill>
              <a:ln w="28575">
                <a:noFill/>
              </a:ln>
              <a:effectLst/>
            </c:spPr>
            <c:extLst>
              <c:ext xmlns:c16="http://schemas.microsoft.com/office/drawing/2014/chart" uri="{C3380CC4-5D6E-409C-BE32-E72D297353CC}">
                <c16:uniqueId val="{00000001-8961-499B-8D91-F6A5F761B499}"/>
              </c:ext>
            </c:extLst>
          </c:dPt>
          <c:dPt>
            <c:idx val="1"/>
            <c:bubble3D val="0"/>
            <c:spPr>
              <a:solidFill>
                <a:srgbClr val="0D4571">
                  <a:alpha val="80000"/>
                </a:srgbClr>
              </a:solidFill>
              <a:ln w="31750">
                <a:noFill/>
              </a:ln>
              <a:effectLst/>
            </c:spPr>
            <c:extLst>
              <c:ext xmlns:c16="http://schemas.microsoft.com/office/drawing/2014/chart" uri="{C3380CC4-5D6E-409C-BE32-E72D297353CC}">
                <c16:uniqueId val="{00000003-8961-499B-8D91-F6A5F761B499}"/>
              </c:ext>
            </c:extLst>
          </c:dPt>
          <c:dPt>
            <c:idx val="2"/>
            <c:bubble3D val="0"/>
            <c:spPr>
              <a:solidFill>
                <a:srgbClr val="0D4571">
                  <a:alpha val="70000"/>
                </a:srgbClr>
              </a:solidFill>
              <a:ln w="31750">
                <a:noFill/>
              </a:ln>
              <a:effectLst/>
            </c:spPr>
            <c:extLst>
              <c:ext xmlns:c16="http://schemas.microsoft.com/office/drawing/2014/chart" uri="{C3380CC4-5D6E-409C-BE32-E72D297353CC}">
                <c16:uniqueId val="{00000005-8961-499B-8D91-F6A5F761B499}"/>
              </c:ext>
            </c:extLst>
          </c:dPt>
          <c:dPt>
            <c:idx val="3"/>
            <c:bubble3D val="0"/>
            <c:spPr>
              <a:solidFill>
                <a:srgbClr val="0D4571">
                  <a:alpha val="60000"/>
                </a:srgbClr>
              </a:solidFill>
              <a:ln>
                <a:noFill/>
              </a:ln>
              <a:effectLst/>
            </c:spPr>
            <c:extLst>
              <c:ext xmlns:c16="http://schemas.microsoft.com/office/drawing/2014/chart" uri="{C3380CC4-5D6E-409C-BE32-E72D297353CC}">
                <c16:uniqueId val="{00000007-8961-499B-8D91-F6A5F761B499}"/>
              </c:ext>
            </c:extLst>
          </c:dPt>
          <c:dPt>
            <c:idx val="4"/>
            <c:bubble3D val="0"/>
            <c:spPr>
              <a:solidFill>
                <a:srgbClr val="0D4571">
                  <a:alpha val="50000"/>
                </a:srgbClr>
              </a:solidFill>
              <a:ln>
                <a:noFill/>
              </a:ln>
              <a:effectLst/>
            </c:spPr>
            <c:extLst>
              <c:ext xmlns:c16="http://schemas.microsoft.com/office/drawing/2014/chart" uri="{C3380CC4-5D6E-409C-BE32-E72D297353CC}">
                <c16:uniqueId val="{00000009-8961-499B-8D91-F6A5F761B499}"/>
              </c:ext>
            </c:extLst>
          </c:dPt>
          <c:dPt>
            <c:idx val="5"/>
            <c:bubble3D val="0"/>
            <c:spPr>
              <a:solidFill>
                <a:srgbClr val="0D4571">
                  <a:alpha val="40000"/>
                </a:srgbClr>
              </a:solidFill>
              <a:ln>
                <a:noFill/>
              </a:ln>
              <a:effectLst/>
            </c:spPr>
            <c:extLst>
              <c:ext xmlns:c16="http://schemas.microsoft.com/office/drawing/2014/chart" uri="{C3380CC4-5D6E-409C-BE32-E72D297353CC}">
                <c16:uniqueId val="{0000000B-8961-499B-8D91-F6A5F761B499}"/>
              </c:ext>
            </c:extLst>
          </c:dPt>
          <c:dPt>
            <c:idx val="6"/>
            <c:bubble3D val="0"/>
            <c:spPr>
              <a:solidFill>
                <a:srgbClr val="0D4571">
                  <a:alpha val="30000"/>
                </a:srgbClr>
              </a:solidFill>
              <a:ln>
                <a:noFill/>
              </a:ln>
              <a:effectLst/>
            </c:spPr>
            <c:extLst>
              <c:ext xmlns:c16="http://schemas.microsoft.com/office/drawing/2014/chart" uri="{C3380CC4-5D6E-409C-BE32-E72D297353CC}">
                <c16:uniqueId val="{0000000D-8961-499B-8D91-F6A5F761B499}"/>
              </c:ext>
            </c:extLst>
          </c:dPt>
          <c:dPt>
            <c:idx val="7"/>
            <c:bubble3D val="0"/>
            <c:spPr>
              <a:solidFill>
                <a:srgbClr val="D43815">
                  <a:alpha val="80000"/>
                </a:srgbClr>
              </a:solidFill>
              <a:ln>
                <a:noFill/>
              </a:ln>
              <a:effectLst/>
            </c:spPr>
            <c:extLst>
              <c:ext xmlns:c16="http://schemas.microsoft.com/office/drawing/2014/chart" uri="{C3380CC4-5D6E-409C-BE32-E72D297353CC}">
                <c16:uniqueId val="{0000000F-8961-499B-8D91-F6A5F761B499}"/>
              </c:ext>
            </c:extLst>
          </c:dPt>
          <c:dPt>
            <c:idx val="8"/>
            <c:bubble3D val="0"/>
            <c:spPr>
              <a:solidFill>
                <a:srgbClr val="D43815">
                  <a:alpha val="60000"/>
                </a:srgbClr>
              </a:solidFill>
              <a:ln>
                <a:noFill/>
              </a:ln>
              <a:effectLst/>
            </c:spPr>
            <c:extLst>
              <c:ext xmlns:c16="http://schemas.microsoft.com/office/drawing/2014/chart" uri="{C3380CC4-5D6E-409C-BE32-E72D297353CC}">
                <c16:uniqueId val="{00000011-8961-499B-8D91-F6A5F761B499}"/>
              </c:ext>
            </c:extLst>
          </c:dPt>
          <c:dPt>
            <c:idx val="9"/>
            <c:bubble3D val="0"/>
            <c:spPr>
              <a:solidFill>
                <a:srgbClr val="D43815">
                  <a:alpha val="40000"/>
                </a:srgbClr>
              </a:solidFill>
              <a:ln>
                <a:noFill/>
              </a:ln>
              <a:effectLst/>
            </c:spPr>
            <c:extLst>
              <c:ext xmlns:c16="http://schemas.microsoft.com/office/drawing/2014/chart" uri="{C3380CC4-5D6E-409C-BE32-E72D297353CC}">
                <c16:uniqueId val="{00000013-8961-499B-8D91-F6A5F761B499}"/>
              </c:ext>
            </c:extLst>
          </c:dPt>
          <c:dPt>
            <c:idx val="10"/>
            <c:bubble3D val="0"/>
            <c:spPr>
              <a:solidFill>
                <a:srgbClr val="EFAF24">
                  <a:alpha val="80000"/>
                </a:srgbClr>
              </a:solidFill>
              <a:ln>
                <a:noFill/>
              </a:ln>
              <a:effectLst/>
            </c:spPr>
            <c:extLst>
              <c:ext xmlns:c16="http://schemas.microsoft.com/office/drawing/2014/chart" uri="{C3380CC4-5D6E-409C-BE32-E72D297353CC}">
                <c16:uniqueId val="{00000015-8961-499B-8D91-F6A5F761B499}"/>
              </c:ext>
            </c:extLst>
          </c:dPt>
          <c:dPt>
            <c:idx val="11"/>
            <c:bubble3D val="0"/>
            <c:spPr>
              <a:solidFill>
                <a:srgbClr val="EFAF24">
                  <a:alpha val="60000"/>
                </a:srgbClr>
              </a:solidFill>
              <a:ln>
                <a:noFill/>
              </a:ln>
              <a:effectLst/>
            </c:spPr>
            <c:extLst>
              <c:ext xmlns:c16="http://schemas.microsoft.com/office/drawing/2014/chart" uri="{C3380CC4-5D6E-409C-BE32-E72D297353CC}">
                <c16:uniqueId val="{00000017-8961-499B-8D91-F6A5F761B499}"/>
              </c:ext>
            </c:extLst>
          </c:dPt>
          <c:dPt>
            <c:idx val="12"/>
            <c:bubble3D val="0"/>
            <c:spPr>
              <a:solidFill>
                <a:srgbClr val="EFAF24">
                  <a:alpha val="40000"/>
                </a:srgbClr>
              </a:solidFill>
              <a:ln>
                <a:noFill/>
              </a:ln>
              <a:effectLst/>
            </c:spPr>
            <c:extLst>
              <c:ext xmlns:c16="http://schemas.microsoft.com/office/drawing/2014/chart" uri="{C3380CC4-5D6E-409C-BE32-E72D297353CC}">
                <c16:uniqueId val="{00000019-8961-499B-8D91-F6A5F761B499}"/>
              </c:ext>
            </c:extLst>
          </c:dPt>
          <c:cat>
            <c:numRef>
              <c:f>Sheet1!$A$2:$A$14</c:f>
              <c:numCache>
                <c:formatCode>General</c:formatCode>
                <c:ptCount val="13"/>
              </c:numCache>
            </c:numRef>
          </c:cat>
          <c:val>
            <c:numRef>
              <c:f>Sheet1!$B$2:$B$14</c:f>
              <c:numCache>
                <c:formatCode>General</c:formatCode>
                <c:ptCount val="13"/>
                <c:pt idx="0">
                  <c:v>10</c:v>
                </c:pt>
                <c:pt idx="1">
                  <c:v>10</c:v>
                </c:pt>
                <c:pt idx="2">
                  <c:v>10</c:v>
                </c:pt>
                <c:pt idx="3">
                  <c:v>10</c:v>
                </c:pt>
                <c:pt idx="4">
                  <c:v>10</c:v>
                </c:pt>
                <c:pt idx="5">
                  <c:v>10</c:v>
                </c:pt>
                <c:pt idx="6">
                  <c:v>10</c:v>
                </c:pt>
                <c:pt idx="7">
                  <c:v>23.3</c:v>
                </c:pt>
                <c:pt idx="8">
                  <c:v>23.3</c:v>
                </c:pt>
                <c:pt idx="9">
                  <c:v>23.3</c:v>
                </c:pt>
                <c:pt idx="10">
                  <c:v>23.3</c:v>
                </c:pt>
                <c:pt idx="11">
                  <c:v>23.3</c:v>
                </c:pt>
                <c:pt idx="12">
                  <c:v>23.3</c:v>
                </c:pt>
              </c:numCache>
            </c:numRef>
          </c:val>
          <c:extLst>
            <c:ext xmlns:c16="http://schemas.microsoft.com/office/drawing/2014/chart" uri="{C3380CC4-5D6E-409C-BE32-E72D297353CC}">
              <c16:uniqueId val="{0000001A-8961-499B-8D91-F6A5F761B499}"/>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5901762279714999E-2"/>
          <c:y val="7.5598234076686602E-2"/>
          <c:w val="0.83838395200599902"/>
          <c:h val="0.85570205248784503"/>
        </c:manualLayout>
      </c:layout>
      <c:doughnutChart>
        <c:varyColors val="1"/>
        <c:ser>
          <c:idx val="0"/>
          <c:order val="0"/>
          <c:tx>
            <c:strRef>
              <c:f>Sheet1!$B$1</c:f>
              <c:strCache>
                <c:ptCount val="1"/>
                <c:pt idx="0">
                  <c:v>Sales</c:v>
                </c:pt>
              </c:strCache>
            </c:strRef>
          </c:tx>
          <c:spPr>
            <a:ln>
              <a:noFill/>
            </a:ln>
            <a:effectLst/>
          </c:spPr>
          <c:dPt>
            <c:idx val="0"/>
            <c:bubble3D val="0"/>
            <c:spPr>
              <a:solidFill>
                <a:srgbClr val="0D4571"/>
              </a:solidFill>
              <a:ln w="28575">
                <a:noFill/>
              </a:ln>
              <a:effectLst/>
            </c:spPr>
            <c:extLst>
              <c:ext xmlns:c16="http://schemas.microsoft.com/office/drawing/2014/chart" uri="{C3380CC4-5D6E-409C-BE32-E72D297353CC}">
                <c16:uniqueId val="{00000001-8D69-4AFE-A7DC-AB136BF21C5C}"/>
              </c:ext>
            </c:extLst>
          </c:dPt>
          <c:dPt>
            <c:idx val="1"/>
            <c:bubble3D val="0"/>
            <c:spPr>
              <a:solidFill>
                <a:srgbClr val="65AA4F"/>
              </a:solidFill>
              <a:ln w="31750">
                <a:noFill/>
              </a:ln>
              <a:effectLst/>
            </c:spPr>
            <c:extLst>
              <c:ext xmlns:c16="http://schemas.microsoft.com/office/drawing/2014/chart" uri="{C3380CC4-5D6E-409C-BE32-E72D297353CC}">
                <c16:uniqueId val="{00000003-8D69-4AFE-A7DC-AB136BF21C5C}"/>
              </c:ext>
            </c:extLst>
          </c:dPt>
          <c:dPt>
            <c:idx val="2"/>
            <c:bubble3D val="0"/>
            <c:spPr>
              <a:solidFill>
                <a:srgbClr val="D43815"/>
              </a:solidFill>
              <a:ln w="31750">
                <a:noFill/>
              </a:ln>
              <a:effectLst/>
            </c:spPr>
            <c:extLst>
              <c:ext xmlns:c16="http://schemas.microsoft.com/office/drawing/2014/chart" uri="{C3380CC4-5D6E-409C-BE32-E72D297353CC}">
                <c16:uniqueId val="{00000005-8D69-4AFE-A7DC-AB136BF21C5C}"/>
              </c:ext>
            </c:extLst>
          </c:dPt>
          <c:dPt>
            <c:idx val="3"/>
            <c:bubble3D val="0"/>
            <c:spPr>
              <a:solidFill>
                <a:srgbClr val="EFAF24"/>
              </a:solidFill>
              <a:ln>
                <a:noFill/>
              </a:ln>
              <a:effectLst/>
            </c:spPr>
            <c:extLst>
              <c:ext xmlns:c16="http://schemas.microsoft.com/office/drawing/2014/chart" uri="{C3380CC4-5D6E-409C-BE32-E72D297353CC}">
                <c16:uniqueId val="{00000007-8D69-4AFE-A7DC-AB136BF21C5C}"/>
              </c:ext>
            </c:extLst>
          </c:dPt>
          <c:cat>
            <c:numRef>
              <c:f>Sheet1!$A$2:$A$4</c:f>
              <c:numCache>
                <c:formatCode>General</c:formatCode>
                <c:ptCount val="3"/>
              </c:numCache>
            </c:numRef>
          </c:cat>
          <c:val>
            <c:numRef>
              <c:f>Sheet1!$B$2:$B$4</c:f>
              <c:numCache>
                <c:formatCode>General</c:formatCode>
                <c:ptCount val="3"/>
                <c:pt idx="0">
                  <c:v>60</c:v>
                </c:pt>
                <c:pt idx="1">
                  <c:v>25</c:v>
                </c:pt>
                <c:pt idx="2">
                  <c:v>15</c:v>
                </c:pt>
              </c:numCache>
            </c:numRef>
          </c:val>
          <c:extLst>
            <c:ext xmlns:c16="http://schemas.microsoft.com/office/drawing/2014/chart" uri="{C3380CC4-5D6E-409C-BE32-E72D297353CC}">
              <c16:uniqueId val="{00000008-8D69-4AFE-A7DC-AB136BF21C5C}"/>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01762279714999E-2"/>
          <c:y val="7.5598234076686602E-2"/>
          <c:w val="0.83838395200599902"/>
          <c:h val="0.85570205248784503"/>
        </c:manualLayout>
      </c:layout>
      <c:doughnutChart>
        <c:varyColors val="1"/>
        <c:ser>
          <c:idx val="0"/>
          <c:order val="0"/>
          <c:tx>
            <c:strRef>
              <c:f>Sheet1!$B$1</c:f>
              <c:strCache>
                <c:ptCount val="1"/>
                <c:pt idx="0">
                  <c:v>Sales</c:v>
                </c:pt>
              </c:strCache>
            </c:strRef>
          </c:tx>
          <c:spPr>
            <a:ln>
              <a:noFill/>
            </a:ln>
            <a:effectLst/>
          </c:spPr>
          <c:dPt>
            <c:idx val="0"/>
            <c:bubble3D val="0"/>
            <c:spPr>
              <a:solidFill>
                <a:srgbClr val="0D4571"/>
              </a:solidFill>
              <a:ln w="28575">
                <a:noFill/>
              </a:ln>
              <a:effectLst/>
            </c:spPr>
            <c:extLst>
              <c:ext xmlns:c16="http://schemas.microsoft.com/office/drawing/2014/chart" uri="{C3380CC4-5D6E-409C-BE32-E72D297353CC}">
                <c16:uniqueId val="{00000001-15EB-42C8-94C8-5481840910FD}"/>
              </c:ext>
            </c:extLst>
          </c:dPt>
          <c:dPt>
            <c:idx val="1"/>
            <c:bubble3D val="0"/>
            <c:spPr>
              <a:solidFill>
                <a:srgbClr val="0D4571">
                  <a:alpha val="70000"/>
                </a:srgbClr>
              </a:solidFill>
              <a:ln w="31750">
                <a:noFill/>
              </a:ln>
              <a:effectLst/>
            </c:spPr>
            <c:extLst>
              <c:ext xmlns:c16="http://schemas.microsoft.com/office/drawing/2014/chart" uri="{C3380CC4-5D6E-409C-BE32-E72D297353CC}">
                <c16:uniqueId val="{00000003-15EB-42C8-94C8-5481840910FD}"/>
              </c:ext>
            </c:extLst>
          </c:dPt>
          <c:dPt>
            <c:idx val="2"/>
            <c:bubble3D val="0"/>
            <c:spPr>
              <a:solidFill>
                <a:srgbClr val="0D4571">
                  <a:alpha val="40000"/>
                </a:srgbClr>
              </a:solidFill>
              <a:ln w="31750">
                <a:noFill/>
              </a:ln>
              <a:effectLst/>
            </c:spPr>
            <c:extLst>
              <c:ext xmlns:c16="http://schemas.microsoft.com/office/drawing/2014/chart" uri="{C3380CC4-5D6E-409C-BE32-E72D297353CC}">
                <c16:uniqueId val="{00000005-15EB-42C8-94C8-5481840910FD}"/>
              </c:ext>
            </c:extLst>
          </c:dPt>
          <c:dPt>
            <c:idx val="3"/>
            <c:bubble3D val="0"/>
            <c:spPr>
              <a:solidFill>
                <a:srgbClr val="B5A594"/>
              </a:solidFill>
              <a:ln>
                <a:noFill/>
              </a:ln>
              <a:effectLst/>
            </c:spPr>
            <c:extLst>
              <c:ext xmlns:c16="http://schemas.microsoft.com/office/drawing/2014/chart" uri="{C3380CC4-5D6E-409C-BE32-E72D297353CC}">
                <c16:uniqueId val="{00000007-15EB-42C8-94C8-5481840910FD}"/>
              </c:ext>
            </c:extLst>
          </c:dPt>
          <c:cat>
            <c:numRef>
              <c:f>Sheet1!$A$2:$A$5</c:f>
              <c:numCache>
                <c:formatCode>General</c:formatCode>
                <c:ptCount val="4"/>
              </c:numCache>
            </c:numRef>
          </c:cat>
          <c:val>
            <c:numRef>
              <c:f>Sheet1!$B$2:$B$5</c:f>
              <c:numCache>
                <c:formatCode>General</c:formatCode>
                <c:ptCount val="4"/>
                <c:pt idx="0">
                  <c:v>20</c:v>
                </c:pt>
                <c:pt idx="1">
                  <c:v>15</c:v>
                </c:pt>
                <c:pt idx="2">
                  <c:v>25</c:v>
                </c:pt>
                <c:pt idx="3">
                  <c:v>40</c:v>
                </c:pt>
              </c:numCache>
            </c:numRef>
          </c:val>
          <c:extLst>
            <c:ext xmlns:c16="http://schemas.microsoft.com/office/drawing/2014/chart" uri="{C3380CC4-5D6E-409C-BE32-E72D297353CC}">
              <c16:uniqueId val="{00000008-15EB-42C8-94C8-5481840910FD}"/>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5901762279714999E-2"/>
          <c:y val="7.5598234076686602E-2"/>
          <c:w val="0.83838395200599902"/>
          <c:h val="0.85570205248784503"/>
        </c:manualLayout>
      </c:layout>
      <c:doughnutChart>
        <c:varyColors val="1"/>
        <c:ser>
          <c:idx val="0"/>
          <c:order val="0"/>
          <c:tx>
            <c:strRef>
              <c:f>Sheet1!$B$1</c:f>
              <c:strCache>
                <c:ptCount val="1"/>
                <c:pt idx="0">
                  <c:v>Sales</c:v>
                </c:pt>
              </c:strCache>
            </c:strRef>
          </c:tx>
          <c:spPr>
            <a:ln>
              <a:noFill/>
            </a:ln>
            <a:effectLst/>
          </c:spPr>
          <c:dPt>
            <c:idx val="0"/>
            <c:bubble3D val="0"/>
            <c:spPr>
              <a:solidFill>
                <a:srgbClr val="0D4571"/>
              </a:solidFill>
              <a:ln w="28575">
                <a:noFill/>
              </a:ln>
              <a:effectLst/>
            </c:spPr>
            <c:extLst>
              <c:ext xmlns:c16="http://schemas.microsoft.com/office/drawing/2014/chart" uri="{C3380CC4-5D6E-409C-BE32-E72D297353CC}">
                <c16:uniqueId val="{00000001-457C-4E60-AABA-B4F1A00B8584}"/>
              </c:ext>
            </c:extLst>
          </c:dPt>
          <c:dPt>
            <c:idx val="1"/>
            <c:bubble3D val="0"/>
            <c:spPr>
              <a:solidFill>
                <a:srgbClr val="D43815"/>
              </a:solidFill>
              <a:ln w="31750">
                <a:noFill/>
              </a:ln>
              <a:effectLst/>
            </c:spPr>
            <c:extLst>
              <c:ext xmlns:c16="http://schemas.microsoft.com/office/drawing/2014/chart" uri="{C3380CC4-5D6E-409C-BE32-E72D297353CC}">
                <c16:uniqueId val="{00000003-457C-4E60-AABA-B4F1A00B8584}"/>
              </c:ext>
            </c:extLst>
          </c:dPt>
          <c:dPt>
            <c:idx val="2"/>
            <c:bubble3D val="0"/>
            <c:spPr>
              <a:solidFill>
                <a:srgbClr val="EFAF24"/>
              </a:solidFill>
              <a:ln w="31750">
                <a:noFill/>
              </a:ln>
              <a:effectLst/>
            </c:spPr>
            <c:extLst>
              <c:ext xmlns:c16="http://schemas.microsoft.com/office/drawing/2014/chart" uri="{C3380CC4-5D6E-409C-BE32-E72D297353CC}">
                <c16:uniqueId val="{00000005-457C-4E60-AABA-B4F1A00B8584}"/>
              </c:ext>
            </c:extLst>
          </c:dPt>
          <c:dPt>
            <c:idx val="3"/>
            <c:bubble3D val="0"/>
            <c:spPr>
              <a:solidFill>
                <a:srgbClr val="EFAF24"/>
              </a:solidFill>
              <a:ln>
                <a:noFill/>
              </a:ln>
              <a:effectLst/>
            </c:spPr>
            <c:extLst>
              <c:ext xmlns:c16="http://schemas.microsoft.com/office/drawing/2014/chart" uri="{C3380CC4-5D6E-409C-BE32-E72D297353CC}">
                <c16:uniqueId val="{00000007-457C-4E60-AABA-B4F1A00B8584}"/>
              </c:ext>
            </c:extLst>
          </c:dPt>
          <c:cat>
            <c:numRef>
              <c:f>Sheet1!$A$2:$A$4</c:f>
              <c:numCache>
                <c:formatCode>General</c:formatCode>
                <c:ptCount val="3"/>
              </c:numCache>
            </c:numRef>
          </c:cat>
          <c:val>
            <c:numRef>
              <c:f>Sheet1!$B$2:$B$4</c:f>
              <c:numCache>
                <c:formatCode>General</c:formatCode>
                <c:ptCount val="3"/>
                <c:pt idx="0">
                  <c:v>65</c:v>
                </c:pt>
                <c:pt idx="1">
                  <c:v>20</c:v>
                </c:pt>
                <c:pt idx="2">
                  <c:v>15</c:v>
                </c:pt>
              </c:numCache>
            </c:numRef>
          </c:val>
          <c:extLst>
            <c:ext xmlns:c16="http://schemas.microsoft.com/office/drawing/2014/chart" uri="{C3380CC4-5D6E-409C-BE32-E72D297353CC}">
              <c16:uniqueId val="{00000008-457C-4E60-AABA-B4F1A00B8584}"/>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01762279714999E-2"/>
          <c:y val="7.5598234076686602E-2"/>
          <c:w val="0.83838395200599902"/>
          <c:h val="0.85570205248784503"/>
        </c:manualLayout>
      </c:layout>
      <c:doughnutChart>
        <c:varyColors val="1"/>
        <c:ser>
          <c:idx val="0"/>
          <c:order val="0"/>
          <c:tx>
            <c:strRef>
              <c:f>Sheet1!$B$1</c:f>
              <c:strCache>
                <c:ptCount val="1"/>
                <c:pt idx="0">
                  <c:v>Sales</c:v>
                </c:pt>
              </c:strCache>
            </c:strRef>
          </c:tx>
          <c:spPr>
            <a:ln>
              <a:noFill/>
            </a:ln>
            <a:effectLst/>
          </c:spPr>
          <c:dPt>
            <c:idx val="0"/>
            <c:bubble3D val="0"/>
            <c:spPr>
              <a:solidFill>
                <a:srgbClr val="0D4571"/>
              </a:solidFill>
              <a:ln w="28575">
                <a:noFill/>
              </a:ln>
              <a:effectLst/>
            </c:spPr>
            <c:extLst>
              <c:ext xmlns:c16="http://schemas.microsoft.com/office/drawing/2014/chart" uri="{C3380CC4-5D6E-409C-BE32-E72D297353CC}">
                <c16:uniqueId val="{00000001-92DC-48CB-8E0B-BE45DB13EFB1}"/>
              </c:ext>
            </c:extLst>
          </c:dPt>
          <c:dPt>
            <c:idx val="1"/>
            <c:bubble3D val="0"/>
            <c:spPr>
              <a:solidFill>
                <a:srgbClr val="D43815"/>
              </a:solidFill>
              <a:ln w="31750">
                <a:noFill/>
              </a:ln>
              <a:effectLst/>
            </c:spPr>
            <c:extLst>
              <c:ext xmlns:c16="http://schemas.microsoft.com/office/drawing/2014/chart" uri="{C3380CC4-5D6E-409C-BE32-E72D297353CC}">
                <c16:uniqueId val="{00000003-92DC-48CB-8E0B-BE45DB13EFB1}"/>
              </c:ext>
            </c:extLst>
          </c:dPt>
          <c:dPt>
            <c:idx val="2"/>
            <c:bubble3D val="0"/>
            <c:spPr>
              <a:solidFill>
                <a:srgbClr val="EFAF24"/>
              </a:solidFill>
              <a:ln w="31750">
                <a:noFill/>
              </a:ln>
              <a:effectLst/>
            </c:spPr>
            <c:extLst>
              <c:ext xmlns:c16="http://schemas.microsoft.com/office/drawing/2014/chart" uri="{C3380CC4-5D6E-409C-BE32-E72D297353CC}">
                <c16:uniqueId val="{00000005-92DC-48CB-8E0B-BE45DB13EFB1}"/>
              </c:ext>
            </c:extLst>
          </c:dPt>
          <c:dPt>
            <c:idx val="3"/>
            <c:bubble3D val="0"/>
            <c:spPr>
              <a:solidFill>
                <a:sysClr val="window" lastClr="FFFFFF">
                  <a:lumMod val="85000"/>
                </a:sysClr>
              </a:solidFill>
              <a:ln>
                <a:noFill/>
              </a:ln>
              <a:effectLst/>
            </c:spPr>
            <c:extLst>
              <c:ext xmlns:c16="http://schemas.microsoft.com/office/drawing/2014/chart" uri="{C3380CC4-5D6E-409C-BE32-E72D297353CC}">
                <c16:uniqueId val="{00000007-92DC-48CB-8E0B-BE45DB13EFB1}"/>
              </c:ext>
            </c:extLst>
          </c:dPt>
          <c:cat>
            <c:numRef>
              <c:f>Sheet1!$A$2:$A$4</c:f>
              <c:numCache>
                <c:formatCode>General</c:formatCode>
                <c:ptCount val="3"/>
              </c:numCache>
            </c:numRef>
          </c:cat>
          <c:val>
            <c:numRef>
              <c:f>Sheet1!$B$2:$B$4</c:f>
              <c:numCache>
                <c:formatCode>General</c:formatCode>
                <c:ptCount val="3"/>
                <c:pt idx="0">
                  <c:v>60</c:v>
                </c:pt>
                <c:pt idx="1">
                  <c:v>30</c:v>
                </c:pt>
                <c:pt idx="2">
                  <c:v>10</c:v>
                </c:pt>
              </c:numCache>
            </c:numRef>
          </c:val>
          <c:extLst>
            <c:ext xmlns:c16="http://schemas.microsoft.com/office/drawing/2014/chart" uri="{C3380CC4-5D6E-409C-BE32-E72D297353CC}">
              <c16:uniqueId val="{00000008-92DC-48CB-8E0B-BE45DB13EFB1}"/>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59018173661615E-2"/>
          <c:y val="9.5485392849525702E-2"/>
          <c:w val="0.83838395200599902"/>
          <c:h val="0.85570205248784503"/>
        </c:manualLayout>
      </c:layout>
      <c:doughnutChart>
        <c:varyColors val="1"/>
        <c:ser>
          <c:idx val="0"/>
          <c:order val="0"/>
          <c:tx>
            <c:strRef>
              <c:f>Sheet1!$B$1</c:f>
              <c:strCache>
                <c:ptCount val="1"/>
                <c:pt idx="0">
                  <c:v>Sales</c:v>
                </c:pt>
              </c:strCache>
            </c:strRef>
          </c:tx>
          <c:spPr>
            <a:ln>
              <a:noFill/>
            </a:ln>
            <a:effectLst/>
          </c:spPr>
          <c:dPt>
            <c:idx val="0"/>
            <c:bubble3D val="0"/>
            <c:spPr>
              <a:solidFill>
                <a:srgbClr val="0D4571"/>
              </a:solidFill>
              <a:ln w="28575">
                <a:noFill/>
              </a:ln>
              <a:effectLst/>
            </c:spPr>
            <c:extLst>
              <c:ext xmlns:c16="http://schemas.microsoft.com/office/drawing/2014/chart" uri="{C3380CC4-5D6E-409C-BE32-E72D297353CC}">
                <c16:uniqueId val="{00000001-533D-472F-BAEC-9268F95ED398}"/>
              </c:ext>
            </c:extLst>
          </c:dPt>
          <c:dPt>
            <c:idx val="1"/>
            <c:bubble3D val="0"/>
            <c:spPr>
              <a:solidFill>
                <a:srgbClr val="D43815"/>
              </a:solidFill>
              <a:ln w="31750">
                <a:noFill/>
              </a:ln>
              <a:effectLst/>
            </c:spPr>
            <c:extLst>
              <c:ext xmlns:c16="http://schemas.microsoft.com/office/drawing/2014/chart" uri="{C3380CC4-5D6E-409C-BE32-E72D297353CC}">
                <c16:uniqueId val="{00000003-533D-472F-BAEC-9268F95ED398}"/>
              </c:ext>
            </c:extLst>
          </c:dPt>
          <c:dPt>
            <c:idx val="2"/>
            <c:bubble3D val="0"/>
            <c:spPr>
              <a:solidFill>
                <a:srgbClr val="EFAF24"/>
              </a:solidFill>
              <a:ln w="31750">
                <a:noFill/>
              </a:ln>
              <a:effectLst/>
            </c:spPr>
            <c:extLst>
              <c:ext xmlns:c16="http://schemas.microsoft.com/office/drawing/2014/chart" uri="{C3380CC4-5D6E-409C-BE32-E72D297353CC}">
                <c16:uniqueId val="{00000005-533D-472F-BAEC-9268F95ED398}"/>
              </c:ext>
            </c:extLst>
          </c:dPt>
          <c:dPt>
            <c:idx val="3"/>
            <c:bubble3D val="0"/>
            <c:spPr>
              <a:solidFill>
                <a:srgbClr val="EFAF24"/>
              </a:solidFill>
              <a:ln>
                <a:noFill/>
              </a:ln>
              <a:effectLst/>
            </c:spPr>
            <c:extLst>
              <c:ext xmlns:c16="http://schemas.microsoft.com/office/drawing/2014/chart" uri="{C3380CC4-5D6E-409C-BE32-E72D297353CC}">
                <c16:uniqueId val="{00000007-533D-472F-BAEC-9268F95ED398}"/>
              </c:ext>
            </c:extLst>
          </c:dPt>
          <c:cat>
            <c:numRef>
              <c:f>Sheet1!$A$2:$A$4</c:f>
              <c:numCache>
                <c:formatCode>General</c:formatCode>
                <c:ptCount val="3"/>
              </c:numCache>
            </c:numRef>
          </c:cat>
          <c:val>
            <c:numRef>
              <c:f>Sheet1!$B$2:$B$4</c:f>
              <c:numCache>
                <c:formatCode>General</c:formatCode>
                <c:ptCount val="3"/>
                <c:pt idx="0">
                  <c:v>5</c:v>
                </c:pt>
                <c:pt idx="1">
                  <c:v>5</c:v>
                </c:pt>
                <c:pt idx="2">
                  <c:v>5</c:v>
                </c:pt>
              </c:numCache>
            </c:numRef>
          </c:val>
          <c:extLst>
            <c:ext xmlns:c16="http://schemas.microsoft.com/office/drawing/2014/chart" uri="{C3380CC4-5D6E-409C-BE32-E72D297353CC}">
              <c16:uniqueId val="{00000008-533D-472F-BAEC-9268F95ED398}"/>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5901762279714999E-2"/>
          <c:y val="7.5598234076686602E-2"/>
          <c:w val="0.83838395200599902"/>
          <c:h val="0.85570205248784503"/>
        </c:manualLayout>
      </c:layout>
      <c:pieChart>
        <c:varyColors val="1"/>
        <c:ser>
          <c:idx val="0"/>
          <c:order val="0"/>
          <c:tx>
            <c:strRef>
              <c:f>Sheet1!$B$1</c:f>
              <c:strCache>
                <c:ptCount val="1"/>
                <c:pt idx="0">
                  <c:v>Sales</c:v>
                </c:pt>
              </c:strCache>
            </c:strRef>
          </c:tx>
          <c:spPr>
            <a:ln>
              <a:noFill/>
            </a:ln>
            <a:effectLst/>
          </c:spPr>
          <c:dPt>
            <c:idx val="0"/>
            <c:bubble3D val="0"/>
            <c:spPr>
              <a:solidFill>
                <a:srgbClr val="0D4571"/>
              </a:solidFill>
              <a:ln w="28575">
                <a:noFill/>
              </a:ln>
              <a:effectLst/>
            </c:spPr>
            <c:extLst>
              <c:ext xmlns:c16="http://schemas.microsoft.com/office/drawing/2014/chart" uri="{C3380CC4-5D6E-409C-BE32-E72D297353CC}">
                <c16:uniqueId val="{00000001-BA28-4001-8FE9-8AA87AA579FC}"/>
              </c:ext>
            </c:extLst>
          </c:dPt>
          <c:dPt>
            <c:idx val="1"/>
            <c:bubble3D val="0"/>
            <c:spPr>
              <a:solidFill>
                <a:srgbClr val="D43815"/>
              </a:solidFill>
              <a:ln w="31750">
                <a:noFill/>
              </a:ln>
              <a:effectLst/>
            </c:spPr>
            <c:extLst>
              <c:ext xmlns:c16="http://schemas.microsoft.com/office/drawing/2014/chart" uri="{C3380CC4-5D6E-409C-BE32-E72D297353CC}">
                <c16:uniqueId val="{00000003-BA28-4001-8FE9-8AA87AA579FC}"/>
              </c:ext>
            </c:extLst>
          </c:dPt>
          <c:dPt>
            <c:idx val="2"/>
            <c:bubble3D val="0"/>
            <c:spPr>
              <a:solidFill>
                <a:srgbClr val="EFAF24"/>
              </a:solidFill>
              <a:ln w="31750">
                <a:noFill/>
              </a:ln>
              <a:effectLst/>
            </c:spPr>
            <c:extLst>
              <c:ext xmlns:c16="http://schemas.microsoft.com/office/drawing/2014/chart" uri="{C3380CC4-5D6E-409C-BE32-E72D297353CC}">
                <c16:uniqueId val="{00000005-BA28-4001-8FE9-8AA87AA579FC}"/>
              </c:ext>
            </c:extLst>
          </c:dPt>
          <c:dPt>
            <c:idx val="3"/>
            <c:bubble3D val="0"/>
            <c:spPr>
              <a:solidFill>
                <a:srgbClr val="EFAF24"/>
              </a:solidFill>
              <a:ln>
                <a:noFill/>
              </a:ln>
              <a:effectLst/>
            </c:spPr>
            <c:extLst>
              <c:ext xmlns:c16="http://schemas.microsoft.com/office/drawing/2014/chart" uri="{C3380CC4-5D6E-409C-BE32-E72D297353CC}">
                <c16:uniqueId val="{00000007-BA28-4001-8FE9-8AA87AA579FC}"/>
              </c:ext>
            </c:extLst>
          </c:dPt>
          <c:cat>
            <c:numRef>
              <c:f>Sheet1!$A$2:$A$4</c:f>
              <c:numCache>
                <c:formatCode>General</c:formatCode>
                <c:ptCount val="3"/>
              </c:numCache>
            </c:numRef>
          </c:cat>
          <c:val>
            <c:numRef>
              <c:f>Sheet1!$B$2:$B$4</c:f>
              <c:numCache>
                <c:formatCode>General</c:formatCode>
                <c:ptCount val="3"/>
                <c:pt idx="0">
                  <c:v>40</c:v>
                </c:pt>
                <c:pt idx="1">
                  <c:v>40</c:v>
                </c:pt>
                <c:pt idx="2">
                  <c:v>20</c:v>
                </c:pt>
              </c:numCache>
            </c:numRef>
          </c:val>
          <c:extLst>
            <c:ext xmlns:c16="http://schemas.microsoft.com/office/drawing/2014/chart" uri="{C3380CC4-5D6E-409C-BE32-E72D297353CC}">
              <c16:uniqueId val="{00000008-BA28-4001-8FE9-8AA87AA579F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01762279714999E-2"/>
          <c:y val="7.5598234076686602E-2"/>
          <c:w val="0.83838395200599902"/>
          <c:h val="0.85570205248784503"/>
        </c:manualLayout>
      </c:layout>
      <c:pieChart>
        <c:varyColors val="1"/>
        <c:ser>
          <c:idx val="0"/>
          <c:order val="0"/>
          <c:tx>
            <c:strRef>
              <c:f>Sheet1!$B$1</c:f>
              <c:strCache>
                <c:ptCount val="1"/>
                <c:pt idx="0">
                  <c:v>Sales</c:v>
                </c:pt>
              </c:strCache>
            </c:strRef>
          </c:tx>
          <c:spPr>
            <a:ln>
              <a:noFill/>
            </a:ln>
            <a:effectLst/>
          </c:spPr>
          <c:dPt>
            <c:idx val="0"/>
            <c:bubble3D val="0"/>
            <c:spPr>
              <a:solidFill>
                <a:srgbClr val="0D4571"/>
              </a:solidFill>
              <a:ln w="28575">
                <a:noFill/>
              </a:ln>
              <a:effectLst/>
            </c:spPr>
            <c:extLst>
              <c:ext xmlns:c16="http://schemas.microsoft.com/office/drawing/2014/chart" uri="{C3380CC4-5D6E-409C-BE32-E72D297353CC}">
                <c16:uniqueId val="{00000001-50D2-477E-B0DF-EC5BEA944D9C}"/>
              </c:ext>
            </c:extLst>
          </c:dPt>
          <c:dPt>
            <c:idx val="1"/>
            <c:bubble3D val="0"/>
            <c:spPr>
              <a:solidFill>
                <a:srgbClr val="D43815"/>
              </a:solidFill>
              <a:ln w="31750">
                <a:noFill/>
              </a:ln>
              <a:effectLst/>
            </c:spPr>
            <c:extLst>
              <c:ext xmlns:c16="http://schemas.microsoft.com/office/drawing/2014/chart" uri="{C3380CC4-5D6E-409C-BE32-E72D297353CC}">
                <c16:uniqueId val="{00000003-50D2-477E-B0DF-EC5BEA944D9C}"/>
              </c:ext>
            </c:extLst>
          </c:dPt>
          <c:dPt>
            <c:idx val="2"/>
            <c:bubble3D val="0"/>
            <c:spPr>
              <a:solidFill>
                <a:srgbClr val="EFAF24"/>
              </a:solidFill>
              <a:ln w="31750">
                <a:noFill/>
              </a:ln>
              <a:effectLst/>
            </c:spPr>
            <c:extLst>
              <c:ext xmlns:c16="http://schemas.microsoft.com/office/drawing/2014/chart" uri="{C3380CC4-5D6E-409C-BE32-E72D297353CC}">
                <c16:uniqueId val="{00000005-50D2-477E-B0DF-EC5BEA944D9C}"/>
              </c:ext>
            </c:extLst>
          </c:dPt>
          <c:dPt>
            <c:idx val="3"/>
            <c:bubble3D val="0"/>
            <c:spPr>
              <a:solidFill>
                <a:srgbClr val="EFAF24"/>
              </a:solidFill>
              <a:ln>
                <a:noFill/>
              </a:ln>
              <a:effectLst/>
            </c:spPr>
            <c:extLst>
              <c:ext xmlns:c16="http://schemas.microsoft.com/office/drawing/2014/chart" uri="{C3380CC4-5D6E-409C-BE32-E72D297353CC}">
                <c16:uniqueId val="{00000007-50D2-477E-B0DF-EC5BEA944D9C}"/>
              </c:ext>
            </c:extLst>
          </c:dPt>
          <c:cat>
            <c:numRef>
              <c:f>Sheet1!$A$2:$A$4</c:f>
              <c:numCache>
                <c:formatCode>General</c:formatCode>
                <c:ptCount val="3"/>
              </c:numCache>
            </c:numRef>
          </c:cat>
          <c:val>
            <c:numRef>
              <c:f>Sheet1!$B$2:$B$4</c:f>
              <c:numCache>
                <c:formatCode>General</c:formatCode>
                <c:ptCount val="3"/>
                <c:pt idx="0">
                  <c:v>60</c:v>
                </c:pt>
                <c:pt idx="1">
                  <c:v>30</c:v>
                </c:pt>
                <c:pt idx="2">
                  <c:v>10</c:v>
                </c:pt>
              </c:numCache>
            </c:numRef>
          </c:val>
          <c:extLst>
            <c:ext xmlns:c16="http://schemas.microsoft.com/office/drawing/2014/chart" uri="{C3380CC4-5D6E-409C-BE32-E72D297353CC}">
              <c16:uniqueId val="{00000008-50D2-477E-B0DF-EC5BEA944D9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5901762279714999E-2"/>
          <c:y val="7.5598234076686602E-2"/>
          <c:w val="0.83838395200599902"/>
          <c:h val="0.85570205248784503"/>
        </c:manualLayout>
      </c:layout>
      <c:doughnutChart>
        <c:varyColors val="1"/>
        <c:ser>
          <c:idx val="0"/>
          <c:order val="0"/>
          <c:tx>
            <c:strRef>
              <c:f>Sheet1!$B$1</c:f>
              <c:strCache>
                <c:ptCount val="1"/>
                <c:pt idx="0">
                  <c:v>Sales</c:v>
                </c:pt>
              </c:strCache>
            </c:strRef>
          </c:tx>
          <c:spPr>
            <a:ln>
              <a:noFill/>
            </a:ln>
            <a:effectLst/>
          </c:spPr>
          <c:dPt>
            <c:idx val="0"/>
            <c:bubble3D val="0"/>
            <c:spPr>
              <a:solidFill>
                <a:srgbClr val="0D4571"/>
              </a:solidFill>
              <a:ln w="28575">
                <a:noFill/>
              </a:ln>
              <a:effectLst/>
            </c:spPr>
            <c:extLst>
              <c:ext xmlns:c16="http://schemas.microsoft.com/office/drawing/2014/chart" uri="{C3380CC4-5D6E-409C-BE32-E72D297353CC}">
                <c16:uniqueId val="{00000001-A029-4AEA-AC93-EFDAE71D76B2}"/>
              </c:ext>
            </c:extLst>
          </c:dPt>
          <c:dPt>
            <c:idx val="1"/>
            <c:bubble3D val="0"/>
            <c:spPr>
              <a:solidFill>
                <a:srgbClr val="65AA4F"/>
              </a:solidFill>
              <a:ln w="31750">
                <a:noFill/>
              </a:ln>
              <a:effectLst/>
            </c:spPr>
            <c:extLst>
              <c:ext xmlns:c16="http://schemas.microsoft.com/office/drawing/2014/chart" uri="{C3380CC4-5D6E-409C-BE32-E72D297353CC}">
                <c16:uniqueId val="{00000003-A029-4AEA-AC93-EFDAE71D76B2}"/>
              </c:ext>
            </c:extLst>
          </c:dPt>
          <c:dPt>
            <c:idx val="2"/>
            <c:bubble3D val="0"/>
            <c:spPr>
              <a:solidFill>
                <a:srgbClr val="D43815"/>
              </a:solidFill>
              <a:ln w="31750">
                <a:noFill/>
              </a:ln>
              <a:effectLst/>
            </c:spPr>
            <c:extLst>
              <c:ext xmlns:c16="http://schemas.microsoft.com/office/drawing/2014/chart" uri="{C3380CC4-5D6E-409C-BE32-E72D297353CC}">
                <c16:uniqueId val="{00000005-A029-4AEA-AC93-EFDAE71D76B2}"/>
              </c:ext>
            </c:extLst>
          </c:dPt>
          <c:dPt>
            <c:idx val="3"/>
            <c:bubble3D val="0"/>
            <c:spPr>
              <a:solidFill>
                <a:srgbClr val="EFAF24"/>
              </a:solidFill>
              <a:ln>
                <a:noFill/>
              </a:ln>
              <a:effectLst/>
            </c:spPr>
            <c:extLst>
              <c:ext xmlns:c16="http://schemas.microsoft.com/office/drawing/2014/chart" uri="{C3380CC4-5D6E-409C-BE32-E72D297353CC}">
                <c16:uniqueId val="{00000007-A029-4AEA-AC93-EFDAE71D76B2}"/>
              </c:ext>
            </c:extLst>
          </c:dPt>
          <c:cat>
            <c:numRef>
              <c:f>Sheet1!$A$2:$A$4</c:f>
              <c:numCache>
                <c:formatCode>General</c:formatCode>
                <c:ptCount val="3"/>
              </c:numCache>
            </c:numRef>
          </c:cat>
          <c:val>
            <c:numRef>
              <c:f>Sheet1!$B$2:$B$4</c:f>
              <c:numCache>
                <c:formatCode>General</c:formatCode>
                <c:ptCount val="3"/>
                <c:pt idx="0">
                  <c:v>60</c:v>
                </c:pt>
                <c:pt idx="1">
                  <c:v>25</c:v>
                </c:pt>
                <c:pt idx="2">
                  <c:v>15</c:v>
                </c:pt>
              </c:numCache>
            </c:numRef>
          </c:val>
          <c:extLst>
            <c:ext xmlns:c16="http://schemas.microsoft.com/office/drawing/2014/chart" uri="{C3380CC4-5D6E-409C-BE32-E72D297353CC}">
              <c16:uniqueId val="{00000008-A029-4AEA-AC93-EFDAE71D76B2}"/>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01762279714999E-2"/>
          <c:y val="7.5598234076686602E-2"/>
          <c:w val="0.83838395200599902"/>
          <c:h val="0.85570205248784503"/>
        </c:manualLayout>
      </c:layout>
      <c:doughnutChart>
        <c:varyColors val="1"/>
        <c:ser>
          <c:idx val="0"/>
          <c:order val="0"/>
          <c:tx>
            <c:strRef>
              <c:f>Sheet1!$B$1</c:f>
              <c:strCache>
                <c:ptCount val="1"/>
                <c:pt idx="0">
                  <c:v>Sales</c:v>
                </c:pt>
              </c:strCache>
            </c:strRef>
          </c:tx>
          <c:spPr>
            <a:ln>
              <a:noFill/>
            </a:ln>
            <a:effectLst/>
          </c:spPr>
          <c:dPt>
            <c:idx val="0"/>
            <c:bubble3D val="0"/>
            <c:spPr>
              <a:solidFill>
                <a:srgbClr val="0D4571"/>
              </a:solidFill>
              <a:ln w="28575">
                <a:noFill/>
              </a:ln>
              <a:effectLst/>
            </c:spPr>
            <c:extLst>
              <c:ext xmlns:c16="http://schemas.microsoft.com/office/drawing/2014/chart" uri="{C3380CC4-5D6E-409C-BE32-E72D297353CC}">
                <c16:uniqueId val="{00000001-A7A9-4EA6-8440-5E27A338F129}"/>
              </c:ext>
            </c:extLst>
          </c:dPt>
          <c:dPt>
            <c:idx val="1"/>
            <c:bubble3D val="0"/>
            <c:spPr>
              <a:solidFill>
                <a:srgbClr val="D43815"/>
              </a:solidFill>
              <a:ln w="31750">
                <a:noFill/>
              </a:ln>
              <a:effectLst/>
            </c:spPr>
            <c:extLst>
              <c:ext xmlns:c16="http://schemas.microsoft.com/office/drawing/2014/chart" uri="{C3380CC4-5D6E-409C-BE32-E72D297353CC}">
                <c16:uniqueId val="{00000003-A7A9-4EA6-8440-5E27A338F129}"/>
              </c:ext>
            </c:extLst>
          </c:dPt>
          <c:dPt>
            <c:idx val="2"/>
            <c:bubble3D val="0"/>
            <c:spPr>
              <a:solidFill>
                <a:srgbClr val="65AA4F"/>
              </a:solidFill>
              <a:ln w="31750">
                <a:noFill/>
              </a:ln>
              <a:effectLst/>
            </c:spPr>
            <c:extLst>
              <c:ext xmlns:c16="http://schemas.microsoft.com/office/drawing/2014/chart" uri="{C3380CC4-5D6E-409C-BE32-E72D297353CC}">
                <c16:uniqueId val="{00000005-A7A9-4EA6-8440-5E27A338F129}"/>
              </c:ext>
            </c:extLst>
          </c:dPt>
          <c:dPt>
            <c:idx val="3"/>
            <c:bubble3D val="0"/>
            <c:spPr>
              <a:solidFill>
                <a:srgbClr val="EFAF24"/>
              </a:solidFill>
              <a:ln>
                <a:noFill/>
              </a:ln>
              <a:effectLst/>
            </c:spPr>
            <c:extLst>
              <c:ext xmlns:c16="http://schemas.microsoft.com/office/drawing/2014/chart" uri="{C3380CC4-5D6E-409C-BE32-E72D297353CC}">
                <c16:uniqueId val="{00000007-A7A9-4EA6-8440-5E27A338F129}"/>
              </c:ext>
            </c:extLst>
          </c:dPt>
          <c:cat>
            <c:numRef>
              <c:f>Sheet1!$A$2:$A$5</c:f>
              <c:numCache>
                <c:formatCode>General</c:formatCode>
                <c:ptCount val="4"/>
              </c:numCache>
            </c:numRef>
          </c:cat>
          <c:val>
            <c:numRef>
              <c:f>Sheet1!$B$2:$B$5</c:f>
              <c:numCache>
                <c:formatCode>General</c:formatCode>
                <c:ptCount val="4"/>
                <c:pt idx="0">
                  <c:v>49</c:v>
                </c:pt>
                <c:pt idx="1">
                  <c:v>25</c:v>
                </c:pt>
                <c:pt idx="2">
                  <c:v>21</c:v>
                </c:pt>
                <c:pt idx="3">
                  <c:v>5</c:v>
                </c:pt>
              </c:numCache>
            </c:numRef>
          </c:val>
          <c:extLst>
            <c:ext xmlns:c16="http://schemas.microsoft.com/office/drawing/2014/chart" uri="{C3380CC4-5D6E-409C-BE32-E72D297353CC}">
              <c16:uniqueId val="{00000008-A7A9-4EA6-8440-5E27A338F129}"/>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01762279714999E-2"/>
          <c:y val="7.5598234076686602E-2"/>
          <c:w val="0.83838395200599902"/>
          <c:h val="0.85570205248784503"/>
        </c:manualLayout>
      </c:layout>
      <c:doughnutChart>
        <c:varyColors val="1"/>
        <c:ser>
          <c:idx val="0"/>
          <c:order val="0"/>
          <c:tx>
            <c:strRef>
              <c:f>Sheet1!$B$1</c:f>
              <c:strCache>
                <c:ptCount val="1"/>
                <c:pt idx="0">
                  <c:v>Sales</c:v>
                </c:pt>
              </c:strCache>
            </c:strRef>
          </c:tx>
          <c:spPr>
            <a:solidFill>
              <a:srgbClr val="D9D9D9"/>
            </a:solidFill>
            <a:ln>
              <a:noFill/>
            </a:ln>
            <a:effectLst/>
          </c:spPr>
          <c:dPt>
            <c:idx val="0"/>
            <c:bubble3D val="0"/>
            <c:spPr>
              <a:solidFill>
                <a:srgbClr val="0D4571"/>
              </a:solidFill>
              <a:ln w="28575">
                <a:noFill/>
              </a:ln>
              <a:effectLst/>
            </c:spPr>
            <c:extLst>
              <c:ext xmlns:c16="http://schemas.microsoft.com/office/drawing/2014/chart" uri="{C3380CC4-5D6E-409C-BE32-E72D297353CC}">
                <c16:uniqueId val="{00000001-64DB-41C8-8469-C79FE685CDC9}"/>
              </c:ext>
            </c:extLst>
          </c:dPt>
          <c:dPt>
            <c:idx val="1"/>
            <c:bubble3D val="0"/>
            <c:spPr>
              <a:solidFill>
                <a:srgbClr val="D43815"/>
              </a:solidFill>
              <a:ln w="31750">
                <a:noFill/>
              </a:ln>
              <a:effectLst/>
            </c:spPr>
            <c:extLst>
              <c:ext xmlns:c16="http://schemas.microsoft.com/office/drawing/2014/chart" uri="{C3380CC4-5D6E-409C-BE32-E72D297353CC}">
                <c16:uniqueId val="{00000003-64DB-41C8-8469-C79FE685CDC9}"/>
              </c:ext>
            </c:extLst>
          </c:dPt>
          <c:dPt>
            <c:idx val="2"/>
            <c:bubble3D val="0"/>
            <c:spPr>
              <a:solidFill>
                <a:srgbClr val="65AA4F"/>
              </a:solidFill>
              <a:ln w="31750">
                <a:noFill/>
              </a:ln>
              <a:effectLst/>
            </c:spPr>
            <c:extLst>
              <c:ext xmlns:c16="http://schemas.microsoft.com/office/drawing/2014/chart" uri="{C3380CC4-5D6E-409C-BE32-E72D297353CC}">
                <c16:uniqueId val="{00000005-64DB-41C8-8469-C79FE685CDC9}"/>
              </c:ext>
            </c:extLst>
          </c:dPt>
          <c:dPt>
            <c:idx val="3"/>
            <c:bubble3D val="0"/>
            <c:spPr>
              <a:solidFill>
                <a:srgbClr val="EFAF24"/>
              </a:solidFill>
              <a:ln>
                <a:noFill/>
              </a:ln>
              <a:effectLst/>
            </c:spPr>
            <c:extLst>
              <c:ext xmlns:c16="http://schemas.microsoft.com/office/drawing/2014/chart" uri="{C3380CC4-5D6E-409C-BE32-E72D297353CC}">
                <c16:uniqueId val="{00000007-64DB-41C8-8469-C79FE685CDC9}"/>
              </c:ext>
            </c:extLst>
          </c:dPt>
          <c:cat>
            <c:numRef>
              <c:f>Sheet1!$A$2:$A$5</c:f>
              <c:numCache>
                <c:formatCode>General</c:formatCode>
                <c:ptCount val="4"/>
              </c:numCache>
            </c:numRef>
          </c:cat>
          <c:val>
            <c:numRef>
              <c:f>Sheet1!$B$2:$B$5</c:f>
              <c:numCache>
                <c:formatCode>General</c:formatCode>
                <c:ptCount val="4"/>
                <c:pt idx="0">
                  <c:v>42</c:v>
                </c:pt>
                <c:pt idx="1">
                  <c:v>35</c:v>
                </c:pt>
                <c:pt idx="2">
                  <c:v>18</c:v>
                </c:pt>
                <c:pt idx="3">
                  <c:v>5</c:v>
                </c:pt>
              </c:numCache>
            </c:numRef>
          </c:val>
          <c:extLst>
            <c:ext xmlns:c16="http://schemas.microsoft.com/office/drawing/2014/chart" uri="{C3380CC4-5D6E-409C-BE32-E72D297353CC}">
              <c16:uniqueId val="{00000008-64DB-41C8-8469-C79FE685CDC9}"/>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01762279714999E-2"/>
          <c:y val="7.5598234076686602E-2"/>
          <c:w val="0.83838395200599902"/>
          <c:h val="0.85570205248784503"/>
        </c:manualLayout>
      </c:layout>
      <c:doughnutChart>
        <c:varyColors val="1"/>
        <c:ser>
          <c:idx val="0"/>
          <c:order val="0"/>
          <c:tx>
            <c:strRef>
              <c:f>Sheet1!$B$1</c:f>
              <c:strCache>
                <c:ptCount val="1"/>
                <c:pt idx="0">
                  <c:v>Sales</c:v>
                </c:pt>
              </c:strCache>
            </c:strRef>
          </c:tx>
          <c:spPr>
            <a:ln>
              <a:noFill/>
            </a:ln>
            <a:effectLst/>
          </c:spPr>
          <c:dPt>
            <c:idx val="0"/>
            <c:bubble3D val="0"/>
            <c:spPr>
              <a:solidFill>
                <a:srgbClr val="D43815"/>
              </a:solidFill>
              <a:ln w="28575">
                <a:noFill/>
              </a:ln>
              <a:effectLst/>
            </c:spPr>
            <c:extLst>
              <c:ext xmlns:c16="http://schemas.microsoft.com/office/drawing/2014/chart" uri="{C3380CC4-5D6E-409C-BE32-E72D297353CC}">
                <c16:uniqueId val="{00000001-B5D5-46EA-AD20-58C6F50F45C9}"/>
              </c:ext>
            </c:extLst>
          </c:dPt>
          <c:dPt>
            <c:idx val="1"/>
            <c:bubble3D val="0"/>
            <c:spPr>
              <a:solidFill>
                <a:srgbClr val="0D4571"/>
              </a:solidFill>
              <a:ln w="31750">
                <a:noFill/>
              </a:ln>
              <a:effectLst/>
            </c:spPr>
            <c:extLst>
              <c:ext xmlns:c16="http://schemas.microsoft.com/office/drawing/2014/chart" uri="{C3380CC4-5D6E-409C-BE32-E72D297353CC}">
                <c16:uniqueId val="{00000003-B5D5-46EA-AD20-58C6F50F45C9}"/>
              </c:ext>
            </c:extLst>
          </c:dPt>
          <c:dPt>
            <c:idx val="2"/>
            <c:bubble3D val="0"/>
            <c:spPr>
              <a:solidFill>
                <a:srgbClr val="65AA4F"/>
              </a:solidFill>
              <a:ln w="31750">
                <a:noFill/>
              </a:ln>
              <a:effectLst/>
            </c:spPr>
            <c:extLst>
              <c:ext xmlns:c16="http://schemas.microsoft.com/office/drawing/2014/chart" uri="{C3380CC4-5D6E-409C-BE32-E72D297353CC}">
                <c16:uniqueId val="{00000005-B5D5-46EA-AD20-58C6F50F45C9}"/>
              </c:ext>
            </c:extLst>
          </c:dPt>
          <c:dPt>
            <c:idx val="3"/>
            <c:bubble3D val="0"/>
            <c:spPr>
              <a:solidFill>
                <a:srgbClr val="EFAF24"/>
              </a:solidFill>
              <a:ln>
                <a:noFill/>
              </a:ln>
              <a:effectLst/>
            </c:spPr>
            <c:extLst>
              <c:ext xmlns:c16="http://schemas.microsoft.com/office/drawing/2014/chart" uri="{C3380CC4-5D6E-409C-BE32-E72D297353CC}">
                <c16:uniqueId val="{00000007-B5D5-46EA-AD20-58C6F50F45C9}"/>
              </c:ext>
            </c:extLst>
          </c:dPt>
          <c:cat>
            <c:numRef>
              <c:f>Sheet1!$A$2:$A$5</c:f>
              <c:numCache>
                <c:formatCode>General</c:formatCode>
                <c:ptCount val="4"/>
              </c:numCache>
            </c:numRef>
          </c:cat>
          <c:val>
            <c:numRef>
              <c:f>Sheet1!$B$2:$B$5</c:f>
              <c:numCache>
                <c:formatCode>General</c:formatCode>
                <c:ptCount val="4"/>
                <c:pt idx="0">
                  <c:v>40</c:v>
                </c:pt>
                <c:pt idx="1">
                  <c:v>35</c:v>
                </c:pt>
                <c:pt idx="2">
                  <c:v>15</c:v>
                </c:pt>
                <c:pt idx="3">
                  <c:v>10</c:v>
                </c:pt>
              </c:numCache>
            </c:numRef>
          </c:val>
          <c:extLst>
            <c:ext xmlns:c16="http://schemas.microsoft.com/office/drawing/2014/chart" uri="{C3380CC4-5D6E-409C-BE32-E72D297353CC}">
              <c16:uniqueId val="{00000008-B5D5-46EA-AD20-58C6F50F45C9}"/>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5901762279714999E-2"/>
          <c:y val="7.5598234076686602E-2"/>
          <c:w val="0.83838395200599902"/>
          <c:h val="0.85570205248784503"/>
        </c:manualLayout>
      </c:layout>
      <c:doughnutChart>
        <c:varyColors val="1"/>
        <c:ser>
          <c:idx val="0"/>
          <c:order val="0"/>
          <c:tx>
            <c:strRef>
              <c:f>Sheet1!$B$1</c:f>
              <c:strCache>
                <c:ptCount val="1"/>
                <c:pt idx="0">
                  <c:v>Sales</c:v>
                </c:pt>
              </c:strCache>
            </c:strRef>
          </c:tx>
          <c:spPr>
            <a:ln>
              <a:noFill/>
            </a:ln>
            <a:effectLst/>
          </c:spPr>
          <c:dPt>
            <c:idx val="0"/>
            <c:bubble3D val="0"/>
            <c:spPr>
              <a:solidFill>
                <a:srgbClr val="0D4571"/>
              </a:solidFill>
              <a:ln w="28575">
                <a:noFill/>
              </a:ln>
              <a:effectLst/>
            </c:spPr>
            <c:extLst>
              <c:ext xmlns:c16="http://schemas.microsoft.com/office/drawing/2014/chart" uri="{C3380CC4-5D6E-409C-BE32-E72D297353CC}">
                <c16:uniqueId val="{00000001-3325-4506-89AA-648FB6AA5567}"/>
              </c:ext>
            </c:extLst>
          </c:dPt>
          <c:dPt>
            <c:idx val="1"/>
            <c:bubble3D val="0"/>
            <c:spPr>
              <a:solidFill>
                <a:srgbClr val="D43815"/>
              </a:solidFill>
              <a:ln w="31750">
                <a:noFill/>
              </a:ln>
              <a:effectLst/>
            </c:spPr>
            <c:extLst>
              <c:ext xmlns:c16="http://schemas.microsoft.com/office/drawing/2014/chart" uri="{C3380CC4-5D6E-409C-BE32-E72D297353CC}">
                <c16:uniqueId val="{00000003-3325-4506-89AA-648FB6AA5567}"/>
              </c:ext>
            </c:extLst>
          </c:dPt>
          <c:dPt>
            <c:idx val="2"/>
            <c:bubble3D val="0"/>
            <c:spPr>
              <a:solidFill>
                <a:srgbClr val="EFAF24"/>
              </a:solidFill>
              <a:ln w="31750">
                <a:noFill/>
              </a:ln>
              <a:effectLst/>
            </c:spPr>
            <c:extLst>
              <c:ext xmlns:c16="http://schemas.microsoft.com/office/drawing/2014/chart" uri="{C3380CC4-5D6E-409C-BE32-E72D297353CC}">
                <c16:uniqueId val="{00000005-3325-4506-89AA-648FB6AA5567}"/>
              </c:ext>
            </c:extLst>
          </c:dPt>
          <c:dPt>
            <c:idx val="3"/>
            <c:bubble3D val="0"/>
            <c:spPr>
              <a:solidFill>
                <a:srgbClr val="EFAF24"/>
              </a:solidFill>
              <a:ln>
                <a:noFill/>
              </a:ln>
              <a:effectLst/>
            </c:spPr>
            <c:extLst>
              <c:ext xmlns:c16="http://schemas.microsoft.com/office/drawing/2014/chart" uri="{C3380CC4-5D6E-409C-BE32-E72D297353CC}">
                <c16:uniqueId val="{00000007-3325-4506-89AA-648FB6AA5567}"/>
              </c:ext>
            </c:extLst>
          </c:dPt>
          <c:cat>
            <c:numRef>
              <c:f>Sheet1!$A$2:$A$4</c:f>
              <c:numCache>
                <c:formatCode>General</c:formatCode>
                <c:ptCount val="3"/>
              </c:numCache>
            </c:numRef>
          </c:cat>
          <c:val>
            <c:numRef>
              <c:f>Sheet1!$B$2:$B$4</c:f>
              <c:numCache>
                <c:formatCode>General</c:formatCode>
                <c:ptCount val="3"/>
                <c:pt idx="0">
                  <c:v>5</c:v>
                </c:pt>
                <c:pt idx="1">
                  <c:v>5</c:v>
                </c:pt>
                <c:pt idx="2">
                  <c:v>5</c:v>
                </c:pt>
              </c:numCache>
            </c:numRef>
          </c:val>
          <c:extLst>
            <c:ext xmlns:c16="http://schemas.microsoft.com/office/drawing/2014/chart" uri="{C3380CC4-5D6E-409C-BE32-E72D297353CC}">
              <c16:uniqueId val="{00000008-3325-4506-89AA-648FB6AA5567}"/>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69B94ECC-4648-3246-B73B-C9AF4D44050F}" type="datetimeFigureOut">
              <a:rPr lang="en-US" smtClean="0"/>
              <a:t>4/10/2024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8C1F4919-47BD-BE4E-A736-84A348665CB3}" type="slidenum">
              <a:rPr lang="en-US" smtClean="0"/>
              <a:t>‹#›</a:t>
            </a:fld>
            <a:endParaRPr lang="en-US"/>
          </a:p>
        </p:txBody>
      </p:sp>
    </p:spTree>
    <p:extLst>
      <p:ext uri="{BB962C8B-B14F-4D97-AF65-F5344CB8AC3E}">
        <p14:creationId xmlns:p14="http://schemas.microsoft.com/office/powerpoint/2010/main" val="295800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9" tIns="48330" rIns="96659" bIns="48330" rtlCol="0"/>
          <a:lstStyle>
            <a:lvl1pPr algn="l">
              <a:defRPr sz="14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59" tIns="48330" rIns="96659" bIns="48330" rtlCol="0"/>
          <a:lstStyle>
            <a:lvl1pPr algn="r">
              <a:defRPr sz="1400"/>
            </a:lvl1pPr>
          </a:lstStyle>
          <a:p>
            <a:fld id="{6104E74A-2045-5543-A999-3F35B246FC39}" type="datetimeFigureOut">
              <a:rPr lang="en-US" smtClean="0"/>
              <a:t>4/10/2024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59" tIns="48330" rIns="96659" bIns="48330"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9" tIns="48330" rIns="96659" bIns="483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9" tIns="48330" rIns="96659" bIns="48330" rtlCol="0" anchor="b"/>
          <a:lstStyle>
            <a:lvl1pPr algn="l">
              <a:defRPr sz="14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9" tIns="48330" rIns="96659" bIns="48330" rtlCol="0" anchor="b"/>
          <a:lstStyle>
            <a:lvl1pPr algn="r">
              <a:defRPr sz="1400"/>
            </a:lvl1pPr>
          </a:lstStyle>
          <a:p>
            <a:fld id="{B834E808-92C4-1F44-AEA1-729C86D09CBF}" type="slidenum">
              <a:rPr lang="en-US" smtClean="0"/>
              <a:t>‹#›</a:t>
            </a:fld>
            <a:endParaRPr lang="en-US" dirty="0"/>
          </a:p>
        </p:txBody>
      </p:sp>
    </p:spTree>
    <p:extLst>
      <p:ext uri="{BB962C8B-B14F-4D97-AF65-F5344CB8AC3E}">
        <p14:creationId xmlns:p14="http://schemas.microsoft.com/office/powerpoint/2010/main" val="7398895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4E808-92C4-1F44-AEA1-729C86D09CBF}" type="slidenum">
              <a:rPr lang="en-US" smtClean="0"/>
              <a:t>1</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834E808-92C4-1F44-AEA1-729C86D09CBF}" type="slidenum">
              <a:rPr lang="en-US" smtClean="0"/>
              <a:t>10</a:t>
            </a:fld>
            <a:endParaRPr lang="en-US" dirty="0"/>
          </a:p>
        </p:txBody>
      </p:sp>
    </p:spTree>
    <p:extLst>
      <p:ext uri="{BB962C8B-B14F-4D97-AF65-F5344CB8AC3E}">
        <p14:creationId xmlns:p14="http://schemas.microsoft.com/office/powerpoint/2010/main" val="3765014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solidFill>
                <a:srgbClr val="FF0000"/>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11</a:t>
            </a:fld>
            <a:endParaRPr lang="en-US" dirty="0"/>
          </a:p>
        </p:txBody>
      </p:sp>
    </p:spTree>
    <p:extLst>
      <p:ext uri="{BB962C8B-B14F-4D97-AF65-F5344CB8AC3E}">
        <p14:creationId xmlns:p14="http://schemas.microsoft.com/office/powerpoint/2010/main" val="3765014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4E808-92C4-1F44-AEA1-729C86D09CBF}" type="slidenum">
              <a:rPr lang="en-US" smtClean="0"/>
              <a:t>12</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13</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FF00FC"/>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14</a:t>
            </a:fld>
            <a:endParaRPr lang="en-US" dirty="0"/>
          </a:p>
        </p:txBody>
      </p:sp>
    </p:spTree>
    <p:extLst>
      <p:ext uri="{BB962C8B-B14F-4D97-AF65-F5344CB8AC3E}">
        <p14:creationId xmlns:p14="http://schemas.microsoft.com/office/powerpoint/2010/main" val="3765014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000" dirty="0"/>
          </a:p>
        </p:txBody>
      </p:sp>
      <p:sp>
        <p:nvSpPr>
          <p:cNvPr id="4" name="Slide Number Placeholder 3"/>
          <p:cNvSpPr>
            <a:spLocks noGrp="1"/>
          </p:cNvSpPr>
          <p:nvPr>
            <p:ph type="sldNum" sz="quarter" idx="10"/>
          </p:nvPr>
        </p:nvSpPr>
        <p:spPr/>
        <p:txBody>
          <a:bodyPr/>
          <a:lstStyle/>
          <a:p>
            <a:fld id="{B834E808-92C4-1F44-AEA1-729C86D09CBF}" type="slidenum">
              <a:rPr lang="en-US" smtClean="0"/>
              <a:t>15</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834E808-92C4-1F44-AEA1-729C86D09CBF}" type="slidenum">
              <a:rPr lang="en-US" smtClean="0"/>
              <a:t>16</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solidFill>
                <a:srgbClr val="FF0000"/>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17</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00" dirty="0"/>
          </a:p>
        </p:txBody>
      </p:sp>
      <p:sp>
        <p:nvSpPr>
          <p:cNvPr id="4" name="Slide Number Placeholder 3"/>
          <p:cNvSpPr>
            <a:spLocks noGrp="1"/>
          </p:cNvSpPr>
          <p:nvPr>
            <p:ph type="sldNum" sz="quarter" idx="10"/>
          </p:nvPr>
        </p:nvSpPr>
        <p:spPr/>
        <p:txBody>
          <a:bodyPr/>
          <a:lstStyle/>
          <a:p>
            <a:fld id="{B834E808-92C4-1F44-AEA1-729C86D09CBF}" type="slidenum">
              <a:rPr lang="en-US" smtClean="0"/>
              <a:t>18</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4E808-92C4-1F44-AEA1-729C86D09CBF}" type="slidenum">
              <a:rPr lang="en-US" smtClean="0"/>
              <a:t>19</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00" dirty="0"/>
          </a:p>
        </p:txBody>
      </p:sp>
      <p:sp>
        <p:nvSpPr>
          <p:cNvPr id="4" name="Slide Number Placeholder 3"/>
          <p:cNvSpPr>
            <a:spLocks noGrp="1"/>
          </p:cNvSpPr>
          <p:nvPr>
            <p:ph type="sldNum" sz="quarter" idx="10"/>
          </p:nvPr>
        </p:nvSpPr>
        <p:spPr/>
        <p:txBody>
          <a:bodyPr/>
          <a:lstStyle/>
          <a:p>
            <a:fld id="{B834E808-92C4-1F44-AEA1-729C86D09CBF}" type="slidenum">
              <a:rPr lang="en-US" smtClean="0"/>
              <a:t>2</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4E808-92C4-1F44-AEA1-729C86D09CBF}" type="slidenum">
              <a:rPr lang="en-US" smtClean="0"/>
              <a:t>20</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834E808-92C4-1F44-AEA1-729C86D09CBF}" type="slidenum">
              <a:rPr lang="en-US" smtClean="0"/>
              <a:t>21</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000" dirty="0">
              <a:solidFill>
                <a:srgbClr val="FF0000"/>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22</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06400" y="4320540"/>
            <a:ext cx="6502400" cy="4560570"/>
          </a:xfrm>
        </p:spPr>
        <p:txBody>
          <a:bodyPr/>
          <a:lstStyle/>
          <a:p>
            <a:pPr fontAlgn="base"/>
            <a:endParaRPr lang="en-US" sz="1000" dirty="0"/>
          </a:p>
        </p:txBody>
      </p:sp>
      <p:sp>
        <p:nvSpPr>
          <p:cNvPr id="4" name="Slide Number Placeholder 3"/>
          <p:cNvSpPr>
            <a:spLocks noGrp="1"/>
          </p:cNvSpPr>
          <p:nvPr>
            <p:ph type="sldNum" sz="quarter" idx="10"/>
          </p:nvPr>
        </p:nvSpPr>
        <p:spPr/>
        <p:txBody>
          <a:bodyPr/>
          <a:lstStyle/>
          <a:p>
            <a:fld id="{B834E808-92C4-1F44-AEA1-729C86D09CB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765014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834E808-92C4-1F44-AEA1-729C86D09CBF}" type="slidenum">
              <a:rPr lang="en-US" smtClean="0"/>
              <a:t>24</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p>
        </p:txBody>
      </p:sp>
      <p:sp>
        <p:nvSpPr>
          <p:cNvPr id="4" name="Slide Number Placeholder 3"/>
          <p:cNvSpPr>
            <a:spLocks noGrp="1"/>
          </p:cNvSpPr>
          <p:nvPr>
            <p:ph type="sldNum" sz="quarter" idx="10"/>
          </p:nvPr>
        </p:nvSpPr>
        <p:spPr/>
        <p:txBody>
          <a:bodyPr/>
          <a:lstStyle/>
          <a:p>
            <a:fld id="{B834E808-92C4-1F44-AEA1-729C86D09CBF}" type="slidenum">
              <a:rPr lang="en-US" smtClean="0"/>
              <a:t>25</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457200" rtl="0" eaLnBrk="1" fontAlgn="auto" latinLnBrk="0" hangingPunct="1">
              <a:lnSpc>
                <a:spcPct val="100000"/>
              </a:lnSpc>
              <a:spcBef>
                <a:spcPts val="0"/>
              </a:spcBef>
              <a:spcAft>
                <a:spcPts val="0"/>
              </a:spcAft>
              <a:buClrTx/>
              <a:buSzTx/>
              <a:buFont typeface="+mj-lt"/>
              <a:buNone/>
              <a:tabLst/>
              <a:defRPr/>
            </a:pPr>
            <a:endParaRPr lang="en-US" sz="1000" dirty="0"/>
          </a:p>
        </p:txBody>
      </p:sp>
      <p:sp>
        <p:nvSpPr>
          <p:cNvPr id="4" name="Slide Number Placeholder 3"/>
          <p:cNvSpPr>
            <a:spLocks noGrp="1"/>
          </p:cNvSpPr>
          <p:nvPr>
            <p:ph type="sldNum" sz="quarter" idx="10"/>
          </p:nvPr>
        </p:nvSpPr>
        <p:spPr/>
        <p:txBody>
          <a:bodyPr/>
          <a:lstStyle/>
          <a:p>
            <a:fld id="{B834E808-92C4-1F44-AEA1-729C86D09CBF}" type="slidenum">
              <a:rPr lang="en-US" smtClean="0"/>
              <a:t>26</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solidFill>
                <a:srgbClr val="FF0000"/>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27</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sz="1400" b="1" dirty="0"/>
          </a:p>
        </p:txBody>
      </p:sp>
      <p:sp>
        <p:nvSpPr>
          <p:cNvPr id="4" name="Slide Number Placeholder 3"/>
          <p:cNvSpPr>
            <a:spLocks noGrp="1"/>
          </p:cNvSpPr>
          <p:nvPr>
            <p:ph type="sldNum" sz="quarter" idx="10"/>
          </p:nvPr>
        </p:nvSpPr>
        <p:spPr/>
        <p:txBody>
          <a:bodyPr/>
          <a:lstStyle/>
          <a:p>
            <a:fld id="{B834E808-92C4-1F44-AEA1-729C86D09CB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230378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FF0000"/>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29</a:t>
            </a:fld>
            <a:endParaRPr lang="en-US" dirty="0"/>
          </a:p>
        </p:txBody>
      </p:sp>
    </p:spTree>
    <p:extLst>
      <p:ext uri="{BB962C8B-B14F-4D97-AF65-F5344CB8AC3E}">
        <p14:creationId xmlns:p14="http://schemas.microsoft.com/office/powerpoint/2010/main" val="4489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731838" y="4560888"/>
            <a:ext cx="5851525" cy="4799012"/>
          </a:xfrm>
          <a:noFill/>
        </p:spPr>
        <p:txBody>
          <a:bodyPr lIns="96657" tIns="48329" rIns="96657" bIns="48329"/>
          <a:lstStyle/>
          <a:p>
            <a:endParaRPr lang="en-US" altLang="en-US" sz="10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00" dirty="0"/>
          </a:p>
        </p:txBody>
      </p:sp>
      <p:sp>
        <p:nvSpPr>
          <p:cNvPr id="4" name="Slide Number Placeholder 3"/>
          <p:cNvSpPr>
            <a:spLocks noGrp="1"/>
          </p:cNvSpPr>
          <p:nvPr>
            <p:ph type="sldNum" sz="quarter" idx="10"/>
          </p:nvPr>
        </p:nvSpPr>
        <p:spPr/>
        <p:txBody>
          <a:bodyPr/>
          <a:lstStyle/>
          <a:p>
            <a:fld id="{B834E808-92C4-1F44-AEA1-729C86D09CBF}" type="slidenum">
              <a:rPr lang="en-US" smtClean="0"/>
              <a:t>30</a:t>
            </a:fld>
            <a:endParaRPr lang="en-US" dirty="0"/>
          </a:p>
        </p:txBody>
      </p:sp>
    </p:spTree>
    <p:extLst>
      <p:ext uri="{BB962C8B-B14F-4D97-AF65-F5344CB8AC3E}">
        <p14:creationId xmlns:p14="http://schemas.microsoft.com/office/powerpoint/2010/main" val="3765014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solidFill>
                <a:schemeClr val="tx1"/>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31</a:t>
            </a:fld>
            <a:endParaRPr lang="en-US" dirty="0"/>
          </a:p>
        </p:txBody>
      </p:sp>
    </p:spTree>
    <p:extLst>
      <p:ext uri="{BB962C8B-B14F-4D97-AF65-F5344CB8AC3E}">
        <p14:creationId xmlns:p14="http://schemas.microsoft.com/office/powerpoint/2010/main" val="3765014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4E808-92C4-1F44-AEA1-729C86D09CBF}" type="slidenum">
              <a:rPr lang="en-US" smtClean="0"/>
              <a:t>32</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FF00FC"/>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33</a:t>
            </a:fld>
            <a:endParaRPr lang="en-US" dirty="0"/>
          </a:p>
        </p:txBody>
      </p:sp>
    </p:spTree>
    <p:extLst>
      <p:ext uri="{BB962C8B-B14F-4D97-AF65-F5344CB8AC3E}">
        <p14:creationId xmlns:p14="http://schemas.microsoft.com/office/powerpoint/2010/main" val="3765014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FF00FC"/>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34</a:t>
            </a:fld>
            <a:endParaRPr lang="en-US" dirty="0"/>
          </a:p>
        </p:txBody>
      </p:sp>
    </p:spTree>
    <p:extLst>
      <p:ext uri="{BB962C8B-B14F-4D97-AF65-F5344CB8AC3E}">
        <p14:creationId xmlns:p14="http://schemas.microsoft.com/office/powerpoint/2010/main" val="3765014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FF00FC"/>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35</a:t>
            </a:fld>
            <a:endParaRPr lang="en-US" dirty="0"/>
          </a:p>
        </p:txBody>
      </p:sp>
    </p:spTree>
    <p:extLst>
      <p:ext uri="{BB962C8B-B14F-4D97-AF65-F5344CB8AC3E}">
        <p14:creationId xmlns:p14="http://schemas.microsoft.com/office/powerpoint/2010/main" val="37650143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solidFill>
                <a:srgbClr val="FF00FC"/>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36</a:t>
            </a:fld>
            <a:endParaRPr lang="en-US" dirty="0"/>
          </a:p>
        </p:txBody>
      </p:sp>
    </p:spTree>
    <p:extLst>
      <p:ext uri="{BB962C8B-B14F-4D97-AF65-F5344CB8AC3E}">
        <p14:creationId xmlns:p14="http://schemas.microsoft.com/office/powerpoint/2010/main" val="3765014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5355">
              <a:defRPr/>
            </a:pPr>
            <a:endParaRPr lang="en-US" sz="1000" dirty="0"/>
          </a:p>
        </p:txBody>
      </p:sp>
      <p:sp>
        <p:nvSpPr>
          <p:cNvPr id="4" name="Slide Number Placeholder 3"/>
          <p:cNvSpPr>
            <a:spLocks noGrp="1"/>
          </p:cNvSpPr>
          <p:nvPr>
            <p:ph type="sldNum" sz="quarter" idx="10"/>
          </p:nvPr>
        </p:nvSpPr>
        <p:spPr/>
        <p:txBody>
          <a:bodyPr/>
          <a:lstStyle/>
          <a:p>
            <a:fld id="{B834E808-92C4-1F44-AEA1-729C86D09CBF}" type="slidenum">
              <a:rPr lang="en-US" smtClean="0"/>
              <a:t>37</a:t>
            </a:fld>
            <a:endParaRPr lang="en-US" dirty="0"/>
          </a:p>
        </p:txBody>
      </p:sp>
    </p:spTree>
    <p:extLst>
      <p:ext uri="{BB962C8B-B14F-4D97-AF65-F5344CB8AC3E}">
        <p14:creationId xmlns:p14="http://schemas.microsoft.com/office/powerpoint/2010/main" val="3765014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solidFill>
                <a:srgbClr val="FF0000"/>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38</a:t>
            </a:fld>
            <a:endParaRPr lang="en-US" dirty="0"/>
          </a:p>
        </p:txBody>
      </p:sp>
    </p:spTree>
    <p:extLst>
      <p:ext uri="{BB962C8B-B14F-4D97-AF65-F5344CB8AC3E}">
        <p14:creationId xmlns:p14="http://schemas.microsoft.com/office/powerpoint/2010/main" val="3765014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FF0000"/>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39</a:t>
            </a:fld>
            <a:endParaRPr lang="en-US" dirty="0"/>
          </a:p>
        </p:txBody>
      </p:sp>
    </p:spTree>
    <p:extLst>
      <p:ext uri="{BB962C8B-B14F-4D97-AF65-F5344CB8AC3E}">
        <p14:creationId xmlns:p14="http://schemas.microsoft.com/office/powerpoint/2010/main" val="53958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731838" y="4560888"/>
            <a:ext cx="5851525" cy="4799012"/>
          </a:xfrm>
          <a:noFill/>
        </p:spPr>
        <p:txBody>
          <a:bodyPr lIns="96657" tIns="48329" rIns="96657" bIns="48329"/>
          <a:lstStyle/>
          <a:p>
            <a:endParaRPr lang="en-US" altLang="en-US" sz="10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834E808-92C4-1F44-AEA1-729C86D09CBF}" type="slidenum">
              <a:rPr lang="en-US" smtClean="0"/>
              <a:t>40</a:t>
            </a:fld>
            <a:endParaRPr lang="en-US" dirty="0"/>
          </a:p>
        </p:txBody>
      </p:sp>
    </p:spTree>
    <p:extLst>
      <p:ext uri="{BB962C8B-B14F-4D97-AF65-F5344CB8AC3E}">
        <p14:creationId xmlns:p14="http://schemas.microsoft.com/office/powerpoint/2010/main" val="3765014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a:t>
            </a:r>
          </a:p>
        </p:txBody>
      </p:sp>
      <p:sp>
        <p:nvSpPr>
          <p:cNvPr id="4" name="Slide Number Placeholder 3"/>
          <p:cNvSpPr>
            <a:spLocks noGrp="1"/>
          </p:cNvSpPr>
          <p:nvPr>
            <p:ph type="sldNum" sz="quarter" idx="10"/>
          </p:nvPr>
        </p:nvSpPr>
        <p:spPr/>
        <p:txBody>
          <a:bodyPr/>
          <a:lstStyle/>
          <a:p>
            <a:fld id="{B834E808-92C4-1F44-AEA1-729C86D09CBF}" type="slidenum">
              <a:rPr lang="en-US" smtClean="0"/>
              <a:t>41</a:t>
            </a:fld>
            <a:endParaRPr lang="en-US" dirty="0"/>
          </a:p>
        </p:txBody>
      </p:sp>
    </p:spTree>
    <p:extLst>
      <p:ext uri="{BB962C8B-B14F-4D97-AF65-F5344CB8AC3E}">
        <p14:creationId xmlns:p14="http://schemas.microsoft.com/office/powerpoint/2010/main" val="37650143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4E808-92C4-1F44-AEA1-729C86D09CBF}" type="slidenum">
              <a:rPr lang="en-US" smtClean="0"/>
              <a:t>42</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834E808-92C4-1F44-AEA1-729C86D09CBF}" type="slidenum">
              <a:rPr lang="en-US" smtClean="0"/>
              <a:t>43</a:t>
            </a:fld>
            <a:endParaRPr lang="en-US" dirty="0"/>
          </a:p>
        </p:txBody>
      </p:sp>
    </p:spTree>
    <p:extLst>
      <p:ext uri="{BB962C8B-B14F-4D97-AF65-F5344CB8AC3E}">
        <p14:creationId xmlns:p14="http://schemas.microsoft.com/office/powerpoint/2010/main" val="37650143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00" dirty="0"/>
          </a:p>
        </p:txBody>
      </p:sp>
      <p:sp>
        <p:nvSpPr>
          <p:cNvPr id="4" name="Slide Number Placeholder 3"/>
          <p:cNvSpPr>
            <a:spLocks noGrp="1"/>
          </p:cNvSpPr>
          <p:nvPr>
            <p:ph type="sldNum" sz="quarter" idx="10"/>
          </p:nvPr>
        </p:nvSpPr>
        <p:spPr/>
        <p:txBody>
          <a:bodyPr/>
          <a:lstStyle/>
          <a:p>
            <a:fld id="{B834E808-92C4-1F44-AEA1-729C86D09CBF}" type="slidenum">
              <a:rPr lang="en-US" smtClean="0"/>
              <a:t>44</a:t>
            </a:fld>
            <a:endParaRPr lang="en-US" dirty="0"/>
          </a:p>
        </p:txBody>
      </p:sp>
    </p:spTree>
    <p:extLst>
      <p:ext uri="{BB962C8B-B14F-4D97-AF65-F5344CB8AC3E}">
        <p14:creationId xmlns:p14="http://schemas.microsoft.com/office/powerpoint/2010/main" val="3765014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834E808-92C4-1F44-AEA1-729C86D09CBF}" type="slidenum">
              <a:rPr lang="en-US" smtClean="0"/>
              <a:t>45</a:t>
            </a:fld>
            <a:endParaRPr lang="en-US" dirty="0"/>
          </a:p>
        </p:txBody>
      </p:sp>
    </p:spTree>
    <p:extLst>
      <p:ext uri="{BB962C8B-B14F-4D97-AF65-F5344CB8AC3E}">
        <p14:creationId xmlns:p14="http://schemas.microsoft.com/office/powerpoint/2010/main" val="1857596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89">
              <a:defRPr/>
            </a:pPr>
            <a:endParaRPr lang="en-US" b="1" i="1" dirty="0">
              <a:solidFill>
                <a:srgbClr val="FF00FC"/>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46</a:t>
            </a:fld>
            <a:endParaRPr lang="en-US" dirty="0"/>
          </a:p>
        </p:txBody>
      </p:sp>
    </p:spTree>
    <p:extLst>
      <p:ext uri="{BB962C8B-B14F-4D97-AF65-F5344CB8AC3E}">
        <p14:creationId xmlns:p14="http://schemas.microsoft.com/office/powerpoint/2010/main" val="376501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731838" y="4560888"/>
            <a:ext cx="5851525" cy="4799012"/>
          </a:xfrm>
          <a:noFill/>
        </p:spPr>
        <p:txBody>
          <a:bodyPr lIns="96657" tIns="48329" rIns="96657" bIns="48329"/>
          <a:lstStyle/>
          <a:p>
            <a:pPr marL="1600200" lvl="3" indent="-228600" eaLnBrk="1" hangingPunct="1"/>
            <a:endParaRPr lang="en-US" altLang="en-US" sz="1000" dirty="0">
              <a:ea typeface="ＭＳ Ｐゴシック" pitchFamily="34" charset="-128"/>
            </a:endParaRPr>
          </a:p>
          <a:p>
            <a:endParaRPr lang="en-US" alt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5397">
              <a:defRPr/>
            </a:pP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6</a:t>
            </a:fld>
            <a:endParaRPr lang="en-US" dirty="0"/>
          </a:p>
        </p:txBody>
      </p:sp>
    </p:spTree>
    <p:extLst>
      <p:ext uri="{BB962C8B-B14F-4D97-AF65-F5344CB8AC3E}">
        <p14:creationId xmlns:p14="http://schemas.microsoft.com/office/powerpoint/2010/main" val="185759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00" dirty="0">
              <a:solidFill>
                <a:srgbClr val="FF0000"/>
              </a:solidFill>
            </a:endParaRPr>
          </a:p>
        </p:txBody>
      </p:sp>
      <p:sp>
        <p:nvSpPr>
          <p:cNvPr id="4" name="Slide Number Placeholder 3"/>
          <p:cNvSpPr>
            <a:spLocks noGrp="1"/>
          </p:cNvSpPr>
          <p:nvPr>
            <p:ph type="sldNum" sz="quarter" idx="10"/>
          </p:nvPr>
        </p:nvSpPr>
        <p:spPr/>
        <p:txBody>
          <a:bodyPr/>
          <a:lstStyle/>
          <a:p>
            <a:fld id="{B834E808-92C4-1F44-AEA1-729C86D09CBF}" type="slidenum">
              <a:rPr lang="en-US" smtClean="0"/>
              <a:t>7</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834E808-92C4-1F44-AEA1-729C86D09CBF}" type="slidenum">
              <a:rPr lang="en-US" smtClean="0"/>
              <a:t>8</a:t>
            </a:fld>
            <a:endParaRPr lang="en-US" dirty="0"/>
          </a:p>
        </p:txBody>
      </p:sp>
    </p:spTree>
    <p:extLst>
      <p:ext uri="{BB962C8B-B14F-4D97-AF65-F5344CB8AC3E}">
        <p14:creationId xmlns:p14="http://schemas.microsoft.com/office/powerpoint/2010/main" val="573248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4E808-92C4-1F44-AEA1-729C86D09CBF}" type="slidenum">
              <a:rPr lang="en-US" smtClean="0"/>
              <a:t>9</a:t>
            </a:fld>
            <a:endParaRPr lang="en-US" dirty="0"/>
          </a:p>
        </p:txBody>
      </p:sp>
    </p:spTree>
    <p:extLst>
      <p:ext uri="{BB962C8B-B14F-4D97-AF65-F5344CB8AC3E}">
        <p14:creationId xmlns:p14="http://schemas.microsoft.com/office/powerpoint/2010/main" val="573248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
            <a:ext cx="9155759" cy="5155260"/>
          </a:xfrm>
          <a:prstGeom prst="rect">
            <a:avLst/>
          </a:prstGeom>
          <a:solidFill>
            <a:srgbClr val="0062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52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ectangle 2"/>
          <p:cNvSpPr/>
          <p:nvPr userDrawn="1"/>
        </p:nvSpPr>
        <p:spPr>
          <a:xfrm>
            <a:off x="0" y="1"/>
            <a:ext cx="9155759" cy="5155260"/>
          </a:xfrm>
          <a:prstGeom prst="rect">
            <a:avLst/>
          </a:prstGeom>
          <a:solidFill>
            <a:srgbClr val="6AAD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928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p:cNvSpPr/>
          <p:nvPr userDrawn="1"/>
        </p:nvSpPr>
        <p:spPr>
          <a:xfrm>
            <a:off x="0" y="1"/>
            <a:ext cx="9155759" cy="5155260"/>
          </a:xfrm>
          <a:prstGeom prst="rect">
            <a:avLst/>
          </a:prstGeom>
          <a:solidFill>
            <a:srgbClr val="7396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1329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1"/>
            <a:ext cx="9155759" cy="5155260"/>
          </a:xfrm>
          <a:prstGeom prst="rect">
            <a:avLst/>
          </a:prstGeom>
          <a:solidFill>
            <a:srgbClr val="739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7505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1D5C058-0836-5847-A01F-0B905579848C}" type="datetimeFigureOut">
              <a:rPr lang="en-US" smtClean="0"/>
              <a:t>4/10/2024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4CADC75-E481-6A46-83E3-E8982F53D667}" type="slidenum">
              <a:rPr lang="en-US" smtClean="0"/>
              <a:t>‹#›</a:t>
            </a:fld>
            <a:endParaRPr lang="en-US" dirty="0"/>
          </a:p>
        </p:txBody>
      </p:sp>
    </p:spTree>
    <p:extLst>
      <p:ext uri="{BB962C8B-B14F-4D97-AF65-F5344CB8AC3E}">
        <p14:creationId xmlns:p14="http://schemas.microsoft.com/office/powerpoint/2010/main" val="164150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1D5C058-0836-5847-A01F-0B905579848C}" type="datetimeFigureOut">
              <a:rPr lang="en-US" smtClean="0"/>
              <a:t>4/10/2024</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4CADC75-E481-6A46-83E3-E8982F53D667}" type="slidenum">
              <a:rPr lang="en-US" smtClean="0"/>
              <a:t>‹#›</a:t>
            </a:fld>
            <a:endParaRPr lang="en-US" dirty="0"/>
          </a:p>
        </p:txBody>
      </p:sp>
    </p:spTree>
    <p:extLst>
      <p:ext uri="{BB962C8B-B14F-4D97-AF65-F5344CB8AC3E}">
        <p14:creationId xmlns:p14="http://schemas.microsoft.com/office/powerpoint/2010/main" val="2293314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B1D5C058-0836-5847-A01F-0B905579848C}" type="datetimeFigureOut">
              <a:rPr lang="en-US" smtClean="0"/>
              <a:t>4/10/2024</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94CADC75-E481-6A46-83E3-E8982F53D667}" type="slidenum">
              <a:rPr lang="en-US" smtClean="0"/>
              <a:t>‹#›</a:t>
            </a:fld>
            <a:endParaRPr lang="en-US" dirty="0"/>
          </a:p>
        </p:txBody>
      </p:sp>
    </p:spTree>
    <p:extLst>
      <p:ext uri="{BB962C8B-B14F-4D97-AF65-F5344CB8AC3E}">
        <p14:creationId xmlns:p14="http://schemas.microsoft.com/office/powerpoint/2010/main" val="58013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1D5C058-0836-5847-A01F-0B905579848C}" type="datetimeFigureOut">
              <a:rPr lang="en-US" smtClean="0"/>
              <a:t>4/10/2024</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94CADC75-E481-6A46-83E3-E8982F53D667}" type="slidenum">
              <a:rPr lang="en-US" smtClean="0"/>
              <a:t>‹#›</a:t>
            </a:fld>
            <a:endParaRPr lang="en-US" dirty="0"/>
          </a:p>
        </p:txBody>
      </p:sp>
    </p:spTree>
    <p:extLst>
      <p:ext uri="{BB962C8B-B14F-4D97-AF65-F5344CB8AC3E}">
        <p14:creationId xmlns:p14="http://schemas.microsoft.com/office/powerpoint/2010/main" val="1930691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1D5C058-0836-5847-A01F-0B905579848C}" type="datetimeFigureOut">
              <a:rPr lang="en-US" smtClean="0"/>
              <a:t>4/10/2024</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94CADC75-E481-6A46-83E3-E8982F53D667}" type="slidenum">
              <a:rPr lang="en-US" smtClean="0"/>
              <a:t>‹#›</a:t>
            </a:fld>
            <a:endParaRPr lang="en-US" dirty="0"/>
          </a:p>
        </p:txBody>
      </p:sp>
    </p:spTree>
    <p:extLst>
      <p:ext uri="{BB962C8B-B14F-4D97-AF65-F5344CB8AC3E}">
        <p14:creationId xmlns:p14="http://schemas.microsoft.com/office/powerpoint/2010/main" val="2843505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1D5C058-0836-5847-A01F-0B905579848C}" type="datetimeFigureOut">
              <a:rPr lang="en-US" smtClean="0"/>
              <a:t>4/10/2024</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4CADC75-E481-6A46-83E3-E8982F53D667}" type="slidenum">
              <a:rPr lang="en-US" smtClean="0"/>
              <a:t>‹#›</a:t>
            </a:fld>
            <a:endParaRPr lang="en-US" dirty="0"/>
          </a:p>
        </p:txBody>
      </p:sp>
    </p:spTree>
    <p:extLst>
      <p:ext uri="{BB962C8B-B14F-4D97-AF65-F5344CB8AC3E}">
        <p14:creationId xmlns:p14="http://schemas.microsoft.com/office/powerpoint/2010/main" val="1252272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1D5C058-0836-5847-A01F-0B905579848C}" type="datetimeFigureOut">
              <a:rPr lang="en-US" smtClean="0"/>
              <a:t>4/10/2024</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4CADC75-E481-6A46-83E3-E8982F53D667}" type="slidenum">
              <a:rPr lang="en-US" smtClean="0"/>
              <a:t>‹#›</a:t>
            </a:fld>
            <a:endParaRPr lang="en-US" dirty="0"/>
          </a:p>
        </p:txBody>
      </p:sp>
    </p:spTree>
    <p:extLst>
      <p:ext uri="{BB962C8B-B14F-4D97-AF65-F5344CB8AC3E}">
        <p14:creationId xmlns:p14="http://schemas.microsoft.com/office/powerpoint/2010/main" val="93230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p:cNvSpPr/>
          <p:nvPr userDrawn="1"/>
        </p:nvSpPr>
        <p:spPr>
          <a:xfrm>
            <a:off x="0" y="1"/>
            <a:ext cx="9155759" cy="5155260"/>
          </a:xfrm>
          <a:prstGeom prst="rect">
            <a:avLst/>
          </a:prstGeom>
          <a:solidFill>
            <a:srgbClr val="5B8F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9025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1D5C058-0836-5847-A01F-0B905579848C}" type="datetimeFigureOut">
              <a:rPr lang="en-US" smtClean="0"/>
              <a:t>4/10/2024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4CADC75-E481-6A46-83E3-E8982F53D667}" type="slidenum">
              <a:rPr lang="en-US" smtClean="0"/>
              <a:t>‹#›</a:t>
            </a:fld>
            <a:endParaRPr lang="en-US" dirty="0"/>
          </a:p>
        </p:txBody>
      </p:sp>
    </p:spTree>
    <p:extLst>
      <p:ext uri="{BB962C8B-B14F-4D97-AF65-F5344CB8AC3E}">
        <p14:creationId xmlns:p14="http://schemas.microsoft.com/office/powerpoint/2010/main" val="1302167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1D5C058-0836-5847-A01F-0B905579848C}" type="datetimeFigureOut">
              <a:rPr lang="en-US" smtClean="0"/>
              <a:t>4/10/2024</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4CADC75-E481-6A46-83E3-E8982F53D667}" type="slidenum">
              <a:rPr lang="en-US" smtClean="0"/>
              <a:t>‹#›</a:t>
            </a:fld>
            <a:endParaRPr lang="en-US" dirty="0"/>
          </a:p>
        </p:txBody>
      </p:sp>
    </p:spTree>
    <p:extLst>
      <p:ext uri="{BB962C8B-B14F-4D97-AF65-F5344CB8AC3E}">
        <p14:creationId xmlns:p14="http://schemas.microsoft.com/office/powerpoint/2010/main" val="398434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DFB417-FE71-5B4F-9979-922DBC85152A}"/>
              </a:ext>
            </a:extLst>
          </p:cNvPr>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4" name="Slide Number Placeholder 3">
            <a:extLst>
              <a:ext uri="{FF2B5EF4-FFF2-40B4-BE49-F238E27FC236}">
                <a16:creationId xmlns:a16="http://schemas.microsoft.com/office/drawing/2014/main" id="{C15CAE69-2CC8-4C4B-8C93-02E7A19414BD}"/>
              </a:ext>
            </a:extLst>
          </p:cNvPr>
          <p:cNvSpPr>
            <a:spLocks noGrp="1"/>
          </p:cNvSpPr>
          <p:nvPr>
            <p:ph type="sldNum" sz="quarter" idx="12"/>
          </p:nvPr>
        </p:nvSpPr>
        <p:spPr>
          <a:xfrm>
            <a:off x="0" y="4856917"/>
            <a:ext cx="419072" cy="273844"/>
          </a:xfrm>
        </p:spPr>
        <p:txBody>
          <a:bodyPr/>
          <a:lstStyle>
            <a:lvl1pPr>
              <a:defRPr sz="596">
                <a:solidFill>
                  <a:schemeClr val="bg1">
                    <a:lumMod val="50000"/>
                  </a:schemeClr>
                </a:solidFill>
              </a:defRPr>
            </a:lvl1pPr>
          </a:lstStyle>
          <a:p>
            <a:fld id="{94CADC75-E481-6A46-83E3-E8982F53D667}" type="slidenum">
              <a:rPr lang="en-US" smtClean="0"/>
              <a:pPr/>
              <a:t>‹#›</a:t>
            </a:fld>
            <a:endParaRPr lang="en-US" dirty="0"/>
          </a:p>
        </p:txBody>
      </p:sp>
      <p:sp>
        <p:nvSpPr>
          <p:cNvPr id="6" name="Rectangle 5">
            <a:extLst>
              <a:ext uri="{FF2B5EF4-FFF2-40B4-BE49-F238E27FC236}">
                <a16:creationId xmlns:a16="http://schemas.microsoft.com/office/drawing/2014/main" id="{1FCA9889-20C4-6243-967D-ED4DEBCC4629}"/>
              </a:ext>
            </a:extLst>
          </p:cNvPr>
          <p:cNvSpPr/>
          <p:nvPr userDrawn="1"/>
        </p:nvSpPr>
        <p:spPr>
          <a:xfrm>
            <a:off x="0" y="0"/>
            <a:ext cx="9143999" cy="7772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761F1DAF-81C8-E741-8123-C6237455F58C}"/>
              </a:ext>
            </a:extLst>
          </p:cNvPr>
          <p:cNvSpPr>
            <a:spLocks noGrp="1"/>
          </p:cNvSpPr>
          <p:nvPr>
            <p:ph type="title"/>
          </p:nvPr>
        </p:nvSpPr>
        <p:spPr>
          <a:xfrm>
            <a:off x="557784" y="219456"/>
            <a:ext cx="6772743" cy="365760"/>
          </a:xfrm>
          <a:prstGeom prst="rect">
            <a:avLst/>
          </a:prstGeom>
        </p:spPr>
        <p:txBody>
          <a:bodyPr lIns="91440" tIns="45720" rIns="45720" bIns="0" anchor="ctr" anchorCtr="0">
            <a:normAutofit/>
          </a:bodyPr>
          <a:lstStyle>
            <a:lvl1pPr marL="0" algn="l" defTabSz="605150" rtl="0" eaLnBrk="1" latinLnBrk="0" hangingPunct="1">
              <a:lnSpc>
                <a:spcPts val="1721"/>
              </a:lnSpc>
              <a:defRPr lang="en-US" sz="2000" kern="1200" dirty="0">
                <a:solidFill>
                  <a:schemeClr val="bg1"/>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9" name="Freeform 8">
            <a:extLst>
              <a:ext uri="{FF2B5EF4-FFF2-40B4-BE49-F238E27FC236}">
                <a16:creationId xmlns:a16="http://schemas.microsoft.com/office/drawing/2014/main" id="{AF9BA29C-9F9C-1744-A787-45A713799526}"/>
              </a:ext>
            </a:extLst>
          </p:cNvPr>
          <p:cNvSpPr/>
          <p:nvPr userDrawn="1"/>
        </p:nvSpPr>
        <p:spPr>
          <a:xfrm>
            <a:off x="7335634" y="0"/>
            <a:ext cx="1803258" cy="777240"/>
          </a:xfrm>
          <a:custGeom>
            <a:avLst/>
            <a:gdLst>
              <a:gd name="connsiteX0" fmla="*/ 372911 w 1803258"/>
              <a:gd name="connsiteY0" fmla="*/ 0 h 796907"/>
              <a:gd name="connsiteX1" fmla="*/ 1803258 w 1803258"/>
              <a:gd name="connsiteY1" fmla="*/ 0 h 796907"/>
              <a:gd name="connsiteX2" fmla="*/ 1803258 w 1803258"/>
              <a:gd name="connsiteY2" fmla="*/ 796907 h 796907"/>
              <a:gd name="connsiteX3" fmla="*/ 0 w 1803258"/>
              <a:gd name="connsiteY3" fmla="*/ 796907 h 796907"/>
              <a:gd name="connsiteX4" fmla="*/ 372911 w 1803258"/>
              <a:gd name="connsiteY4" fmla="*/ 0 h 796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3258" h="796907">
                <a:moveTo>
                  <a:pt x="372911" y="0"/>
                </a:moveTo>
                <a:lnTo>
                  <a:pt x="1803258" y="0"/>
                </a:lnTo>
                <a:lnTo>
                  <a:pt x="1803258" y="796907"/>
                </a:lnTo>
                <a:lnTo>
                  <a:pt x="0" y="796907"/>
                </a:lnTo>
                <a:lnTo>
                  <a:pt x="372911" y="0"/>
                </a:lnTo>
                <a:close/>
              </a:path>
            </a:pathLst>
          </a:custGeom>
          <a:solidFill>
            <a:schemeClr val="tx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622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1"/>
            <a:ext cx="9155759" cy="5155260"/>
          </a:xfrm>
          <a:prstGeom prst="rect">
            <a:avLst/>
          </a:prstGeom>
          <a:gradFill flip="none" rotWithShape="1">
            <a:gsLst>
              <a:gs pos="0">
                <a:schemeClr val="tx1">
                  <a:lumMod val="50000"/>
                  <a:lumOff val="50000"/>
                  <a:alpha val="25000"/>
                </a:schemeClr>
              </a:gs>
              <a:gs pos="60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972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4CADC75-E481-6A46-83E3-E8982F53D667}" type="slidenum">
              <a:rPr lang="en-US" smtClean="0"/>
              <a:t>‹#›</a:t>
            </a:fld>
            <a:endParaRPr lang="en-US" dirty="0"/>
          </a:p>
        </p:txBody>
      </p:sp>
      <p:sp>
        <p:nvSpPr>
          <p:cNvPr id="4" name="Rectangle 3"/>
          <p:cNvSpPr/>
          <p:nvPr userDrawn="1"/>
        </p:nvSpPr>
        <p:spPr>
          <a:xfrm>
            <a:off x="0" y="1"/>
            <a:ext cx="9155759" cy="5155260"/>
          </a:xfrm>
          <a:prstGeom prst="rect">
            <a:avLst/>
          </a:prstGeom>
          <a:solidFill>
            <a:srgbClr val="7F7F7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665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1"/>
            <a:ext cx="9155759" cy="5155260"/>
          </a:xfrm>
          <a:prstGeom prst="rect">
            <a:avLst/>
          </a:prstGeom>
          <a:solidFill>
            <a:srgbClr val="E88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3608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1"/>
            <a:ext cx="9155759" cy="5155260"/>
          </a:xfrm>
          <a:prstGeom prst="rect">
            <a:avLst/>
          </a:prstGeom>
          <a:solidFill>
            <a:srgbClr val="6ABB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137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p:cNvSpPr/>
          <p:nvPr userDrawn="1"/>
        </p:nvSpPr>
        <p:spPr>
          <a:xfrm>
            <a:off x="0" y="1"/>
            <a:ext cx="9155759" cy="5155260"/>
          </a:xfrm>
          <a:prstGeom prst="rect">
            <a:avLst/>
          </a:prstGeom>
          <a:solidFill>
            <a:srgbClr val="CED6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654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0" y="0"/>
            <a:ext cx="9155759" cy="5172898"/>
          </a:xfrm>
          <a:prstGeom prst="rect">
            <a:avLst/>
          </a:prstGeom>
          <a:solidFill>
            <a:srgbClr val="7778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23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p:cNvSpPr/>
          <p:nvPr userDrawn="1"/>
        </p:nvSpPr>
        <p:spPr>
          <a:xfrm>
            <a:off x="0" y="1"/>
            <a:ext cx="9155759" cy="5155260"/>
          </a:xfrm>
          <a:prstGeom prst="rect">
            <a:avLst/>
          </a:prstGeom>
          <a:solidFill>
            <a:srgbClr val="65CF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20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4CADC75-E481-6A46-83E3-E8982F53D667}" type="slidenum">
              <a:rPr lang="en-US" smtClean="0"/>
              <a:t>‹#›</a:t>
            </a:fld>
            <a:endParaRPr lang="en-US" dirty="0"/>
          </a:p>
        </p:txBody>
      </p:sp>
    </p:spTree>
    <p:extLst>
      <p:ext uri="{BB962C8B-B14F-4D97-AF65-F5344CB8AC3E}">
        <p14:creationId xmlns:p14="http://schemas.microsoft.com/office/powerpoint/2010/main" val="3164709390"/>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73" r:id="rId3"/>
    <p:sldLayoutId id="2147483681" r:id="rId4"/>
    <p:sldLayoutId id="2147483676" r:id="rId5"/>
    <p:sldLayoutId id="2147483678" r:id="rId6"/>
    <p:sldLayoutId id="2147483680" r:id="rId7"/>
    <p:sldLayoutId id="2147483677" r:id="rId8"/>
    <p:sldLayoutId id="2147483650" r:id="rId9"/>
    <p:sldLayoutId id="2147483675" r:id="rId10"/>
    <p:sldLayoutId id="2147483679" r:id="rId11"/>
    <p:sldLayoutId id="2147483672"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 id="2147483683"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2.emf"/><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emf"/><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hart" Target="../charts/chart5.xml"/><Relationship Id="rId7"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chart" Target="../charts/chart11.xml"/><Relationship Id="rId5" Type="http://schemas.openxmlformats.org/officeDocument/2006/relationships/image" Target="../media/image12.emf"/><Relationship Id="rId4" Type="http://schemas.openxmlformats.org/officeDocument/2006/relationships/chart" Target="../charts/char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chart" Target="../charts/char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5657273" cy="5155045"/>
          </a:xfrm>
          <a:prstGeom prst="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9"/>
          <p:cNvSpPr/>
          <p:nvPr/>
        </p:nvSpPr>
        <p:spPr>
          <a:xfrm>
            <a:off x="4000858" y="-1"/>
            <a:ext cx="5162680" cy="5155819"/>
          </a:xfrm>
          <a:custGeom>
            <a:avLst/>
            <a:gdLst/>
            <a:ahLst/>
            <a:cxnLst/>
            <a:rect l="l" t="t" r="r" b="b"/>
            <a:pathLst>
              <a:path w="4459981" h="5155819">
                <a:moveTo>
                  <a:pt x="516068" y="0"/>
                </a:moveTo>
                <a:lnTo>
                  <a:pt x="4459981" y="0"/>
                </a:lnTo>
                <a:lnTo>
                  <a:pt x="4459981" y="5155819"/>
                </a:lnTo>
                <a:lnTo>
                  <a:pt x="405208" y="5155819"/>
                </a:lnTo>
                <a:lnTo>
                  <a:pt x="334498" y="4946340"/>
                </a:lnTo>
                <a:cubicBezTo>
                  <a:pt x="117109" y="4245740"/>
                  <a:pt x="0" y="3500853"/>
                  <a:pt x="0" y="2728548"/>
                </a:cubicBezTo>
                <a:cubicBezTo>
                  <a:pt x="0" y="1827527"/>
                  <a:pt x="159398" y="963823"/>
                  <a:pt x="451470" y="164227"/>
                </a:cubicBezTo>
                <a:close/>
              </a:path>
            </a:pathLst>
          </a:custGeom>
          <a:blipFill rotWithShape="1">
            <a:blip r:embed="rId3" cstate="print">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Basic Green Line_Ext.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4122163"/>
            <a:ext cx="3833090" cy="807433"/>
          </a:xfrm>
          <a:prstGeom prst="rect">
            <a:avLst/>
          </a:prstGeom>
        </p:spPr>
      </p:pic>
      <p:pic>
        <p:nvPicPr>
          <p:cNvPr id="14" name="Picture 50" descr="Fid_Logo_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86938" y="4369622"/>
            <a:ext cx="1640159" cy="34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23090" y="1435244"/>
            <a:ext cx="4106272" cy="2483212"/>
            <a:chOff x="-23090" y="1435244"/>
            <a:chExt cx="4106272" cy="2483212"/>
          </a:xfrm>
        </p:grpSpPr>
        <p:grpSp>
          <p:nvGrpSpPr>
            <p:cNvPr id="15" name="Group 14"/>
            <p:cNvGrpSpPr/>
            <p:nvPr/>
          </p:nvGrpSpPr>
          <p:grpSpPr>
            <a:xfrm>
              <a:off x="-23090" y="1435244"/>
              <a:ext cx="4106272" cy="2483212"/>
              <a:chOff x="-23090" y="1435244"/>
              <a:chExt cx="4106272" cy="2483212"/>
            </a:xfrm>
          </p:grpSpPr>
          <p:sp>
            <p:nvSpPr>
              <p:cNvPr id="16" name="TextBox 15"/>
              <p:cNvSpPr txBox="1"/>
              <p:nvPr/>
            </p:nvSpPr>
            <p:spPr>
              <a:xfrm>
                <a:off x="-23090" y="2912027"/>
                <a:ext cx="4106272" cy="1006429"/>
              </a:xfrm>
              <a:prstGeom prst="rect">
                <a:avLst/>
              </a:prstGeom>
              <a:noFill/>
            </p:spPr>
            <p:txBody>
              <a:bodyPr wrap="square" lIns="91440" tIns="45720" rIns="91440" bIns="45720" rtlCol="0" anchor="t">
                <a:spAutoFit/>
              </a:bodyPr>
              <a:lstStyle/>
              <a:p>
                <a:pPr algn="ctr">
                  <a:lnSpc>
                    <a:spcPct val="90000"/>
                  </a:lnSpc>
                </a:pPr>
                <a:r>
                  <a:rPr lang="en-US" sz="2200" dirty="0">
                    <a:solidFill>
                      <a:schemeClr val="bg1"/>
                    </a:solidFill>
                    <a:latin typeface="Arial"/>
                    <a:cs typeface="Arial"/>
                  </a:rPr>
                  <a:t>Making the Most: Invest Confidently </a:t>
                </a:r>
                <a:br>
                  <a:rPr lang="en-US" sz="2200" dirty="0">
                    <a:solidFill>
                      <a:schemeClr val="bg1"/>
                    </a:solidFill>
                    <a:latin typeface="Arial"/>
                    <a:cs typeface="Arial"/>
                  </a:rPr>
                </a:br>
                <a:r>
                  <a:rPr lang="en-US" sz="2200" dirty="0">
                    <a:solidFill>
                      <a:schemeClr val="bg1"/>
                    </a:solidFill>
                    <a:latin typeface="Arial"/>
                    <a:cs typeface="Arial"/>
                  </a:rPr>
                  <a:t>for Your Future </a:t>
                </a:r>
              </a:p>
            </p:txBody>
          </p:sp>
          <p:sp>
            <p:nvSpPr>
              <p:cNvPr id="18" name="Oval 17"/>
              <p:cNvSpPr/>
              <p:nvPr/>
            </p:nvSpPr>
            <p:spPr>
              <a:xfrm>
                <a:off x="1342877" y="1435244"/>
                <a:ext cx="1358758" cy="1358755"/>
              </a:xfrm>
              <a:prstGeom prst="ellipse">
                <a:avLst/>
              </a:prstGeom>
              <a:noFill/>
              <a:ln w="38100"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600200" y="1693121"/>
              <a:ext cx="785665" cy="785666"/>
              <a:chOff x="8694738" y="7683501"/>
              <a:chExt cx="577850" cy="577851"/>
            </a:xfrm>
            <a:solidFill>
              <a:schemeClr val="bg1"/>
            </a:solidFill>
          </p:grpSpPr>
          <p:sp>
            <p:nvSpPr>
              <p:cNvPr id="21" name="Freeform 171"/>
              <p:cNvSpPr>
                <a:spLocks noEditPoints="1"/>
              </p:cNvSpPr>
              <p:nvPr/>
            </p:nvSpPr>
            <p:spPr bwMode="auto">
              <a:xfrm>
                <a:off x="8694738" y="7875589"/>
                <a:ext cx="577850" cy="385763"/>
              </a:xfrm>
              <a:custGeom>
                <a:avLst/>
                <a:gdLst>
                  <a:gd name="T0" fmla="*/ 236 w 240"/>
                  <a:gd name="T1" fmla="*/ 152 h 160"/>
                  <a:gd name="T2" fmla="*/ 224 w 240"/>
                  <a:gd name="T3" fmla="*/ 152 h 160"/>
                  <a:gd name="T4" fmla="*/ 224 w 240"/>
                  <a:gd name="T5" fmla="*/ 4 h 160"/>
                  <a:gd name="T6" fmla="*/ 220 w 240"/>
                  <a:gd name="T7" fmla="*/ 0 h 160"/>
                  <a:gd name="T8" fmla="*/ 188 w 240"/>
                  <a:gd name="T9" fmla="*/ 0 h 160"/>
                  <a:gd name="T10" fmla="*/ 184 w 240"/>
                  <a:gd name="T11" fmla="*/ 4 h 160"/>
                  <a:gd name="T12" fmla="*/ 184 w 240"/>
                  <a:gd name="T13" fmla="*/ 152 h 160"/>
                  <a:gd name="T14" fmla="*/ 168 w 240"/>
                  <a:gd name="T15" fmla="*/ 152 h 160"/>
                  <a:gd name="T16" fmla="*/ 168 w 240"/>
                  <a:gd name="T17" fmla="*/ 76 h 160"/>
                  <a:gd name="T18" fmla="*/ 164 w 240"/>
                  <a:gd name="T19" fmla="*/ 72 h 160"/>
                  <a:gd name="T20" fmla="*/ 132 w 240"/>
                  <a:gd name="T21" fmla="*/ 72 h 160"/>
                  <a:gd name="T22" fmla="*/ 128 w 240"/>
                  <a:gd name="T23" fmla="*/ 76 h 160"/>
                  <a:gd name="T24" fmla="*/ 128 w 240"/>
                  <a:gd name="T25" fmla="*/ 152 h 160"/>
                  <a:gd name="T26" fmla="*/ 112 w 240"/>
                  <a:gd name="T27" fmla="*/ 152 h 160"/>
                  <a:gd name="T28" fmla="*/ 112 w 240"/>
                  <a:gd name="T29" fmla="*/ 52 h 160"/>
                  <a:gd name="T30" fmla="*/ 108 w 240"/>
                  <a:gd name="T31" fmla="*/ 48 h 160"/>
                  <a:gd name="T32" fmla="*/ 76 w 240"/>
                  <a:gd name="T33" fmla="*/ 48 h 160"/>
                  <a:gd name="T34" fmla="*/ 72 w 240"/>
                  <a:gd name="T35" fmla="*/ 52 h 160"/>
                  <a:gd name="T36" fmla="*/ 72 w 240"/>
                  <a:gd name="T37" fmla="*/ 152 h 160"/>
                  <a:gd name="T38" fmla="*/ 56 w 240"/>
                  <a:gd name="T39" fmla="*/ 152 h 160"/>
                  <a:gd name="T40" fmla="*/ 56 w 240"/>
                  <a:gd name="T41" fmla="*/ 108 h 160"/>
                  <a:gd name="T42" fmla="*/ 52 w 240"/>
                  <a:gd name="T43" fmla="*/ 104 h 160"/>
                  <a:gd name="T44" fmla="*/ 20 w 240"/>
                  <a:gd name="T45" fmla="*/ 104 h 160"/>
                  <a:gd name="T46" fmla="*/ 16 w 240"/>
                  <a:gd name="T47" fmla="*/ 108 h 160"/>
                  <a:gd name="T48" fmla="*/ 16 w 240"/>
                  <a:gd name="T49" fmla="*/ 152 h 160"/>
                  <a:gd name="T50" fmla="*/ 4 w 240"/>
                  <a:gd name="T51" fmla="*/ 152 h 160"/>
                  <a:gd name="T52" fmla="*/ 0 w 240"/>
                  <a:gd name="T53" fmla="*/ 156 h 160"/>
                  <a:gd name="T54" fmla="*/ 4 w 240"/>
                  <a:gd name="T55" fmla="*/ 160 h 160"/>
                  <a:gd name="T56" fmla="*/ 20 w 240"/>
                  <a:gd name="T57" fmla="*/ 160 h 160"/>
                  <a:gd name="T58" fmla="*/ 52 w 240"/>
                  <a:gd name="T59" fmla="*/ 160 h 160"/>
                  <a:gd name="T60" fmla="*/ 76 w 240"/>
                  <a:gd name="T61" fmla="*/ 160 h 160"/>
                  <a:gd name="T62" fmla="*/ 108 w 240"/>
                  <a:gd name="T63" fmla="*/ 160 h 160"/>
                  <a:gd name="T64" fmla="*/ 132 w 240"/>
                  <a:gd name="T65" fmla="*/ 160 h 160"/>
                  <a:gd name="T66" fmla="*/ 164 w 240"/>
                  <a:gd name="T67" fmla="*/ 160 h 160"/>
                  <a:gd name="T68" fmla="*/ 188 w 240"/>
                  <a:gd name="T69" fmla="*/ 160 h 160"/>
                  <a:gd name="T70" fmla="*/ 220 w 240"/>
                  <a:gd name="T71" fmla="*/ 160 h 160"/>
                  <a:gd name="T72" fmla="*/ 236 w 240"/>
                  <a:gd name="T73" fmla="*/ 160 h 160"/>
                  <a:gd name="T74" fmla="*/ 240 w 240"/>
                  <a:gd name="T75" fmla="*/ 156 h 160"/>
                  <a:gd name="T76" fmla="*/ 236 w 240"/>
                  <a:gd name="T77" fmla="*/ 152 h 160"/>
                  <a:gd name="T78" fmla="*/ 24 w 240"/>
                  <a:gd name="T79" fmla="*/ 152 h 160"/>
                  <a:gd name="T80" fmla="*/ 24 w 240"/>
                  <a:gd name="T81" fmla="*/ 112 h 160"/>
                  <a:gd name="T82" fmla="*/ 48 w 240"/>
                  <a:gd name="T83" fmla="*/ 112 h 160"/>
                  <a:gd name="T84" fmla="*/ 48 w 240"/>
                  <a:gd name="T85" fmla="*/ 152 h 160"/>
                  <a:gd name="T86" fmla="*/ 24 w 240"/>
                  <a:gd name="T87" fmla="*/ 152 h 160"/>
                  <a:gd name="T88" fmla="*/ 80 w 240"/>
                  <a:gd name="T89" fmla="*/ 152 h 160"/>
                  <a:gd name="T90" fmla="*/ 80 w 240"/>
                  <a:gd name="T91" fmla="*/ 56 h 160"/>
                  <a:gd name="T92" fmla="*/ 104 w 240"/>
                  <a:gd name="T93" fmla="*/ 56 h 160"/>
                  <a:gd name="T94" fmla="*/ 104 w 240"/>
                  <a:gd name="T95" fmla="*/ 152 h 160"/>
                  <a:gd name="T96" fmla="*/ 80 w 240"/>
                  <a:gd name="T97" fmla="*/ 152 h 160"/>
                  <a:gd name="T98" fmla="*/ 136 w 240"/>
                  <a:gd name="T99" fmla="*/ 152 h 160"/>
                  <a:gd name="T100" fmla="*/ 136 w 240"/>
                  <a:gd name="T101" fmla="*/ 80 h 160"/>
                  <a:gd name="T102" fmla="*/ 160 w 240"/>
                  <a:gd name="T103" fmla="*/ 80 h 160"/>
                  <a:gd name="T104" fmla="*/ 160 w 240"/>
                  <a:gd name="T105" fmla="*/ 152 h 160"/>
                  <a:gd name="T106" fmla="*/ 136 w 240"/>
                  <a:gd name="T107" fmla="*/ 152 h 160"/>
                  <a:gd name="T108" fmla="*/ 192 w 240"/>
                  <a:gd name="T109" fmla="*/ 152 h 160"/>
                  <a:gd name="T110" fmla="*/ 192 w 240"/>
                  <a:gd name="T111" fmla="*/ 8 h 160"/>
                  <a:gd name="T112" fmla="*/ 216 w 240"/>
                  <a:gd name="T113" fmla="*/ 8 h 160"/>
                  <a:gd name="T114" fmla="*/ 216 w 240"/>
                  <a:gd name="T115" fmla="*/ 152 h 160"/>
                  <a:gd name="T116" fmla="*/ 192 w 240"/>
                  <a:gd name="T11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160">
                    <a:moveTo>
                      <a:pt x="236" y="152"/>
                    </a:moveTo>
                    <a:cubicBezTo>
                      <a:pt x="224" y="152"/>
                      <a:pt x="224" y="152"/>
                      <a:pt x="224" y="152"/>
                    </a:cubicBezTo>
                    <a:cubicBezTo>
                      <a:pt x="224" y="4"/>
                      <a:pt x="224" y="4"/>
                      <a:pt x="224" y="4"/>
                    </a:cubicBezTo>
                    <a:cubicBezTo>
                      <a:pt x="224" y="2"/>
                      <a:pt x="222" y="0"/>
                      <a:pt x="220" y="0"/>
                    </a:cubicBezTo>
                    <a:cubicBezTo>
                      <a:pt x="188" y="0"/>
                      <a:pt x="188" y="0"/>
                      <a:pt x="188" y="0"/>
                    </a:cubicBezTo>
                    <a:cubicBezTo>
                      <a:pt x="186" y="0"/>
                      <a:pt x="184" y="2"/>
                      <a:pt x="184" y="4"/>
                    </a:cubicBezTo>
                    <a:cubicBezTo>
                      <a:pt x="184" y="152"/>
                      <a:pt x="184" y="152"/>
                      <a:pt x="184" y="152"/>
                    </a:cubicBezTo>
                    <a:cubicBezTo>
                      <a:pt x="168" y="152"/>
                      <a:pt x="168" y="152"/>
                      <a:pt x="168" y="152"/>
                    </a:cubicBezTo>
                    <a:cubicBezTo>
                      <a:pt x="168" y="76"/>
                      <a:pt x="168" y="76"/>
                      <a:pt x="168" y="76"/>
                    </a:cubicBezTo>
                    <a:cubicBezTo>
                      <a:pt x="168" y="74"/>
                      <a:pt x="166" y="72"/>
                      <a:pt x="164" y="72"/>
                    </a:cubicBezTo>
                    <a:cubicBezTo>
                      <a:pt x="132" y="72"/>
                      <a:pt x="132" y="72"/>
                      <a:pt x="132" y="72"/>
                    </a:cubicBezTo>
                    <a:cubicBezTo>
                      <a:pt x="130" y="72"/>
                      <a:pt x="128" y="74"/>
                      <a:pt x="128" y="76"/>
                    </a:cubicBezTo>
                    <a:cubicBezTo>
                      <a:pt x="128" y="152"/>
                      <a:pt x="128" y="152"/>
                      <a:pt x="128" y="152"/>
                    </a:cubicBezTo>
                    <a:cubicBezTo>
                      <a:pt x="112" y="152"/>
                      <a:pt x="112" y="152"/>
                      <a:pt x="112" y="152"/>
                    </a:cubicBezTo>
                    <a:cubicBezTo>
                      <a:pt x="112" y="52"/>
                      <a:pt x="112" y="52"/>
                      <a:pt x="112" y="52"/>
                    </a:cubicBezTo>
                    <a:cubicBezTo>
                      <a:pt x="112" y="50"/>
                      <a:pt x="110" y="48"/>
                      <a:pt x="108" y="48"/>
                    </a:cubicBezTo>
                    <a:cubicBezTo>
                      <a:pt x="76" y="48"/>
                      <a:pt x="76" y="48"/>
                      <a:pt x="76" y="48"/>
                    </a:cubicBezTo>
                    <a:cubicBezTo>
                      <a:pt x="74" y="48"/>
                      <a:pt x="72" y="50"/>
                      <a:pt x="72" y="52"/>
                    </a:cubicBezTo>
                    <a:cubicBezTo>
                      <a:pt x="72" y="152"/>
                      <a:pt x="72" y="152"/>
                      <a:pt x="72" y="152"/>
                    </a:cubicBezTo>
                    <a:cubicBezTo>
                      <a:pt x="56" y="152"/>
                      <a:pt x="56" y="152"/>
                      <a:pt x="56" y="152"/>
                    </a:cubicBezTo>
                    <a:cubicBezTo>
                      <a:pt x="56" y="108"/>
                      <a:pt x="56" y="108"/>
                      <a:pt x="56" y="108"/>
                    </a:cubicBezTo>
                    <a:cubicBezTo>
                      <a:pt x="56" y="106"/>
                      <a:pt x="54" y="104"/>
                      <a:pt x="52" y="104"/>
                    </a:cubicBezTo>
                    <a:cubicBezTo>
                      <a:pt x="20" y="104"/>
                      <a:pt x="20" y="104"/>
                      <a:pt x="20" y="104"/>
                    </a:cubicBezTo>
                    <a:cubicBezTo>
                      <a:pt x="18" y="104"/>
                      <a:pt x="16" y="106"/>
                      <a:pt x="16" y="108"/>
                    </a:cubicBezTo>
                    <a:cubicBezTo>
                      <a:pt x="16" y="152"/>
                      <a:pt x="16" y="152"/>
                      <a:pt x="16" y="152"/>
                    </a:cubicBezTo>
                    <a:cubicBezTo>
                      <a:pt x="4" y="152"/>
                      <a:pt x="4" y="152"/>
                      <a:pt x="4" y="152"/>
                    </a:cubicBezTo>
                    <a:cubicBezTo>
                      <a:pt x="2" y="152"/>
                      <a:pt x="0" y="154"/>
                      <a:pt x="0" y="156"/>
                    </a:cubicBezTo>
                    <a:cubicBezTo>
                      <a:pt x="0" y="158"/>
                      <a:pt x="2" y="160"/>
                      <a:pt x="4" y="160"/>
                    </a:cubicBezTo>
                    <a:cubicBezTo>
                      <a:pt x="20" y="160"/>
                      <a:pt x="20" y="160"/>
                      <a:pt x="20" y="160"/>
                    </a:cubicBezTo>
                    <a:cubicBezTo>
                      <a:pt x="52" y="160"/>
                      <a:pt x="52" y="160"/>
                      <a:pt x="52" y="160"/>
                    </a:cubicBezTo>
                    <a:cubicBezTo>
                      <a:pt x="76" y="160"/>
                      <a:pt x="76" y="160"/>
                      <a:pt x="76" y="160"/>
                    </a:cubicBezTo>
                    <a:cubicBezTo>
                      <a:pt x="108" y="160"/>
                      <a:pt x="108" y="160"/>
                      <a:pt x="108" y="160"/>
                    </a:cubicBezTo>
                    <a:cubicBezTo>
                      <a:pt x="132" y="160"/>
                      <a:pt x="132" y="160"/>
                      <a:pt x="132" y="160"/>
                    </a:cubicBezTo>
                    <a:cubicBezTo>
                      <a:pt x="164" y="160"/>
                      <a:pt x="164" y="160"/>
                      <a:pt x="164" y="160"/>
                    </a:cubicBezTo>
                    <a:cubicBezTo>
                      <a:pt x="188" y="160"/>
                      <a:pt x="188" y="160"/>
                      <a:pt x="188" y="160"/>
                    </a:cubicBezTo>
                    <a:cubicBezTo>
                      <a:pt x="220" y="160"/>
                      <a:pt x="220" y="160"/>
                      <a:pt x="220" y="160"/>
                    </a:cubicBezTo>
                    <a:cubicBezTo>
                      <a:pt x="236" y="160"/>
                      <a:pt x="236" y="160"/>
                      <a:pt x="236" y="160"/>
                    </a:cubicBezTo>
                    <a:cubicBezTo>
                      <a:pt x="238" y="160"/>
                      <a:pt x="240" y="158"/>
                      <a:pt x="240" y="156"/>
                    </a:cubicBezTo>
                    <a:cubicBezTo>
                      <a:pt x="240" y="154"/>
                      <a:pt x="238" y="152"/>
                      <a:pt x="236" y="152"/>
                    </a:cubicBezTo>
                    <a:close/>
                    <a:moveTo>
                      <a:pt x="24" y="152"/>
                    </a:moveTo>
                    <a:cubicBezTo>
                      <a:pt x="24" y="112"/>
                      <a:pt x="24" y="112"/>
                      <a:pt x="24" y="112"/>
                    </a:cubicBezTo>
                    <a:cubicBezTo>
                      <a:pt x="48" y="112"/>
                      <a:pt x="48" y="112"/>
                      <a:pt x="48" y="112"/>
                    </a:cubicBezTo>
                    <a:cubicBezTo>
                      <a:pt x="48" y="152"/>
                      <a:pt x="48" y="152"/>
                      <a:pt x="48" y="152"/>
                    </a:cubicBezTo>
                    <a:lnTo>
                      <a:pt x="24" y="152"/>
                    </a:lnTo>
                    <a:close/>
                    <a:moveTo>
                      <a:pt x="80" y="152"/>
                    </a:moveTo>
                    <a:cubicBezTo>
                      <a:pt x="80" y="56"/>
                      <a:pt x="80" y="56"/>
                      <a:pt x="80" y="56"/>
                    </a:cubicBezTo>
                    <a:cubicBezTo>
                      <a:pt x="104" y="56"/>
                      <a:pt x="104" y="56"/>
                      <a:pt x="104" y="56"/>
                    </a:cubicBezTo>
                    <a:cubicBezTo>
                      <a:pt x="104" y="152"/>
                      <a:pt x="104" y="152"/>
                      <a:pt x="104" y="152"/>
                    </a:cubicBezTo>
                    <a:lnTo>
                      <a:pt x="80" y="152"/>
                    </a:lnTo>
                    <a:close/>
                    <a:moveTo>
                      <a:pt x="136" y="152"/>
                    </a:moveTo>
                    <a:cubicBezTo>
                      <a:pt x="136" y="80"/>
                      <a:pt x="136" y="80"/>
                      <a:pt x="136" y="80"/>
                    </a:cubicBezTo>
                    <a:cubicBezTo>
                      <a:pt x="160" y="80"/>
                      <a:pt x="160" y="80"/>
                      <a:pt x="160" y="80"/>
                    </a:cubicBezTo>
                    <a:cubicBezTo>
                      <a:pt x="160" y="152"/>
                      <a:pt x="160" y="152"/>
                      <a:pt x="160" y="152"/>
                    </a:cubicBezTo>
                    <a:lnTo>
                      <a:pt x="136" y="152"/>
                    </a:lnTo>
                    <a:close/>
                    <a:moveTo>
                      <a:pt x="192" y="152"/>
                    </a:moveTo>
                    <a:cubicBezTo>
                      <a:pt x="192" y="8"/>
                      <a:pt x="192" y="8"/>
                      <a:pt x="192" y="8"/>
                    </a:cubicBezTo>
                    <a:cubicBezTo>
                      <a:pt x="216" y="8"/>
                      <a:pt x="216" y="8"/>
                      <a:pt x="216" y="8"/>
                    </a:cubicBezTo>
                    <a:cubicBezTo>
                      <a:pt x="216" y="152"/>
                      <a:pt x="216" y="152"/>
                      <a:pt x="216" y="152"/>
                    </a:cubicBezTo>
                    <a:lnTo>
                      <a:pt x="192" y="152"/>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72"/>
              <p:cNvSpPr>
                <a:spLocks noEditPoints="1"/>
              </p:cNvSpPr>
              <p:nvPr/>
            </p:nvSpPr>
            <p:spPr bwMode="auto">
              <a:xfrm>
                <a:off x="8732838" y="7683501"/>
                <a:ext cx="511175" cy="317500"/>
              </a:xfrm>
              <a:custGeom>
                <a:avLst/>
                <a:gdLst>
                  <a:gd name="T0" fmla="*/ 16 w 212"/>
                  <a:gd name="T1" fmla="*/ 132 h 132"/>
                  <a:gd name="T2" fmla="*/ 32 w 212"/>
                  <a:gd name="T3" fmla="*/ 116 h 132"/>
                  <a:gd name="T4" fmla="*/ 30 w 212"/>
                  <a:gd name="T5" fmla="*/ 109 h 132"/>
                  <a:gd name="T6" fmla="*/ 67 w 212"/>
                  <a:gd name="T7" fmla="*/ 77 h 132"/>
                  <a:gd name="T8" fmla="*/ 76 w 212"/>
                  <a:gd name="T9" fmla="*/ 80 h 132"/>
                  <a:gd name="T10" fmla="*/ 89 w 212"/>
                  <a:gd name="T11" fmla="*/ 73 h 132"/>
                  <a:gd name="T12" fmla="*/ 120 w 212"/>
                  <a:gd name="T13" fmla="*/ 86 h 132"/>
                  <a:gd name="T14" fmla="*/ 120 w 212"/>
                  <a:gd name="T15" fmla="*/ 88 h 132"/>
                  <a:gd name="T16" fmla="*/ 136 w 212"/>
                  <a:gd name="T17" fmla="*/ 104 h 132"/>
                  <a:gd name="T18" fmla="*/ 152 w 212"/>
                  <a:gd name="T19" fmla="*/ 88 h 132"/>
                  <a:gd name="T20" fmla="*/ 149 w 212"/>
                  <a:gd name="T21" fmla="*/ 79 h 132"/>
                  <a:gd name="T22" fmla="*/ 189 w 212"/>
                  <a:gd name="T23" fmla="*/ 30 h 132"/>
                  <a:gd name="T24" fmla="*/ 196 w 212"/>
                  <a:gd name="T25" fmla="*/ 32 h 132"/>
                  <a:gd name="T26" fmla="*/ 212 w 212"/>
                  <a:gd name="T27" fmla="*/ 16 h 132"/>
                  <a:gd name="T28" fmla="*/ 196 w 212"/>
                  <a:gd name="T29" fmla="*/ 0 h 132"/>
                  <a:gd name="T30" fmla="*/ 180 w 212"/>
                  <a:gd name="T31" fmla="*/ 16 h 132"/>
                  <a:gd name="T32" fmla="*/ 183 w 212"/>
                  <a:gd name="T33" fmla="*/ 25 h 132"/>
                  <a:gd name="T34" fmla="*/ 143 w 212"/>
                  <a:gd name="T35" fmla="*/ 74 h 132"/>
                  <a:gd name="T36" fmla="*/ 136 w 212"/>
                  <a:gd name="T37" fmla="*/ 72 h 132"/>
                  <a:gd name="T38" fmla="*/ 123 w 212"/>
                  <a:gd name="T39" fmla="*/ 79 h 132"/>
                  <a:gd name="T40" fmla="*/ 92 w 212"/>
                  <a:gd name="T41" fmla="*/ 66 h 132"/>
                  <a:gd name="T42" fmla="*/ 92 w 212"/>
                  <a:gd name="T43" fmla="*/ 64 h 132"/>
                  <a:gd name="T44" fmla="*/ 76 w 212"/>
                  <a:gd name="T45" fmla="*/ 48 h 132"/>
                  <a:gd name="T46" fmla="*/ 60 w 212"/>
                  <a:gd name="T47" fmla="*/ 64 h 132"/>
                  <a:gd name="T48" fmla="*/ 62 w 212"/>
                  <a:gd name="T49" fmla="*/ 71 h 132"/>
                  <a:gd name="T50" fmla="*/ 25 w 212"/>
                  <a:gd name="T51" fmla="*/ 103 h 132"/>
                  <a:gd name="T52" fmla="*/ 16 w 212"/>
                  <a:gd name="T53" fmla="*/ 100 h 132"/>
                  <a:gd name="T54" fmla="*/ 0 w 212"/>
                  <a:gd name="T55" fmla="*/ 116 h 132"/>
                  <a:gd name="T56" fmla="*/ 16 w 212"/>
                  <a:gd name="T57" fmla="*/ 132 h 132"/>
                  <a:gd name="T58" fmla="*/ 196 w 212"/>
                  <a:gd name="T59" fmla="*/ 8 h 132"/>
                  <a:gd name="T60" fmla="*/ 204 w 212"/>
                  <a:gd name="T61" fmla="*/ 16 h 132"/>
                  <a:gd name="T62" fmla="*/ 196 w 212"/>
                  <a:gd name="T63" fmla="*/ 24 h 132"/>
                  <a:gd name="T64" fmla="*/ 188 w 212"/>
                  <a:gd name="T65" fmla="*/ 16 h 132"/>
                  <a:gd name="T66" fmla="*/ 196 w 212"/>
                  <a:gd name="T67" fmla="*/ 8 h 132"/>
                  <a:gd name="T68" fmla="*/ 136 w 212"/>
                  <a:gd name="T69" fmla="*/ 80 h 132"/>
                  <a:gd name="T70" fmla="*/ 141 w 212"/>
                  <a:gd name="T71" fmla="*/ 82 h 132"/>
                  <a:gd name="T72" fmla="*/ 141 w 212"/>
                  <a:gd name="T73" fmla="*/ 82 h 132"/>
                  <a:gd name="T74" fmla="*/ 141 w 212"/>
                  <a:gd name="T75" fmla="*/ 82 h 132"/>
                  <a:gd name="T76" fmla="*/ 144 w 212"/>
                  <a:gd name="T77" fmla="*/ 88 h 132"/>
                  <a:gd name="T78" fmla="*/ 136 w 212"/>
                  <a:gd name="T79" fmla="*/ 96 h 132"/>
                  <a:gd name="T80" fmla="*/ 128 w 212"/>
                  <a:gd name="T81" fmla="*/ 88 h 132"/>
                  <a:gd name="T82" fmla="*/ 136 w 212"/>
                  <a:gd name="T83" fmla="*/ 80 h 132"/>
                  <a:gd name="T84" fmla="*/ 76 w 212"/>
                  <a:gd name="T85" fmla="*/ 56 h 132"/>
                  <a:gd name="T86" fmla="*/ 84 w 212"/>
                  <a:gd name="T87" fmla="*/ 64 h 132"/>
                  <a:gd name="T88" fmla="*/ 76 w 212"/>
                  <a:gd name="T89" fmla="*/ 72 h 132"/>
                  <a:gd name="T90" fmla="*/ 68 w 212"/>
                  <a:gd name="T91" fmla="*/ 64 h 132"/>
                  <a:gd name="T92" fmla="*/ 76 w 212"/>
                  <a:gd name="T93" fmla="*/ 56 h 132"/>
                  <a:gd name="T94" fmla="*/ 16 w 212"/>
                  <a:gd name="T95" fmla="*/ 108 h 132"/>
                  <a:gd name="T96" fmla="*/ 22 w 212"/>
                  <a:gd name="T97" fmla="*/ 111 h 132"/>
                  <a:gd name="T98" fmla="*/ 22 w 212"/>
                  <a:gd name="T99" fmla="*/ 111 h 132"/>
                  <a:gd name="T100" fmla="*/ 22 w 212"/>
                  <a:gd name="T101" fmla="*/ 111 h 132"/>
                  <a:gd name="T102" fmla="*/ 24 w 212"/>
                  <a:gd name="T103" fmla="*/ 116 h 132"/>
                  <a:gd name="T104" fmla="*/ 16 w 212"/>
                  <a:gd name="T105" fmla="*/ 124 h 132"/>
                  <a:gd name="T106" fmla="*/ 8 w 212"/>
                  <a:gd name="T107" fmla="*/ 116 h 132"/>
                  <a:gd name="T108" fmla="*/ 16 w 212"/>
                  <a:gd name="T10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 h="132">
                    <a:moveTo>
                      <a:pt x="16" y="132"/>
                    </a:moveTo>
                    <a:cubicBezTo>
                      <a:pt x="25" y="132"/>
                      <a:pt x="32" y="125"/>
                      <a:pt x="32" y="116"/>
                    </a:cubicBezTo>
                    <a:cubicBezTo>
                      <a:pt x="32" y="113"/>
                      <a:pt x="31" y="111"/>
                      <a:pt x="30" y="109"/>
                    </a:cubicBezTo>
                    <a:cubicBezTo>
                      <a:pt x="67" y="77"/>
                      <a:pt x="67" y="77"/>
                      <a:pt x="67" y="77"/>
                    </a:cubicBezTo>
                    <a:cubicBezTo>
                      <a:pt x="70" y="79"/>
                      <a:pt x="73" y="80"/>
                      <a:pt x="76" y="80"/>
                    </a:cubicBezTo>
                    <a:cubicBezTo>
                      <a:pt x="81" y="80"/>
                      <a:pt x="86" y="77"/>
                      <a:pt x="89" y="73"/>
                    </a:cubicBezTo>
                    <a:cubicBezTo>
                      <a:pt x="120" y="86"/>
                      <a:pt x="120" y="86"/>
                      <a:pt x="120" y="86"/>
                    </a:cubicBezTo>
                    <a:cubicBezTo>
                      <a:pt x="120" y="87"/>
                      <a:pt x="120" y="87"/>
                      <a:pt x="120" y="88"/>
                    </a:cubicBezTo>
                    <a:cubicBezTo>
                      <a:pt x="120" y="97"/>
                      <a:pt x="127" y="104"/>
                      <a:pt x="136" y="104"/>
                    </a:cubicBezTo>
                    <a:cubicBezTo>
                      <a:pt x="145" y="104"/>
                      <a:pt x="152" y="97"/>
                      <a:pt x="152" y="88"/>
                    </a:cubicBezTo>
                    <a:cubicBezTo>
                      <a:pt x="152" y="85"/>
                      <a:pt x="151" y="81"/>
                      <a:pt x="149" y="79"/>
                    </a:cubicBezTo>
                    <a:cubicBezTo>
                      <a:pt x="189" y="30"/>
                      <a:pt x="189" y="30"/>
                      <a:pt x="189" y="30"/>
                    </a:cubicBezTo>
                    <a:cubicBezTo>
                      <a:pt x="191" y="31"/>
                      <a:pt x="194" y="32"/>
                      <a:pt x="196" y="32"/>
                    </a:cubicBezTo>
                    <a:cubicBezTo>
                      <a:pt x="205" y="32"/>
                      <a:pt x="212" y="25"/>
                      <a:pt x="212" y="16"/>
                    </a:cubicBezTo>
                    <a:cubicBezTo>
                      <a:pt x="212" y="7"/>
                      <a:pt x="205" y="0"/>
                      <a:pt x="196" y="0"/>
                    </a:cubicBezTo>
                    <a:cubicBezTo>
                      <a:pt x="187" y="0"/>
                      <a:pt x="180" y="7"/>
                      <a:pt x="180" y="16"/>
                    </a:cubicBezTo>
                    <a:cubicBezTo>
                      <a:pt x="180" y="19"/>
                      <a:pt x="181" y="23"/>
                      <a:pt x="183" y="25"/>
                    </a:cubicBezTo>
                    <a:cubicBezTo>
                      <a:pt x="143" y="74"/>
                      <a:pt x="143" y="74"/>
                      <a:pt x="143" y="74"/>
                    </a:cubicBezTo>
                    <a:cubicBezTo>
                      <a:pt x="141" y="73"/>
                      <a:pt x="138" y="72"/>
                      <a:pt x="136" y="72"/>
                    </a:cubicBezTo>
                    <a:cubicBezTo>
                      <a:pt x="131" y="72"/>
                      <a:pt x="126" y="75"/>
                      <a:pt x="123" y="79"/>
                    </a:cubicBezTo>
                    <a:cubicBezTo>
                      <a:pt x="92" y="66"/>
                      <a:pt x="92" y="66"/>
                      <a:pt x="92" y="66"/>
                    </a:cubicBezTo>
                    <a:cubicBezTo>
                      <a:pt x="92" y="65"/>
                      <a:pt x="92" y="65"/>
                      <a:pt x="92" y="64"/>
                    </a:cubicBezTo>
                    <a:cubicBezTo>
                      <a:pt x="92" y="55"/>
                      <a:pt x="85" y="48"/>
                      <a:pt x="76" y="48"/>
                    </a:cubicBezTo>
                    <a:cubicBezTo>
                      <a:pt x="67" y="48"/>
                      <a:pt x="60" y="55"/>
                      <a:pt x="60" y="64"/>
                    </a:cubicBezTo>
                    <a:cubicBezTo>
                      <a:pt x="60" y="67"/>
                      <a:pt x="61" y="69"/>
                      <a:pt x="62" y="71"/>
                    </a:cubicBezTo>
                    <a:cubicBezTo>
                      <a:pt x="25" y="103"/>
                      <a:pt x="25" y="103"/>
                      <a:pt x="25" y="103"/>
                    </a:cubicBezTo>
                    <a:cubicBezTo>
                      <a:pt x="22" y="101"/>
                      <a:pt x="19" y="100"/>
                      <a:pt x="16" y="100"/>
                    </a:cubicBezTo>
                    <a:cubicBezTo>
                      <a:pt x="7" y="100"/>
                      <a:pt x="0" y="107"/>
                      <a:pt x="0" y="116"/>
                    </a:cubicBezTo>
                    <a:cubicBezTo>
                      <a:pt x="0" y="125"/>
                      <a:pt x="7" y="132"/>
                      <a:pt x="16" y="132"/>
                    </a:cubicBezTo>
                    <a:close/>
                    <a:moveTo>
                      <a:pt x="196" y="8"/>
                    </a:moveTo>
                    <a:cubicBezTo>
                      <a:pt x="200" y="8"/>
                      <a:pt x="204" y="12"/>
                      <a:pt x="204" y="16"/>
                    </a:cubicBezTo>
                    <a:cubicBezTo>
                      <a:pt x="204" y="20"/>
                      <a:pt x="200" y="24"/>
                      <a:pt x="196" y="24"/>
                    </a:cubicBezTo>
                    <a:cubicBezTo>
                      <a:pt x="192" y="24"/>
                      <a:pt x="188" y="20"/>
                      <a:pt x="188" y="16"/>
                    </a:cubicBezTo>
                    <a:cubicBezTo>
                      <a:pt x="188" y="12"/>
                      <a:pt x="192" y="8"/>
                      <a:pt x="196" y="8"/>
                    </a:cubicBezTo>
                    <a:close/>
                    <a:moveTo>
                      <a:pt x="136" y="80"/>
                    </a:moveTo>
                    <a:cubicBezTo>
                      <a:pt x="138" y="80"/>
                      <a:pt x="140" y="81"/>
                      <a:pt x="141" y="82"/>
                    </a:cubicBezTo>
                    <a:cubicBezTo>
                      <a:pt x="141" y="82"/>
                      <a:pt x="141" y="82"/>
                      <a:pt x="141" y="82"/>
                    </a:cubicBezTo>
                    <a:cubicBezTo>
                      <a:pt x="141" y="82"/>
                      <a:pt x="141" y="82"/>
                      <a:pt x="141" y="82"/>
                    </a:cubicBezTo>
                    <a:cubicBezTo>
                      <a:pt x="143" y="83"/>
                      <a:pt x="144" y="86"/>
                      <a:pt x="144" y="88"/>
                    </a:cubicBezTo>
                    <a:cubicBezTo>
                      <a:pt x="144" y="92"/>
                      <a:pt x="140" y="96"/>
                      <a:pt x="136" y="96"/>
                    </a:cubicBezTo>
                    <a:cubicBezTo>
                      <a:pt x="132" y="96"/>
                      <a:pt x="128" y="92"/>
                      <a:pt x="128" y="88"/>
                    </a:cubicBezTo>
                    <a:cubicBezTo>
                      <a:pt x="128" y="84"/>
                      <a:pt x="132" y="80"/>
                      <a:pt x="136" y="80"/>
                    </a:cubicBezTo>
                    <a:close/>
                    <a:moveTo>
                      <a:pt x="76" y="56"/>
                    </a:moveTo>
                    <a:cubicBezTo>
                      <a:pt x="80" y="56"/>
                      <a:pt x="84" y="60"/>
                      <a:pt x="84" y="64"/>
                    </a:cubicBezTo>
                    <a:cubicBezTo>
                      <a:pt x="84" y="68"/>
                      <a:pt x="80" y="72"/>
                      <a:pt x="76" y="72"/>
                    </a:cubicBezTo>
                    <a:cubicBezTo>
                      <a:pt x="72" y="72"/>
                      <a:pt x="68" y="68"/>
                      <a:pt x="68" y="64"/>
                    </a:cubicBezTo>
                    <a:cubicBezTo>
                      <a:pt x="68" y="60"/>
                      <a:pt x="72" y="56"/>
                      <a:pt x="76" y="56"/>
                    </a:cubicBezTo>
                    <a:close/>
                    <a:moveTo>
                      <a:pt x="16" y="108"/>
                    </a:moveTo>
                    <a:cubicBezTo>
                      <a:pt x="18" y="108"/>
                      <a:pt x="21" y="109"/>
                      <a:pt x="22" y="111"/>
                    </a:cubicBezTo>
                    <a:cubicBezTo>
                      <a:pt x="22" y="111"/>
                      <a:pt x="22" y="111"/>
                      <a:pt x="22" y="111"/>
                    </a:cubicBezTo>
                    <a:cubicBezTo>
                      <a:pt x="22" y="111"/>
                      <a:pt x="22" y="111"/>
                      <a:pt x="22" y="111"/>
                    </a:cubicBezTo>
                    <a:cubicBezTo>
                      <a:pt x="23" y="112"/>
                      <a:pt x="24" y="114"/>
                      <a:pt x="24" y="116"/>
                    </a:cubicBezTo>
                    <a:cubicBezTo>
                      <a:pt x="24" y="120"/>
                      <a:pt x="20" y="124"/>
                      <a:pt x="16" y="124"/>
                    </a:cubicBezTo>
                    <a:cubicBezTo>
                      <a:pt x="12" y="124"/>
                      <a:pt x="8" y="120"/>
                      <a:pt x="8" y="116"/>
                    </a:cubicBezTo>
                    <a:cubicBezTo>
                      <a:pt x="8" y="112"/>
                      <a:pt x="12" y="108"/>
                      <a:pt x="16" y="10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044736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p:nvPr/>
        </p:nvGrpSpPr>
        <p:grpSpPr>
          <a:xfrm>
            <a:off x="253397" y="0"/>
            <a:ext cx="2407627" cy="561402"/>
            <a:chOff x="5913317" y="0"/>
            <a:chExt cx="2407627" cy="561402"/>
          </a:xfrm>
        </p:grpSpPr>
        <p:sp>
          <p:nvSpPr>
            <p:cNvPr id="77" name="Round Same Side Corner Rectangle 76"/>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78" name="Group 77"/>
            <p:cNvGrpSpPr/>
            <p:nvPr/>
          </p:nvGrpSpPr>
          <p:grpSpPr>
            <a:xfrm>
              <a:off x="5998058" y="117953"/>
              <a:ext cx="1806980" cy="328396"/>
              <a:chOff x="-18290" y="2448962"/>
              <a:chExt cx="1806980" cy="288079"/>
            </a:xfrm>
          </p:grpSpPr>
          <p:sp>
            <p:nvSpPr>
              <p:cNvPr id="80" name="Rounded Rectangle 79"/>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81" name="TextBox 80"/>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1</a:t>
                </a:r>
                <a:endParaRPr lang="en-US" sz="1400" b="1" dirty="0">
                  <a:solidFill>
                    <a:schemeClr val="bg1"/>
                  </a:solidFill>
                  <a:latin typeface="Arial"/>
                  <a:cs typeface="Arial"/>
                </a:endParaRPr>
              </a:p>
            </p:txBody>
          </p:sp>
        </p:grpSp>
        <p:sp>
          <p:nvSpPr>
            <p:cNvPr id="79" name="Oval 78"/>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sp>
        <p:nvSpPr>
          <p:cNvPr id="82" name="TextBox 81"/>
          <p:cNvSpPr txBox="1"/>
          <p:nvPr/>
        </p:nvSpPr>
        <p:spPr>
          <a:xfrm>
            <a:off x="262986" y="708405"/>
            <a:ext cx="3514615" cy="461665"/>
          </a:xfrm>
          <a:prstGeom prst="rect">
            <a:avLst/>
          </a:prstGeom>
          <a:noFill/>
        </p:spPr>
        <p:txBody>
          <a:bodyPr wrap="square" rtlCol="0">
            <a:spAutoFit/>
          </a:bodyPr>
          <a:lstStyle/>
          <a:p>
            <a:r>
              <a:rPr lang="en-US" sz="2400" b="1" dirty="0">
                <a:solidFill>
                  <a:srgbClr val="0D4571"/>
                </a:solidFill>
                <a:latin typeface="Arial"/>
                <a:cs typeface="Arial"/>
              </a:rPr>
              <a:t>Define your goals</a:t>
            </a:r>
          </a:p>
        </p:txBody>
      </p:sp>
      <p:grpSp>
        <p:nvGrpSpPr>
          <p:cNvPr id="86" name="Group 85"/>
          <p:cNvGrpSpPr/>
          <p:nvPr/>
        </p:nvGrpSpPr>
        <p:grpSpPr>
          <a:xfrm>
            <a:off x="2283519" y="177800"/>
            <a:ext cx="210395" cy="210395"/>
            <a:chOff x="1778001" y="4405313"/>
            <a:chExt cx="576263" cy="576263"/>
          </a:xfrm>
          <a:solidFill>
            <a:srgbClr val="FFFFFF"/>
          </a:solidFill>
        </p:grpSpPr>
        <p:sp>
          <p:nvSpPr>
            <p:cNvPr id="87" name="Freeform 50"/>
            <p:cNvSpPr>
              <a:spLocks noEditPoints="1"/>
            </p:cNvSpPr>
            <p:nvPr/>
          </p:nvSpPr>
          <p:spPr bwMode="auto">
            <a:xfrm>
              <a:off x="1778001" y="4405313"/>
              <a:ext cx="460375" cy="576263"/>
            </a:xfrm>
            <a:custGeom>
              <a:avLst/>
              <a:gdLst>
                <a:gd name="T0" fmla="*/ 192 w 192"/>
                <a:gd name="T1" fmla="*/ 36 h 240"/>
                <a:gd name="T2" fmla="*/ 156 w 192"/>
                <a:gd name="T3" fmla="*/ 0 h 240"/>
                <a:gd name="T4" fmla="*/ 36 w 192"/>
                <a:gd name="T5" fmla="*/ 0 h 240"/>
                <a:gd name="T6" fmla="*/ 36 w 192"/>
                <a:gd name="T7" fmla="*/ 0 h 240"/>
                <a:gd name="T8" fmla="*/ 34 w 192"/>
                <a:gd name="T9" fmla="*/ 0 h 240"/>
                <a:gd name="T10" fmla="*/ 0 w 192"/>
                <a:gd name="T11" fmla="*/ 36 h 240"/>
                <a:gd name="T12" fmla="*/ 0 w 192"/>
                <a:gd name="T13" fmla="*/ 164 h 240"/>
                <a:gd name="T14" fmla="*/ 4 w 192"/>
                <a:gd name="T15" fmla="*/ 168 h 240"/>
                <a:gd name="T16" fmla="*/ 32 w 192"/>
                <a:gd name="T17" fmla="*/ 168 h 240"/>
                <a:gd name="T18" fmla="*/ 32 w 192"/>
                <a:gd name="T19" fmla="*/ 236 h 240"/>
                <a:gd name="T20" fmla="*/ 36 w 192"/>
                <a:gd name="T21" fmla="*/ 240 h 240"/>
                <a:gd name="T22" fmla="*/ 156 w 192"/>
                <a:gd name="T23" fmla="*/ 240 h 240"/>
                <a:gd name="T24" fmla="*/ 160 w 192"/>
                <a:gd name="T25" fmla="*/ 236 h 240"/>
                <a:gd name="T26" fmla="*/ 160 w 192"/>
                <a:gd name="T27" fmla="*/ 72 h 240"/>
                <a:gd name="T28" fmla="*/ 192 w 192"/>
                <a:gd name="T29" fmla="*/ 36 h 240"/>
                <a:gd name="T30" fmla="*/ 8 w 192"/>
                <a:gd name="T31" fmla="*/ 160 h 240"/>
                <a:gd name="T32" fmla="*/ 8 w 192"/>
                <a:gd name="T33" fmla="*/ 36 h 240"/>
                <a:gd name="T34" fmla="*/ 34 w 192"/>
                <a:gd name="T35" fmla="*/ 8 h 240"/>
                <a:gd name="T36" fmla="*/ 60 w 192"/>
                <a:gd name="T37" fmla="*/ 36 h 240"/>
                <a:gd name="T38" fmla="*/ 60 w 192"/>
                <a:gd name="T39" fmla="*/ 40 h 240"/>
                <a:gd name="T40" fmla="*/ 36 w 192"/>
                <a:gd name="T41" fmla="*/ 40 h 240"/>
                <a:gd name="T42" fmla="*/ 32 w 192"/>
                <a:gd name="T43" fmla="*/ 44 h 240"/>
                <a:gd name="T44" fmla="*/ 32 w 192"/>
                <a:gd name="T45" fmla="*/ 68 h 240"/>
                <a:gd name="T46" fmla="*/ 32 w 192"/>
                <a:gd name="T47" fmla="*/ 160 h 240"/>
                <a:gd name="T48" fmla="*/ 8 w 192"/>
                <a:gd name="T49" fmla="*/ 160 h 240"/>
                <a:gd name="T50" fmla="*/ 40 w 192"/>
                <a:gd name="T51" fmla="*/ 64 h 240"/>
                <a:gd name="T52" fmla="*/ 40 w 192"/>
                <a:gd name="T53" fmla="*/ 48 h 240"/>
                <a:gd name="T54" fmla="*/ 58 w 192"/>
                <a:gd name="T55" fmla="*/ 48 h 240"/>
                <a:gd name="T56" fmla="*/ 40 w 192"/>
                <a:gd name="T57" fmla="*/ 64 h 240"/>
                <a:gd name="T58" fmla="*/ 152 w 192"/>
                <a:gd name="T59" fmla="*/ 232 h 240"/>
                <a:gd name="T60" fmla="*/ 40 w 192"/>
                <a:gd name="T61" fmla="*/ 232 h 240"/>
                <a:gd name="T62" fmla="*/ 40 w 192"/>
                <a:gd name="T63" fmla="*/ 72 h 240"/>
                <a:gd name="T64" fmla="*/ 152 w 192"/>
                <a:gd name="T65" fmla="*/ 72 h 240"/>
                <a:gd name="T66" fmla="*/ 152 w 192"/>
                <a:gd name="T67" fmla="*/ 232 h 240"/>
                <a:gd name="T68" fmla="*/ 156 w 192"/>
                <a:gd name="T69" fmla="*/ 64 h 240"/>
                <a:gd name="T70" fmla="*/ 56 w 192"/>
                <a:gd name="T71" fmla="*/ 64 h 240"/>
                <a:gd name="T72" fmla="*/ 68 w 192"/>
                <a:gd name="T73" fmla="*/ 36 h 240"/>
                <a:gd name="T74" fmla="*/ 55 w 192"/>
                <a:gd name="T75" fmla="*/ 8 h 240"/>
                <a:gd name="T76" fmla="*/ 156 w 192"/>
                <a:gd name="T77" fmla="*/ 8 h 240"/>
                <a:gd name="T78" fmla="*/ 184 w 192"/>
                <a:gd name="T79" fmla="*/ 36 h 240"/>
                <a:gd name="T80" fmla="*/ 156 w 192"/>
                <a:gd name="T81" fmla="*/ 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240">
                  <a:moveTo>
                    <a:pt x="192" y="36"/>
                  </a:moveTo>
                  <a:cubicBezTo>
                    <a:pt x="192" y="17"/>
                    <a:pt x="175" y="0"/>
                    <a:pt x="156" y="0"/>
                  </a:cubicBezTo>
                  <a:cubicBezTo>
                    <a:pt x="36" y="0"/>
                    <a:pt x="36" y="0"/>
                    <a:pt x="36" y="0"/>
                  </a:cubicBezTo>
                  <a:cubicBezTo>
                    <a:pt x="36" y="0"/>
                    <a:pt x="36" y="0"/>
                    <a:pt x="36" y="0"/>
                  </a:cubicBezTo>
                  <a:cubicBezTo>
                    <a:pt x="35" y="0"/>
                    <a:pt x="35" y="0"/>
                    <a:pt x="34" y="0"/>
                  </a:cubicBezTo>
                  <a:cubicBezTo>
                    <a:pt x="16" y="0"/>
                    <a:pt x="0" y="16"/>
                    <a:pt x="0" y="36"/>
                  </a:cubicBezTo>
                  <a:cubicBezTo>
                    <a:pt x="0" y="164"/>
                    <a:pt x="0" y="164"/>
                    <a:pt x="0" y="164"/>
                  </a:cubicBezTo>
                  <a:cubicBezTo>
                    <a:pt x="0" y="166"/>
                    <a:pt x="2" y="168"/>
                    <a:pt x="4" y="168"/>
                  </a:cubicBezTo>
                  <a:cubicBezTo>
                    <a:pt x="32" y="168"/>
                    <a:pt x="32" y="168"/>
                    <a:pt x="32" y="168"/>
                  </a:cubicBezTo>
                  <a:cubicBezTo>
                    <a:pt x="32" y="236"/>
                    <a:pt x="32" y="236"/>
                    <a:pt x="32" y="236"/>
                  </a:cubicBezTo>
                  <a:cubicBezTo>
                    <a:pt x="32" y="238"/>
                    <a:pt x="34" y="240"/>
                    <a:pt x="36" y="240"/>
                  </a:cubicBezTo>
                  <a:cubicBezTo>
                    <a:pt x="156" y="240"/>
                    <a:pt x="156" y="240"/>
                    <a:pt x="156" y="240"/>
                  </a:cubicBezTo>
                  <a:cubicBezTo>
                    <a:pt x="158" y="240"/>
                    <a:pt x="160" y="238"/>
                    <a:pt x="160" y="236"/>
                  </a:cubicBezTo>
                  <a:cubicBezTo>
                    <a:pt x="160" y="72"/>
                    <a:pt x="160" y="72"/>
                    <a:pt x="160" y="72"/>
                  </a:cubicBezTo>
                  <a:cubicBezTo>
                    <a:pt x="177" y="70"/>
                    <a:pt x="192" y="53"/>
                    <a:pt x="192" y="36"/>
                  </a:cubicBezTo>
                  <a:close/>
                  <a:moveTo>
                    <a:pt x="8" y="160"/>
                  </a:moveTo>
                  <a:cubicBezTo>
                    <a:pt x="8" y="36"/>
                    <a:pt x="8" y="36"/>
                    <a:pt x="8" y="36"/>
                  </a:cubicBezTo>
                  <a:cubicBezTo>
                    <a:pt x="8" y="21"/>
                    <a:pt x="20" y="8"/>
                    <a:pt x="34" y="8"/>
                  </a:cubicBezTo>
                  <a:cubicBezTo>
                    <a:pt x="48" y="8"/>
                    <a:pt x="60" y="21"/>
                    <a:pt x="60" y="36"/>
                  </a:cubicBezTo>
                  <a:cubicBezTo>
                    <a:pt x="60" y="37"/>
                    <a:pt x="60" y="39"/>
                    <a:pt x="60" y="40"/>
                  </a:cubicBezTo>
                  <a:cubicBezTo>
                    <a:pt x="36" y="40"/>
                    <a:pt x="36" y="40"/>
                    <a:pt x="36" y="40"/>
                  </a:cubicBezTo>
                  <a:cubicBezTo>
                    <a:pt x="34" y="40"/>
                    <a:pt x="32" y="42"/>
                    <a:pt x="32" y="44"/>
                  </a:cubicBezTo>
                  <a:cubicBezTo>
                    <a:pt x="32" y="68"/>
                    <a:pt x="32" y="68"/>
                    <a:pt x="32" y="68"/>
                  </a:cubicBezTo>
                  <a:cubicBezTo>
                    <a:pt x="32" y="160"/>
                    <a:pt x="32" y="160"/>
                    <a:pt x="32" y="160"/>
                  </a:cubicBezTo>
                  <a:lnTo>
                    <a:pt x="8" y="160"/>
                  </a:lnTo>
                  <a:close/>
                  <a:moveTo>
                    <a:pt x="40" y="64"/>
                  </a:moveTo>
                  <a:cubicBezTo>
                    <a:pt x="40" y="48"/>
                    <a:pt x="40" y="48"/>
                    <a:pt x="40" y="48"/>
                  </a:cubicBezTo>
                  <a:cubicBezTo>
                    <a:pt x="58" y="48"/>
                    <a:pt x="58" y="48"/>
                    <a:pt x="58" y="48"/>
                  </a:cubicBezTo>
                  <a:cubicBezTo>
                    <a:pt x="55" y="56"/>
                    <a:pt x="48" y="62"/>
                    <a:pt x="40" y="64"/>
                  </a:cubicBezTo>
                  <a:close/>
                  <a:moveTo>
                    <a:pt x="152" y="232"/>
                  </a:moveTo>
                  <a:cubicBezTo>
                    <a:pt x="40" y="232"/>
                    <a:pt x="40" y="232"/>
                    <a:pt x="40" y="232"/>
                  </a:cubicBezTo>
                  <a:cubicBezTo>
                    <a:pt x="40" y="72"/>
                    <a:pt x="40" y="72"/>
                    <a:pt x="40" y="72"/>
                  </a:cubicBezTo>
                  <a:cubicBezTo>
                    <a:pt x="152" y="72"/>
                    <a:pt x="152" y="72"/>
                    <a:pt x="152" y="72"/>
                  </a:cubicBezTo>
                  <a:lnTo>
                    <a:pt x="152" y="232"/>
                  </a:lnTo>
                  <a:close/>
                  <a:moveTo>
                    <a:pt x="156" y="64"/>
                  </a:moveTo>
                  <a:cubicBezTo>
                    <a:pt x="56" y="64"/>
                    <a:pt x="56" y="64"/>
                    <a:pt x="56" y="64"/>
                  </a:cubicBezTo>
                  <a:cubicBezTo>
                    <a:pt x="63" y="57"/>
                    <a:pt x="68" y="47"/>
                    <a:pt x="68" y="36"/>
                  </a:cubicBezTo>
                  <a:cubicBezTo>
                    <a:pt x="68" y="25"/>
                    <a:pt x="63" y="15"/>
                    <a:pt x="55" y="8"/>
                  </a:cubicBezTo>
                  <a:cubicBezTo>
                    <a:pt x="156" y="8"/>
                    <a:pt x="156" y="8"/>
                    <a:pt x="156" y="8"/>
                  </a:cubicBezTo>
                  <a:cubicBezTo>
                    <a:pt x="170" y="8"/>
                    <a:pt x="184" y="22"/>
                    <a:pt x="184" y="36"/>
                  </a:cubicBezTo>
                  <a:cubicBezTo>
                    <a:pt x="184" y="50"/>
                    <a:pt x="170" y="64"/>
                    <a:pt x="156" y="64"/>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51"/>
            <p:cNvSpPr>
              <a:spLocks/>
            </p:cNvSpPr>
            <p:nvPr/>
          </p:nvSpPr>
          <p:spPr bwMode="auto">
            <a:xfrm>
              <a:off x="1998663" y="4654550"/>
              <a:ext cx="115888" cy="19050"/>
            </a:xfrm>
            <a:custGeom>
              <a:avLst/>
              <a:gdLst>
                <a:gd name="T0" fmla="*/ 4 w 48"/>
                <a:gd name="T1" fmla="*/ 8 h 8"/>
                <a:gd name="T2" fmla="*/ 44 w 48"/>
                <a:gd name="T3" fmla="*/ 8 h 8"/>
                <a:gd name="T4" fmla="*/ 48 w 48"/>
                <a:gd name="T5" fmla="*/ 4 h 8"/>
                <a:gd name="T6" fmla="*/ 44 w 48"/>
                <a:gd name="T7" fmla="*/ 0 h 8"/>
                <a:gd name="T8" fmla="*/ 4 w 48"/>
                <a:gd name="T9" fmla="*/ 0 h 8"/>
                <a:gd name="T10" fmla="*/ 0 w 48"/>
                <a:gd name="T11" fmla="*/ 4 h 8"/>
                <a:gd name="T12" fmla="*/ 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 y="8"/>
                  </a:moveTo>
                  <a:cubicBezTo>
                    <a:pt x="44" y="8"/>
                    <a:pt x="44" y="8"/>
                    <a:pt x="44" y="8"/>
                  </a:cubicBezTo>
                  <a:cubicBezTo>
                    <a:pt x="46" y="8"/>
                    <a:pt x="48" y="6"/>
                    <a:pt x="48" y="4"/>
                  </a:cubicBezTo>
                  <a:cubicBezTo>
                    <a:pt x="48" y="2"/>
                    <a:pt x="46" y="0"/>
                    <a:pt x="44" y="0"/>
                  </a:cubicBezTo>
                  <a:cubicBezTo>
                    <a:pt x="4" y="0"/>
                    <a:pt x="4" y="0"/>
                    <a:pt x="4" y="0"/>
                  </a:cubicBezTo>
                  <a:cubicBezTo>
                    <a:pt x="2" y="0"/>
                    <a:pt x="0" y="2"/>
                    <a:pt x="0" y="4"/>
                  </a:cubicBezTo>
                  <a:cubicBezTo>
                    <a:pt x="0" y="6"/>
                    <a:pt x="2" y="8"/>
                    <a:pt x="4" y="8"/>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52"/>
            <p:cNvSpPr>
              <a:spLocks/>
            </p:cNvSpPr>
            <p:nvPr/>
          </p:nvSpPr>
          <p:spPr bwMode="auto">
            <a:xfrm>
              <a:off x="1998663" y="4751388"/>
              <a:ext cx="115888" cy="19050"/>
            </a:xfrm>
            <a:custGeom>
              <a:avLst/>
              <a:gdLst>
                <a:gd name="T0" fmla="*/ 4 w 48"/>
                <a:gd name="T1" fmla="*/ 8 h 8"/>
                <a:gd name="T2" fmla="*/ 44 w 48"/>
                <a:gd name="T3" fmla="*/ 8 h 8"/>
                <a:gd name="T4" fmla="*/ 48 w 48"/>
                <a:gd name="T5" fmla="*/ 4 h 8"/>
                <a:gd name="T6" fmla="*/ 44 w 48"/>
                <a:gd name="T7" fmla="*/ 0 h 8"/>
                <a:gd name="T8" fmla="*/ 4 w 48"/>
                <a:gd name="T9" fmla="*/ 0 h 8"/>
                <a:gd name="T10" fmla="*/ 0 w 48"/>
                <a:gd name="T11" fmla="*/ 4 h 8"/>
                <a:gd name="T12" fmla="*/ 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 y="8"/>
                  </a:moveTo>
                  <a:cubicBezTo>
                    <a:pt x="44" y="8"/>
                    <a:pt x="44" y="8"/>
                    <a:pt x="44" y="8"/>
                  </a:cubicBezTo>
                  <a:cubicBezTo>
                    <a:pt x="46" y="8"/>
                    <a:pt x="48" y="6"/>
                    <a:pt x="48" y="4"/>
                  </a:cubicBezTo>
                  <a:cubicBezTo>
                    <a:pt x="48" y="2"/>
                    <a:pt x="46" y="0"/>
                    <a:pt x="44" y="0"/>
                  </a:cubicBezTo>
                  <a:cubicBezTo>
                    <a:pt x="4" y="0"/>
                    <a:pt x="4" y="0"/>
                    <a:pt x="4" y="0"/>
                  </a:cubicBezTo>
                  <a:cubicBezTo>
                    <a:pt x="2" y="0"/>
                    <a:pt x="0" y="2"/>
                    <a:pt x="0" y="4"/>
                  </a:cubicBezTo>
                  <a:cubicBezTo>
                    <a:pt x="0" y="6"/>
                    <a:pt x="2" y="8"/>
                    <a:pt x="4" y="8"/>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53"/>
            <p:cNvSpPr>
              <a:spLocks/>
            </p:cNvSpPr>
            <p:nvPr/>
          </p:nvSpPr>
          <p:spPr bwMode="auto">
            <a:xfrm>
              <a:off x="1998663" y="4848225"/>
              <a:ext cx="115888" cy="19050"/>
            </a:xfrm>
            <a:custGeom>
              <a:avLst/>
              <a:gdLst>
                <a:gd name="T0" fmla="*/ 4 w 48"/>
                <a:gd name="T1" fmla="*/ 8 h 8"/>
                <a:gd name="T2" fmla="*/ 44 w 48"/>
                <a:gd name="T3" fmla="*/ 8 h 8"/>
                <a:gd name="T4" fmla="*/ 48 w 48"/>
                <a:gd name="T5" fmla="*/ 4 h 8"/>
                <a:gd name="T6" fmla="*/ 44 w 48"/>
                <a:gd name="T7" fmla="*/ 0 h 8"/>
                <a:gd name="T8" fmla="*/ 4 w 48"/>
                <a:gd name="T9" fmla="*/ 0 h 8"/>
                <a:gd name="T10" fmla="*/ 0 w 48"/>
                <a:gd name="T11" fmla="*/ 4 h 8"/>
                <a:gd name="T12" fmla="*/ 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 y="8"/>
                  </a:moveTo>
                  <a:cubicBezTo>
                    <a:pt x="44" y="8"/>
                    <a:pt x="44" y="8"/>
                    <a:pt x="44" y="8"/>
                  </a:cubicBezTo>
                  <a:cubicBezTo>
                    <a:pt x="46" y="8"/>
                    <a:pt x="48" y="6"/>
                    <a:pt x="48" y="4"/>
                  </a:cubicBezTo>
                  <a:cubicBezTo>
                    <a:pt x="48" y="2"/>
                    <a:pt x="46" y="0"/>
                    <a:pt x="44" y="0"/>
                  </a:cubicBezTo>
                  <a:cubicBezTo>
                    <a:pt x="4" y="0"/>
                    <a:pt x="4" y="0"/>
                    <a:pt x="4" y="0"/>
                  </a:cubicBezTo>
                  <a:cubicBezTo>
                    <a:pt x="2" y="0"/>
                    <a:pt x="0" y="2"/>
                    <a:pt x="0" y="4"/>
                  </a:cubicBezTo>
                  <a:cubicBezTo>
                    <a:pt x="0" y="6"/>
                    <a:pt x="2" y="8"/>
                    <a:pt x="4" y="8"/>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54"/>
            <p:cNvSpPr>
              <a:spLocks/>
            </p:cNvSpPr>
            <p:nvPr/>
          </p:nvSpPr>
          <p:spPr bwMode="auto">
            <a:xfrm>
              <a:off x="1901826" y="4597400"/>
              <a:ext cx="77788" cy="66675"/>
            </a:xfrm>
            <a:custGeom>
              <a:avLst/>
              <a:gdLst>
                <a:gd name="T0" fmla="*/ 5 w 32"/>
                <a:gd name="T1" fmla="*/ 27 h 28"/>
                <a:gd name="T2" fmla="*/ 8 w 32"/>
                <a:gd name="T3" fmla="*/ 28 h 28"/>
                <a:gd name="T4" fmla="*/ 11 w 32"/>
                <a:gd name="T5" fmla="*/ 27 h 28"/>
                <a:gd name="T6" fmla="*/ 31 w 32"/>
                <a:gd name="T7" fmla="*/ 7 h 28"/>
                <a:gd name="T8" fmla="*/ 31 w 32"/>
                <a:gd name="T9" fmla="*/ 1 h 28"/>
                <a:gd name="T10" fmla="*/ 25 w 32"/>
                <a:gd name="T11" fmla="*/ 1 h 28"/>
                <a:gd name="T12" fmla="*/ 8 w 32"/>
                <a:gd name="T13" fmla="*/ 18 h 28"/>
                <a:gd name="T14" fmla="*/ 7 w 32"/>
                <a:gd name="T15" fmla="*/ 17 h 28"/>
                <a:gd name="T16" fmla="*/ 1 w 32"/>
                <a:gd name="T17" fmla="*/ 17 h 28"/>
                <a:gd name="T18" fmla="*/ 1 w 32"/>
                <a:gd name="T19" fmla="*/ 23 h 28"/>
                <a:gd name="T20" fmla="*/ 5 w 32"/>
                <a:gd name="T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8">
                  <a:moveTo>
                    <a:pt x="5" y="27"/>
                  </a:moveTo>
                  <a:cubicBezTo>
                    <a:pt x="6" y="28"/>
                    <a:pt x="7" y="28"/>
                    <a:pt x="8" y="28"/>
                  </a:cubicBezTo>
                  <a:cubicBezTo>
                    <a:pt x="9" y="28"/>
                    <a:pt x="10" y="28"/>
                    <a:pt x="11" y="27"/>
                  </a:cubicBezTo>
                  <a:cubicBezTo>
                    <a:pt x="31" y="7"/>
                    <a:pt x="31" y="7"/>
                    <a:pt x="31" y="7"/>
                  </a:cubicBezTo>
                  <a:cubicBezTo>
                    <a:pt x="32" y="5"/>
                    <a:pt x="32" y="3"/>
                    <a:pt x="31" y="1"/>
                  </a:cubicBezTo>
                  <a:cubicBezTo>
                    <a:pt x="29" y="0"/>
                    <a:pt x="27" y="0"/>
                    <a:pt x="25" y="1"/>
                  </a:cubicBezTo>
                  <a:cubicBezTo>
                    <a:pt x="8" y="18"/>
                    <a:pt x="8" y="18"/>
                    <a:pt x="8" y="18"/>
                  </a:cubicBezTo>
                  <a:cubicBezTo>
                    <a:pt x="7" y="17"/>
                    <a:pt x="7" y="17"/>
                    <a:pt x="7" y="17"/>
                  </a:cubicBezTo>
                  <a:cubicBezTo>
                    <a:pt x="5" y="16"/>
                    <a:pt x="3" y="16"/>
                    <a:pt x="1" y="17"/>
                  </a:cubicBezTo>
                  <a:cubicBezTo>
                    <a:pt x="0" y="19"/>
                    <a:pt x="0" y="21"/>
                    <a:pt x="1" y="23"/>
                  </a:cubicBezTo>
                  <a:lnTo>
                    <a:pt x="5" y="27"/>
                  </a:ln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55"/>
            <p:cNvSpPr>
              <a:spLocks/>
            </p:cNvSpPr>
            <p:nvPr/>
          </p:nvSpPr>
          <p:spPr bwMode="auto">
            <a:xfrm>
              <a:off x="1901826" y="4694238"/>
              <a:ext cx="77788" cy="66675"/>
            </a:xfrm>
            <a:custGeom>
              <a:avLst/>
              <a:gdLst>
                <a:gd name="T0" fmla="*/ 5 w 32"/>
                <a:gd name="T1" fmla="*/ 27 h 28"/>
                <a:gd name="T2" fmla="*/ 8 w 32"/>
                <a:gd name="T3" fmla="*/ 28 h 28"/>
                <a:gd name="T4" fmla="*/ 11 w 32"/>
                <a:gd name="T5" fmla="*/ 27 h 28"/>
                <a:gd name="T6" fmla="*/ 31 w 32"/>
                <a:gd name="T7" fmla="*/ 7 h 28"/>
                <a:gd name="T8" fmla="*/ 31 w 32"/>
                <a:gd name="T9" fmla="*/ 1 h 28"/>
                <a:gd name="T10" fmla="*/ 25 w 32"/>
                <a:gd name="T11" fmla="*/ 1 h 28"/>
                <a:gd name="T12" fmla="*/ 8 w 32"/>
                <a:gd name="T13" fmla="*/ 18 h 28"/>
                <a:gd name="T14" fmla="*/ 7 w 32"/>
                <a:gd name="T15" fmla="*/ 17 h 28"/>
                <a:gd name="T16" fmla="*/ 1 w 32"/>
                <a:gd name="T17" fmla="*/ 17 h 28"/>
                <a:gd name="T18" fmla="*/ 1 w 32"/>
                <a:gd name="T19" fmla="*/ 23 h 28"/>
                <a:gd name="T20" fmla="*/ 5 w 32"/>
                <a:gd name="T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8">
                  <a:moveTo>
                    <a:pt x="5" y="27"/>
                  </a:moveTo>
                  <a:cubicBezTo>
                    <a:pt x="6" y="28"/>
                    <a:pt x="7" y="28"/>
                    <a:pt x="8" y="28"/>
                  </a:cubicBezTo>
                  <a:cubicBezTo>
                    <a:pt x="9" y="28"/>
                    <a:pt x="10" y="28"/>
                    <a:pt x="11" y="27"/>
                  </a:cubicBezTo>
                  <a:cubicBezTo>
                    <a:pt x="31" y="7"/>
                    <a:pt x="31" y="7"/>
                    <a:pt x="31" y="7"/>
                  </a:cubicBezTo>
                  <a:cubicBezTo>
                    <a:pt x="32" y="5"/>
                    <a:pt x="32" y="3"/>
                    <a:pt x="31" y="1"/>
                  </a:cubicBezTo>
                  <a:cubicBezTo>
                    <a:pt x="29" y="0"/>
                    <a:pt x="27" y="0"/>
                    <a:pt x="25" y="1"/>
                  </a:cubicBezTo>
                  <a:cubicBezTo>
                    <a:pt x="8" y="18"/>
                    <a:pt x="8" y="18"/>
                    <a:pt x="8" y="18"/>
                  </a:cubicBezTo>
                  <a:cubicBezTo>
                    <a:pt x="7" y="17"/>
                    <a:pt x="7" y="17"/>
                    <a:pt x="7" y="17"/>
                  </a:cubicBezTo>
                  <a:cubicBezTo>
                    <a:pt x="5" y="16"/>
                    <a:pt x="3" y="16"/>
                    <a:pt x="1" y="17"/>
                  </a:cubicBezTo>
                  <a:cubicBezTo>
                    <a:pt x="0" y="19"/>
                    <a:pt x="0" y="21"/>
                    <a:pt x="1" y="23"/>
                  </a:cubicBezTo>
                  <a:lnTo>
                    <a:pt x="5" y="27"/>
                  </a:ln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56"/>
            <p:cNvSpPr>
              <a:spLocks noEditPoints="1"/>
            </p:cNvSpPr>
            <p:nvPr/>
          </p:nvSpPr>
          <p:spPr bwMode="auto">
            <a:xfrm>
              <a:off x="2219326" y="4540250"/>
              <a:ext cx="134938" cy="441325"/>
            </a:xfrm>
            <a:custGeom>
              <a:avLst/>
              <a:gdLst>
                <a:gd name="T0" fmla="*/ 36 w 56"/>
                <a:gd name="T1" fmla="*/ 0 h 184"/>
                <a:gd name="T2" fmla="*/ 17 w 56"/>
                <a:gd name="T3" fmla="*/ 12 h 184"/>
                <a:gd name="T4" fmla="*/ 0 w 56"/>
                <a:gd name="T5" fmla="*/ 32 h 184"/>
                <a:gd name="T6" fmla="*/ 0 w 56"/>
                <a:gd name="T7" fmla="*/ 104 h 184"/>
                <a:gd name="T8" fmla="*/ 4 w 56"/>
                <a:gd name="T9" fmla="*/ 108 h 184"/>
                <a:gd name="T10" fmla="*/ 8 w 56"/>
                <a:gd name="T11" fmla="*/ 104 h 184"/>
                <a:gd name="T12" fmla="*/ 8 w 56"/>
                <a:gd name="T13" fmla="*/ 32 h 184"/>
                <a:gd name="T14" fmla="*/ 16 w 56"/>
                <a:gd name="T15" fmla="*/ 20 h 184"/>
                <a:gd name="T16" fmla="*/ 16 w 56"/>
                <a:gd name="T17" fmla="*/ 164 h 184"/>
                <a:gd name="T18" fmla="*/ 36 w 56"/>
                <a:gd name="T19" fmla="*/ 184 h 184"/>
                <a:gd name="T20" fmla="*/ 56 w 56"/>
                <a:gd name="T21" fmla="*/ 160 h 184"/>
                <a:gd name="T22" fmla="*/ 56 w 56"/>
                <a:gd name="T23" fmla="*/ 16 h 184"/>
                <a:gd name="T24" fmla="*/ 36 w 56"/>
                <a:gd name="T25" fmla="*/ 0 h 184"/>
                <a:gd name="T26" fmla="*/ 24 w 56"/>
                <a:gd name="T27" fmla="*/ 96 h 184"/>
                <a:gd name="T28" fmla="*/ 48 w 56"/>
                <a:gd name="T29" fmla="*/ 96 h 184"/>
                <a:gd name="T30" fmla="*/ 48 w 56"/>
                <a:gd name="T31" fmla="*/ 152 h 184"/>
                <a:gd name="T32" fmla="*/ 24 w 56"/>
                <a:gd name="T33" fmla="*/ 152 h 184"/>
                <a:gd name="T34" fmla="*/ 24 w 56"/>
                <a:gd name="T35" fmla="*/ 96 h 184"/>
                <a:gd name="T36" fmla="*/ 36 w 56"/>
                <a:gd name="T37" fmla="*/ 8 h 184"/>
                <a:gd name="T38" fmla="*/ 48 w 56"/>
                <a:gd name="T39" fmla="*/ 16 h 184"/>
                <a:gd name="T40" fmla="*/ 48 w 56"/>
                <a:gd name="T41" fmla="*/ 88 h 184"/>
                <a:gd name="T42" fmla="*/ 24 w 56"/>
                <a:gd name="T43" fmla="*/ 88 h 184"/>
                <a:gd name="T44" fmla="*/ 24 w 56"/>
                <a:gd name="T45" fmla="*/ 16 h 184"/>
                <a:gd name="T46" fmla="*/ 36 w 56"/>
                <a:gd name="T47" fmla="*/ 8 h 184"/>
                <a:gd name="T48" fmla="*/ 36 w 56"/>
                <a:gd name="T49" fmla="*/ 176 h 184"/>
                <a:gd name="T50" fmla="*/ 24 w 56"/>
                <a:gd name="T51" fmla="*/ 164 h 184"/>
                <a:gd name="T52" fmla="*/ 24 w 56"/>
                <a:gd name="T53" fmla="*/ 160 h 184"/>
                <a:gd name="T54" fmla="*/ 48 w 56"/>
                <a:gd name="T55" fmla="*/ 160 h 184"/>
                <a:gd name="T56" fmla="*/ 36 w 56"/>
                <a:gd name="T5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84">
                  <a:moveTo>
                    <a:pt x="36" y="0"/>
                  </a:moveTo>
                  <a:cubicBezTo>
                    <a:pt x="28" y="0"/>
                    <a:pt x="20" y="6"/>
                    <a:pt x="17" y="12"/>
                  </a:cubicBezTo>
                  <a:cubicBezTo>
                    <a:pt x="8" y="13"/>
                    <a:pt x="0" y="19"/>
                    <a:pt x="0" y="32"/>
                  </a:cubicBezTo>
                  <a:cubicBezTo>
                    <a:pt x="0" y="104"/>
                    <a:pt x="0" y="104"/>
                    <a:pt x="0" y="104"/>
                  </a:cubicBezTo>
                  <a:cubicBezTo>
                    <a:pt x="0" y="107"/>
                    <a:pt x="2" y="108"/>
                    <a:pt x="4" y="108"/>
                  </a:cubicBezTo>
                  <a:cubicBezTo>
                    <a:pt x="6" y="108"/>
                    <a:pt x="8" y="107"/>
                    <a:pt x="8" y="104"/>
                  </a:cubicBezTo>
                  <a:cubicBezTo>
                    <a:pt x="8" y="32"/>
                    <a:pt x="8" y="32"/>
                    <a:pt x="8" y="32"/>
                  </a:cubicBezTo>
                  <a:cubicBezTo>
                    <a:pt x="8" y="24"/>
                    <a:pt x="12" y="21"/>
                    <a:pt x="16" y="20"/>
                  </a:cubicBezTo>
                  <a:cubicBezTo>
                    <a:pt x="16" y="164"/>
                    <a:pt x="16" y="164"/>
                    <a:pt x="16" y="164"/>
                  </a:cubicBezTo>
                  <a:cubicBezTo>
                    <a:pt x="16" y="175"/>
                    <a:pt x="25" y="184"/>
                    <a:pt x="36" y="184"/>
                  </a:cubicBezTo>
                  <a:cubicBezTo>
                    <a:pt x="46" y="184"/>
                    <a:pt x="56" y="175"/>
                    <a:pt x="56" y="160"/>
                  </a:cubicBezTo>
                  <a:cubicBezTo>
                    <a:pt x="56" y="16"/>
                    <a:pt x="56" y="16"/>
                    <a:pt x="56" y="16"/>
                  </a:cubicBezTo>
                  <a:cubicBezTo>
                    <a:pt x="56" y="9"/>
                    <a:pt x="46" y="0"/>
                    <a:pt x="36" y="0"/>
                  </a:cubicBezTo>
                  <a:close/>
                  <a:moveTo>
                    <a:pt x="24" y="96"/>
                  </a:moveTo>
                  <a:cubicBezTo>
                    <a:pt x="48" y="96"/>
                    <a:pt x="48" y="96"/>
                    <a:pt x="48" y="96"/>
                  </a:cubicBezTo>
                  <a:cubicBezTo>
                    <a:pt x="48" y="152"/>
                    <a:pt x="48" y="152"/>
                    <a:pt x="48" y="152"/>
                  </a:cubicBezTo>
                  <a:cubicBezTo>
                    <a:pt x="24" y="152"/>
                    <a:pt x="24" y="152"/>
                    <a:pt x="24" y="152"/>
                  </a:cubicBezTo>
                  <a:lnTo>
                    <a:pt x="24" y="96"/>
                  </a:lnTo>
                  <a:close/>
                  <a:moveTo>
                    <a:pt x="36" y="8"/>
                  </a:moveTo>
                  <a:cubicBezTo>
                    <a:pt x="42" y="8"/>
                    <a:pt x="48" y="14"/>
                    <a:pt x="48" y="16"/>
                  </a:cubicBezTo>
                  <a:cubicBezTo>
                    <a:pt x="48" y="88"/>
                    <a:pt x="48" y="88"/>
                    <a:pt x="48" y="88"/>
                  </a:cubicBezTo>
                  <a:cubicBezTo>
                    <a:pt x="24" y="88"/>
                    <a:pt x="24" y="88"/>
                    <a:pt x="24" y="88"/>
                  </a:cubicBezTo>
                  <a:cubicBezTo>
                    <a:pt x="24" y="16"/>
                    <a:pt x="24" y="16"/>
                    <a:pt x="24" y="16"/>
                  </a:cubicBezTo>
                  <a:cubicBezTo>
                    <a:pt x="24" y="14"/>
                    <a:pt x="30" y="8"/>
                    <a:pt x="36" y="8"/>
                  </a:cubicBezTo>
                  <a:close/>
                  <a:moveTo>
                    <a:pt x="36" y="176"/>
                  </a:moveTo>
                  <a:cubicBezTo>
                    <a:pt x="30" y="176"/>
                    <a:pt x="24" y="170"/>
                    <a:pt x="24" y="164"/>
                  </a:cubicBezTo>
                  <a:cubicBezTo>
                    <a:pt x="24" y="160"/>
                    <a:pt x="24" y="160"/>
                    <a:pt x="24" y="160"/>
                  </a:cubicBezTo>
                  <a:cubicBezTo>
                    <a:pt x="48" y="160"/>
                    <a:pt x="48" y="160"/>
                    <a:pt x="48" y="160"/>
                  </a:cubicBezTo>
                  <a:cubicBezTo>
                    <a:pt x="48" y="170"/>
                    <a:pt x="42" y="176"/>
                    <a:pt x="36" y="176"/>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1331558" y="3554494"/>
            <a:ext cx="2433814" cy="483722"/>
            <a:chOff x="1331558" y="3554494"/>
            <a:chExt cx="2433814" cy="483722"/>
          </a:xfrm>
        </p:grpSpPr>
        <p:grpSp>
          <p:nvGrpSpPr>
            <p:cNvPr id="5" name="Group 4"/>
            <p:cNvGrpSpPr/>
            <p:nvPr/>
          </p:nvGrpSpPr>
          <p:grpSpPr>
            <a:xfrm>
              <a:off x="1331558" y="3554494"/>
              <a:ext cx="1599507" cy="483722"/>
              <a:chOff x="1245459" y="3554494"/>
              <a:chExt cx="1599507" cy="483722"/>
            </a:xfrm>
          </p:grpSpPr>
          <p:grpSp>
            <p:nvGrpSpPr>
              <p:cNvPr id="52" name="Group 51"/>
              <p:cNvGrpSpPr/>
              <p:nvPr/>
            </p:nvGrpSpPr>
            <p:grpSpPr>
              <a:xfrm flipH="1">
                <a:off x="2660330" y="3698181"/>
                <a:ext cx="184636" cy="188672"/>
                <a:chOff x="1422882" y="3875575"/>
                <a:chExt cx="184636" cy="188672"/>
              </a:xfrm>
              <a:noFill/>
            </p:grpSpPr>
            <p:sp>
              <p:nvSpPr>
                <p:cNvPr id="53" name="Oval 52"/>
                <p:cNvSpPr/>
                <p:nvPr/>
              </p:nvSpPr>
              <p:spPr>
                <a:xfrm>
                  <a:off x="1422882" y="3875575"/>
                  <a:ext cx="184636" cy="188672"/>
                </a:xfrm>
                <a:prstGeom prst="ellipse">
                  <a:avLst/>
                </a:prstGeom>
                <a:grpFill/>
                <a:ln w="28575" cmpd="sng">
                  <a:solidFill>
                    <a:srgbClr val="EFAF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p:nvSpPr>
              <p:spPr>
                <a:xfrm>
                  <a:off x="1483110" y="3938499"/>
                  <a:ext cx="62981" cy="64358"/>
                </a:xfrm>
                <a:prstGeom prst="ellipse">
                  <a:avLst/>
                </a:prstGeom>
                <a:solidFill>
                  <a:srgbClr val="EFAF24"/>
                </a:solidFill>
                <a:ln w="28575" cmpd="sng">
                  <a:solidFill>
                    <a:srgbClr val="EFAF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5" name="TextBox 54"/>
              <p:cNvSpPr txBox="1"/>
              <p:nvPr/>
            </p:nvSpPr>
            <p:spPr>
              <a:xfrm>
                <a:off x="1245459" y="3554494"/>
                <a:ext cx="1385958" cy="483722"/>
              </a:xfrm>
              <a:prstGeom prst="rect">
                <a:avLst/>
              </a:prstGeom>
              <a:noFill/>
            </p:spPr>
            <p:txBody>
              <a:bodyPr wrap="square" rtlCol="0">
                <a:spAutoFit/>
              </a:bodyPr>
              <a:lstStyle/>
              <a:p>
                <a:pPr algn="r">
                  <a:lnSpc>
                    <a:spcPct val="90000"/>
                  </a:lnSpc>
                </a:pPr>
                <a:r>
                  <a:rPr lang="en-US" sz="1400" b="1" dirty="0">
                    <a:solidFill>
                      <a:srgbClr val="0D4571"/>
                    </a:solidFill>
                    <a:latin typeface="Arial"/>
                    <a:cs typeface="Arial"/>
                  </a:rPr>
                  <a:t>What is your </a:t>
                </a:r>
                <a:br>
                  <a:rPr lang="en-US" sz="1400" b="1" dirty="0">
                    <a:solidFill>
                      <a:srgbClr val="0D4571"/>
                    </a:solidFill>
                    <a:latin typeface="Arial"/>
                    <a:cs typeface="Arial"/>
                  </a:rPr>
                </a:br>
                <a:r>
                  <a:rPr lang="en-US" sz="1400" b="1" dirty="0">
                    <a:solidFill>
                      <a:srgbClr val="0D4571"/>
                    </a:solidFill>
                    <a:latin typeface="Arial"/>
                    <a:cs typeface="Arial"/>
                  </a:rPr>
                  <a:t>time frame?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220" y="3777277"/>
              <a:ext cx="835152" cy="30480"/>
            </a:xfrm>
            <a:prstGeom prst="rect">
              <a:avLst/>
            </a:prstGeom>
          </p:spPr>
        </p:pic>
      </p:grpSp>
      <p:grpSp>
        <p:nvGrpSpPr>
          <p:cNvPr id="8" name="Group 7"/>
          <p:cNvGrpSpPr/>
          <p:nvPr/>
        </p:nvGrpSpPr>
        <p:grpSpPr>
          <a:xfrm>
            <a:off x="5823441" y="2747883"/>
            <a:ext cx="2378390" cy="483722"/>
            <a:chOff x="5823441" y="2747883"/>
            <a:chExt cx="2378390" cy="483722"/>
          </a:xfrm>
        </p:grpSpPr>
        <p:grpSp>
          <p:nvGrpSpPr>
            <p:cNvPr id="4" name="Group 3"/>
            <p:cNvGrpSpPr/>
            <p:nvPr/>
          </p:nvGrpSpPr>
          <p:grpSpPr>
            <a:xfrm>
              <a:off x="6198663" y="2747883"/>
              <a:ext cx="2003168" cy="483722"/>
              <a:chOff x="6112564" y="2747883"/>
              <a:chExt cx="2003168" cy="483722"/>
            </a:xfrm>
          </p:grpSpPr>
          <p:grpSp>
            <p:nvGrpSpPr>
              <p:cNvPr id="47" name="Group 46"/>
              <p:cNvGrpSpPr/>
              <p:nvPr/>
            </p:nvGrpSpPr>
            <p:grpSpPr>
              <a:xfrm>
                <a:off x="6112564" y="2895662"/>
                <a:ext cx="184636" cy="188672"/>
                <a:chOff x="1422882" y="3875575"/>
                <a:chExt cx="184636" cy="188672"/>
              </a:xfrm>
              <a:noFill/>
            </p:grpSpPr>
            <p:sp>
              <p:nvSpPr>
                <p:cNvPr id="48" name="Oval 47"/>
                <p:cNvSpPr/>
                <p:nvPr/>
              </p:nvSpPr>
              <p:spPr>
                <a:xfrm>
                  <a:off x="1422882" y="3875575"/>
                  <a:ext cx="184636" cy="188672"/>
                </a:xfrm>
                <a:prstGeom prst="ellipse">
                  <a:avLst/>
                </a:prstGeom>
                <a:grpFill/>
                <a:ln w="28575" cmpd="sng">
                  <a:solidFill>
                    <a:srgbClr val="EFAF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p:nvPr/>
              </p:nvSpPr>
              <p:spPr>
                <a:xfrm>
                  <a:off x="1483110" y="3938499"/>
                  <a:ext cx="62981" cy="64358"/>
                </a:xfrm>
                <a:prstGeom prst="ellipse">
                  <a:avLst/>
                </a:prstGeom>
                <a:solidFill>
                  <a:srgbClr val="EFAF24"/>
                </a:solidFill>
                <a:ln w="28575" cmpd="sng">
                  <a:solidFill>
                    <a:srgbClr val="EFAF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6341170" y="2747883"/>
                <a:ext cx="1774562" cy="483722"/>
              </a:xfrm>
              <a:prstGeom prst="rect">
                <a:avLst/>
              </a:prstGeom>
              <a:noFill/>
            </p:spPr>
            <p:txBody>
              <a:bodyPr wrap="square" rtlCol="0">
                <a:spAutoFit/>
              </a:bodyPr>
              <a:lstStyle/>
              <a:p>
                <a:pPr>
                  <a:lnSpc>
                    <a:spcPct val="90000"/>
                  </a:lnSpc>
                </a:pPr>
                <a:r>
                  <a:rPr lang="en-US" sz="1400" b="1" dirty="0">
                    <a:solidFill>
                      <a:srgbClr val="0D4571"/>
                    </a:solidFill>
                    <a:latin typeface="Arial"/>
                    <a:cs typeface="Arial"/>
                  </a:rPr>
                  <a:t>How much do you need to save?</a:t>
                </a:r>
              </a:p>
            </p:txBody>
          </p:sp>
        </p:grpSp>
        <p:pic>
          <p:nvPicPr>
            <p:cNvPr id="74" name="Picture 73"/>
            <p:cNvPicPr>
              <a:picLocks noChangeAspect="1"/>
            </p:cNvPicPr>
            <p:nvPr/>
          </p:nvPicPr>
          <p:blipFill rotWithShape="1">
            <a:blip r:embed="rId3">
              <a:extLst>
                <a:ext uri="{28A0092B-C50C-407E-A947-70E740481C1C}">
                  <a14:useLocalDpi xmlns:a14="http://schemas.microsoft.com/office/drawing/2010/main" val="0"/>
                </a:ext>
              </a:extLst>
            </a:blip>
            <a:srcRect l="54857" t="-2" b="-308339"/>
            <a:stretch/>
          </p:blipFill>
          <p:spPr>
            <a:xfrm>
              <a:off x="5823441" y="2959876"/>
              <a:ext cx="377011" cy="124458"/>
            </a:xfrm>
            <a:prstGeom prst="rect">
              <a:avLst/>
            </a:prstGeom>
          </p:spPr>
        </p:pic>
      </p:grpSp>
      <p:grpSp>
        <p:nvGrpSpPr>
          <p:cNvPr id="9" name="Group 8"/>
          <p:cNvGrpSpPr/>
          <p:nvPr/>
        </p:nvGrpSpPr>
        <p:grpSpPr>
          <a:xfrm>
            <a:off x="1464080" y="1931491"/>
            <a:ext cx="2013766" cy="483722"/>
            <a:chOff x="1464080" y="1931491"/>
            <a:chExt cx="2013766" cy="483722"/>
          </a:xfrm>
        </p:grpSpPr>
        <p:grpSp>
          <p:nvGrpSpPr>
            <p:cNvPr id="3" name="Group 2"/>
            <p:cNvGrpSpPr/>
            <p:nvPr/>
          </p:nvGrpSpPr>
          <p:grpSpPr>
            <a:xfrm>
              <a:off x="1464080" y="1931491"/>
              <a:ext cx="1466985" cy="483722"/>
              <a:chOff x="1377981" y="1931491"/>
              <a:chExt cx="1466985" cy="483722"/>
            </a:xfrm>
          </p:grpSpPr>
          <p:grpSp>
            <p:nvGrpSpPr>
              <p:cNvPr id="29" name="Group 28"/>
              <p:cNvGrpSpPr/>
              <p:nvPr/>
            </p:nvGrpSpPr>
            <p:grpSpPr>
              <a:xfrm flipH="1">
                <a:off x="2660330" y="2086221"/>
                <a:ext cx="184636" cy="188672"/>
                <a:chOff x="1422882" y="3875575"/>
                <a:chExt cx="184636" cy="188672"/>
              </a:xfrm>
              <a:noFill/>
            </p:grpSpPr>
            <p:sp>
              <p:nvSpPr>
                <p:cNvPr id="32" name="Oval 31"/>
                <p:cNvSpPr/>
                <p:nvPr/>
              </p:nvSpPr>
              <p:spPr>
                <a:xfrm>
                  <a:off x="1422882" y="3875575"/>
                  <a:ext cx="184636" cy="188672"/>
                </a:xfrm>
                <a:prstGeom prst="ellipse">
                  <a:avLst/>
                </a:prstGeom>
                <a:grpFill/>
                <a:ln w="28575" cmpd="sng">
                  <a:solidFill>
                    <a:srgbClr val="EFAF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1483110" y="3938499"/>
                  <a:ext cx="62981" cy="64358"/>
                </a:xfrm>
                <a:prstGeom prst="ellipse">
                  <a:avLst/>
                </a:prstGeom>
                <a:solidFill>
                  <a:srgbClr val="EFAF24"/>
                </a:solidFill>
                <a:ln w="28575" cmpd="sng">
                  <a:solidFill>
                    <a:srgbClr val="EFAF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8" name="TextBox 27"/>
              <p:cNvSpPr txBox="1"/>
              <p:nvPr/>
            </p:nvSpPr>
            <p:spPr>
              <a:xfrm>
                <a:off x="1377981" y="1931491"/>
                <a:ext cx="1253436" cy="483722"/>
              </a:xfrm>
              <a:prstGeom prst="rect">
                <a:avLst/>
              </a:prstGeom>
              <a:noFill/>
            </p:spPr>
            <p:txBody>
              <a:bodyPr wrap="square" rtlCol="0">
                <a:spAutoFit/>
              </a:bodyPr>
              <a:lstStyle/>
              <a:p>
                <a:pPr algn="r">
                  <a:lnSpc>
                    <a:spcPct val="90000"/>
                  </a:lnSpc>
                </a:pPr>
                <a:r>
                  <a:rPr lang="en-US" sz="1400" b="1" dirty="0">
                    <a:solidFill>
                      <a:srgbClr val="0D4571"/>
                    </a:solidFill>
                    <a:latin typeface="Arial"/>
                    <a:cs typeface="Arial"/>
                  </a:rPr>
                  <a:t>What are </a:t>
                </a:r>
                <a:br>
                  <a:rPr lang="en-US" sz="1400" b="1" dirty="0">
                    <a:solidFill>
                      <a:srgbClr val="0D4571"/>
                    </a:solidFill>
                    <a:latin typeface="Arial"/>
                    <a:cs typeface="Arial"/>
                  </a:rPr>
                </a:br>
                <a:r>
                  <a:rPr lang="en-US" sz="1400" b="1" dirty="0">
                    <a:solidFill>
                      <a:srgbClr val="0D4571"/>
                    </a:solidFill>
                    <a:latin typeface="Arial"/>
                    <a:cs typeface="Arial"/>
                  </a:rPr>
                  <a:t>your goals?</a:t>
                </a:r>
              </a:p>
            </p:txBody>
          </p:sp>
        </p:grpSp>
        <p:pic>
          <p:nvPicPr>
            <p:cNvPr id="75" name="Picture 74"/>
            <p:cNvPicPr>
              <a:picLocks noChangeAspect="1"/>
            </p:cNvPicPr>
            <p:nvPr/>
          </p:nvPicPr>
          <p:blipFill rotWithShape="1">
            <a:blip r:embed="rId3">
              <a:extLst>
                <a:ext uri="{28A0092B-C50C-407E-A947-70E740481C1C}">
                  <a14:useLocalDpi xmlns:a14="http://schemas.microsoft.com/office/drawing/2010/main" val="0"/>
                </a:ext>
              </a:extLst>
            </a:blip>
            <a:srcRect r="31986" b="-492622"/>
            <a:stretch/>
          </p:blipFill>
          <p:spPr>
            <a:xfrm>
              <a:off x="2909821" y="2173351"/>
              <a:ext cx="568025" cy="180637"/>
            </a:xfrm>
            <a:prstGeom prst="rect">
              <a:avLst/>
            </a:prstGeom>
          </p:spPr>
        </p:pic>
      </p:grpSp>
      <p:grpSp>
        <p:nvGrpSpPr>
          <p:cNvPr id="6" name="Group 5"/>
          <p:cNvGrpSpPr/>
          <p:nvPr/>
        </p:nvGrpSpPr>
        <p:grpSpPr>
          <a:xfrm>
            <a:off x="3419921" y="1721556"/>
            <a:ext cx="2435081" cy="2441221"/>
            <a:chOff x="3333822" y="1721556"/>
            <a:chExt cx="2435081" cy="2441221"/>
          </a:xfrm>
        </p:grpSpPr>
        <p:grpSp>
          <p:nvGrpSpPr>
            <p:cNvPr id="56" name="Group 55"/>
            <p:cNvGrpSpPr/>
            <p:nvPr/>
          </p:nvGrpSpPr>
          <p:grpSpPr>
            <a:xfrm>
              <a:off x="3333822" y="1721556"/>
              <a:ext cx="2435081" cy="2435081"/>
              <a:chOff x="1778001" y="4405313"/>
              <a:chExt cx="576263" cy="576263"/>
            </a:xfrm>
            <a:solidFill>
              <a:srgbClr val="D43815"/>
            </a:solidFill>
          </p:grpSpPr>
          <p:sp>
            <p:nvSpPr>
              <p:cNvPr id="57" name="Freeform 50"/>
              <p:cNvSpPr>
                <a:spLocks noEditPoints="1"/>
              </p:cNvSpPr>
              <p:nvPr/>
            </p:nvSpPr>
            <p:spPr bwMode="auto">
              <a:xfrm>
                <a:off x="1778001" y="4405313"/>
                <a:ext cx="460375" cy="576263"/>
              </a:xfrm>
              <a:custGeom>
                <a:avLst/>
                <a:gdLst>
                  <a:gd name="T0" fmla="*/ 192 w 192"/>
                  <a:gd name="T1" fmla="*/ 36 h 240"/>
                  <a:gd name="T2" fmla="*/ 156 w 192"/>
                  <a:gd name="T3" fmla="*/ 0 h 240"/>
                  <a:gd name="T4" fmla="*/ 36 w 192"/>
                  <a:gd name="T5" fmla="*/ 0 h 240"/>
                  <a:gd name="T6" fmla="*/ 36 w 192"/>
                  <a:gd name="T7" fmla="*/ 0 h 240"/>
                  <a:gd name="T8" fmla="*/ 34 w 192"/>
                  <a:gd name="T9" fmla="*/ 0 h 240"/>
                  <a:gd name="T10" fmla="*/ 0 w 192"/>
                  <a:gd name="T11" fmla="*/ 36 h 240"/>
                  <a:gd name="T12" fmla="*/ 0 w 192"/>
                  <a:gd name="T13" fmla="*/ 164 h 240"/>
                  <a:gd name="T14" fmla="*/ 4 w 192"/>
                  <a:gd name="T15" fmla="*/ 168 h 240"/>
                  <a:gd name="T16" fmla="*/ 32 w 192"/>
                  <a:gd name="T17" fmla="*/ 168 h 240"/>
                  <a:gd name="T18" fmla="*/ 32 w 192"/>
                  <a:gd name="T19" fmla="*/ 236 h 240"/>
                  <a:gd name="T20" fmla="*/ 36 w 192"/>
                  <a:gd name="T21" fmla="*/ 240 h 240"/>
                  <a:gd name="T22" fmla="*/ 156 w 192"/>
                  <a:gd name="T23" fmla="*/ 240 h 240"/>
                  <a:gd name="T24" fmla="*/ 160 w 192"/>
                  <a:gd name="T25" fmla="*/ 236 h 240"/>
                  <a:gd name="T26" fmla="*/ 160 w 192"/>
                  <a:gd name="T27" fmla="*/ 72 h 240"/>
                  <a:gd name="T28" fmla="*/ 192 w 192"/>
                  <a:gd name="T29" fmla="*/ 36 h 240"/>
                  <a:gd name="T30" fmla="*/ 8 w 192"/>
                  <a:gd name="T31" fmla="*/ 160 h 240"/>
                  <a:gd name="T32" fmla="*/ 8 w 192"/>
                  <a:gd name="T33" fmla="*/ 36 h 240"/>
                  <a:gd name="T34" fmla="*/ 34 w 192"/>
                  <a:gd name="T35" fmla="*/ 8 h 240"/>
                  <a:gd name="T36" fmla="*/ 60 w 192"/>
                  <a:gd name="T37" fmla="*/ 36 h 240"/>
                  <a:gd name="T38" fmla="*/ 60 w 192"/>
                  <a:gd name="T39" fmla="*/ 40 h 240"/>
                  <a:gd name="T40" fmla="*/ 36 w 192"/>
                  <a:gd name="T41" fmla="*/ 40 h 240"/>
                  <a:gd name="T42" fmla="*/ 32 w 192"/>
                  <a:gd name="T43" fmla="*/ 44 h 240"/>
                  <a:gd name="T44" fmla="*/ 32 w 192"/>
                  <a:gd name="T45" fmla="*/ 68 h 240"/>
                  <a:gd name="T46" fmla="*/ 32 w 192"/>
                  <a:gd name="T47" fmla="*/ 160 h 240"/>
                  <a:gd name="T48" fmla="*/ 8 w 192"/>
                  <a:gd name="T49" fmla="*/ 160 h 240"/>
                  <a:gd name="T50" fmla="*/ 40 w 192"/>
                  <a:gd name="T51" fmla="*/ 64 h 240"/>
                  <a:gd name="T52" fmla="*/ 40 w 192"/>
                  <a:gd name="T53" fmla="*/ 48 h 240"/>
                  <a:gd name="T54" fmla="*/ 58 w 192"/>
                  <a:gd name="T55" fmla="*/ 48 h 240"/>
                  <a:gd name="T56" fmla="*/ 40 w 192"/>
                  <a:gd name="T57" fmla="*/ 64 h 240"/>
                  <a:gd name="T58" fmla="*/ 152 w 192"/>
                  <a:gd name="T59" fmla="*/ 232 h 240"/>
                  <a:gd name="T60" fmla="*/ 40 w 192"/>
                  <a:gd name="T61" fmla="*/ 232 h 240"/>
                  <a:gd name="T62" fmla="*/ 40 w 192"/>
                  <a:gd name="T63" fmla="*/ 72 h 240"/>
                  <a:gd name="T64" fmla="*/ 152 w 192"/>
                  <a:gd name="T65" fmla="*/ 72 h 240"/>
                  <a:gd name="T66" fmla="*/ 152 w 192"/>
                  <a:gd name="T67" fmla="*/ 232 h 240"/>
                  <a:gd name="T68" fmla="*/ 156 w 192"/>
                  <a:gd name="T69" fmla="*/ 64 h 240"/>
                  <a:gd name="T70" fmla="*/ 56 w 192"/>
                  <a:gd name="T71" fmla="*/ 64 h 240"/>
                  <a:gd name="T72" fmla="*/ 68 w 192"/>
                  <a:gd name="T73" fmla="*/ 36 h 240"/>
                  <a:gd name="T74" fmla="*/ 55 w 192"/>
                  <a:gd name="T75" fmla="*/ 8 h 240"/>
                  <a:gd name="T76" fmla="*/ 156 w 192"/>
                  <a:gd name="T77" fmla="*/ 8 h 240"/>
                  <a:gd name="T78" fmla="*/ 184 w 192"/>
                  <a:gd name="T79" fmla="*/ 36 h 240"/>
                  <a:gd name="T80" fmla="*/ 156 w 192"/>
                  <a:gd name="T81" fmla="*/ 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240">
                    <a:moveTo>
                      <a:pt x="192" y="36"/>
                    </a:moveTo>
                    <a:cubicBezTo>
                      <a:pt x="192" y="17"/>
                      <a:pt x="175" y="0"/>
                      <a:pt x="156" y="0"/>
                    </a:cubicBezTo>
                    <a:cubicBezTo>
                      <a:pt x="36" y="0"/>
                      <a:pt x="36" y="0"/>
                      <a:pt x="36" y="0"/>
                    </a:cubicBezTo>
                    <a:cubicBezTo>
                      <a:pt x="36" y="0"/>
                      <a:pt x="36" y="0"/>
                      <a:pt x="36" y="0"/>
                    </a:cubicBezTo>
                    <a:cubicBezTo>
                      <a:pt x="35" y="0"/>
                      <a:pt x="35" y="0"/>
                      <a:pt x="34" y="0"/>
                    </a:cubicBezTo>
                    <a:cubicBezTo>
                      <a:pt x="16" y="0"/>
                      <a:pt x="0" y="16"/>
                      <a:pt x="0" y="36"/>
                    </a:cubicBezTo>
                    <a:cubicBezTo>
                      <a:pt x="0" y="164"/>
                      <a:pt x="0" y="164"/>
                      <a:pt x="0" y="164"/>
                    </a:cubicBezTo>
                    <a:cubicBezTo>
                      <a:pt x="0" y="166"/>
                      <a:pt x="2" y="168"/>
                      <a:pt x="4" y="168"/>
                    </a:cubicBezTo>
                    <a:cubicBezTo>
                      <a:pt x="32" y="168"/>
                      <a:pt x="32" y="168"/>
                      <a:pt x="32" y="168"/>
                    </a:cubicBezTo>
                    <a:cubicBezTo>
                      <a:pt x="32" y="236"/>
                      <a:pt x="32" y="236"/>
                      <a:pt x="32" y="236"/>
                    </a:cubicBezTo>
                    <a:cubicBezTo>
                      <a:pt x="32" y="238"/>
                      <a:pt x="34" y="240"/>
                      <a:pt x="36" y="240"/>
                    </a:cubicBezTo>
                    <a:cubicBezTo>
                      <a:pt x="156" y="240"/>
                      <a:pt x="156" y="240"/>
                      <a:pt x="156" y="240"/>
                    </a:cubicBezTo>
                    <a:cubicBezTo>
                      <a:pt x="158" y="240"/>
                      <a:pt x="160" y="238"/>
                      <a:pt x="160" y="236"/>
                    </a:cubicBezTo>
                    <a:cubicBezTo>
                      <a:pt x="160" y="72"/>
                      <a:pt x="160" y="72"/>
                      <a:pt x="160" y="72"/>
                    </a:cubicBezTo>
                    <a:cubicBezTo>
                      <a:pt x="177" y="70"/>
                      <a:pt x="192" y="53"/>
                      <a:pt x="192" y="36"/>
                    </a:cubicBezTo>
                    <a:close/>
                    <a:moveTo>
                      <a:pt x="8" y="160"/>
                    </a:moveTo>
                    <a:cubicBezTo>
                      <a:pt x="8" y="36"/>
                      <a:pt x="8" y="36"/>
                      <a:pt x="8" y="36"/>
                    </a:cubicBezTo>
                    <a:cubicBezTo>
                      <a:pt x="8" y="21"/>
                      <a:pt x="20" y="8"/>
                      <a:pt x="34" y="8"/>
                    </a:cubicBezTo>
                    <a:cubicBezTo>
                      <a:pt x="48" y="8"/>
                      <a:pt x="60" y="21"/>
                      <a:pt x="60" y="36"/>
                    </a:cubicBezTo>
                    <a:cubicBezTo>
                      <a:pt x="60" y="37"/>
                      <a:pt x="60" y="39"/>
                      <a:pt x="60" y="40"/>
                    </a:cubicBezTo>
                    <a:cubicBezTo>
                      <a:pt x="36" y="40"/>
                      <a:pt x="36" y="40"/>
                      <a:pt x="36" y="40"/>
                    </a:cubicBezTo>
                    <a:cubicBezTo>
                      <a:pt x="34" y="40"/>
                      <a:pt x="32" y="42"/>
                      <a:pt x="32" y="44"/>
                    </a:cubicBezTo>
                    <a:cubicBezTo>
                      <a:pt x="32" y="68"/>
                      <a:pt x="32" y="68"/>
                      <a:pt x="32" y="68"/>
                    </a:cubicBezTo>
                    <a:cubicBezTo>
                      <a:pt x="32" y="160"/>
                      <a:pt x="32" y="160"/>
                      <a:pt x="32" y="160"/>
                    </a:cubicBezTo>
                    <a:lnTo>
                      <a:pt x="8" y="160"/>
                    </a:lnTo>
                    <a:close/>
                    <a:moveTo>
                      <a:pt x="40" y="64"/>
                    </a:moveTo>
                    <a:cubicBezTo>
                      <a:pt x="40" y="48"/>
                      <a:pt x="40" y="48"/>
                      <a:pt x="40" y="48"/>
                    </a:cubicBezTo>
                    <a:cubicBezTo>
                      <a:pt x="58" y="48"/>
                      <a:pt x="58" y="48"/>
                      <a:pt x="58" y="48"/>
                    </a:cubicBezTo>
                    <a:cubicBezTo>
                      <a:pt x="55" y="56"/>
                      <a:pt x="48" y="62"/>
                      <a:pt x="40" y="64"/>
                    </a:cubicBezTo>
                    <a:close/>
                    <a:moveTo>
                      <a:pt x="152" y="232"/>
                    </a:moveTo>
                    <a:cubicBezTo>
                      <a:pt x="40" y="232"/>
                      <a:pt x="40" y="232"/>
                      <a:pt x="40" y="232"/>
                    </a:cubicBezTo>
                    <a:cubicBezTo>
                      <a:pt x="40" y="72"/>
                      <a:pt x="40" y="72"/>
                      <a:pt x="40" y="72"/>
                    </a:cubicBezTo>
                    <a:cubicBezTo>
                      <a:pt x="152" y="72"/>
                      <a:pt x="152" y="72"/>
                      <a:pt x="152" y="72"/>
                    </a:cubicBezTo>
                    <a:lnTo>
                      <a:pt x="152" y="232"/>
                    </a:lnTo>
                    <a:close/>
                    <a:moveTo>
                      <a:pt x="156" y="64"/>
                    </a:moveTo>
                    <a:cubicBezTo>
                      <a:pt x="56" y="64"/>
                      <a:pt x="56" y="64"/>
                      <a:pt x="56" y="64"/>
                    </a:cubicBezTo>
                    <a:cubicBezTo>
                      <a:pt x="63" y="57"/>
                      <a:pt x="68" y="47"/>
                      <a:pt x="68" y="36"/>
                    </a:cubicBezTo>
                    <a:cubicBezTo>
                      <a:pt x="68" y="25"/>
                      <a:pt x="63" y="15"/>
                      <a:pt x="55" y="8"/>
                    </a:cubicBezTo>
                    <a:cubicBezTo>
                      <a:pt x="156" y="8"/>
                      <a:pt x="156" y="8"/>
                      <a:pt x="156" y="8"/>
                    </a:cubicBezTo>
                    <a:cubicBezTo>
                      <a:pt x="170" y="8"/>
                      <a:pt x="184" y="22"/>
                      <a:pt x="184" y="36"/>
                    </a:cubicBezTo>
                    <a:cubicBezTo>
                      <a:pt x="184" y="50"/>
                      <a:pt x="170" y="64"/>
                      <a:pt x="156" y="64"/>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1"/>
              <p:cNvSpPr>
                <a:spLocks/>
              </p:cNvSpPr>
              <p:nvPr/>
            </p:nvSpPr>
            <p:spPr bwMode="auto">
              <a:xfrm>
                <a:off x="1998663" y="4654550"/>
                <a:ext cx="115888" cy="19050"/>
              </a:xfrm>
              <a:custGeom>
                <a:avLst/>
                <a:gdLst>
                  <a:gd name="T0" fmla="*/ 4 w 48"/>
                  <a:gd name="T1" fmla="*/ 8 h 8"/>
                  <a:gd name="T2" fmla="*/ 44 w 48"/>
                  <a:gd name="T3" fmla="*/ 8 h 8"/>
                  <a:gd name="T4" fmla="*/ 48 w 48"/>
                  <a:gd name="T5" fmla="*/ 4 h 8"/>
                  <a:gd name="T6" fmla="*/ 44 w 48"/>
                  <a:gd name="T7" fmla="*/ 0 h 8"/>
                  <a:gd name="T8" fmla="*/ 4 w 48"/>
                  <a:gd name="T9" fmla="*/ 0 h 8"/>
                  <a:gd name="T10" fmla="*/ 0 w 48"/>
                  <a:gd name="T11" fmla="*/ 4 h 8"/>
                  <a:gd name="T12" fmla="*/ 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 y="8"/>
                    </a:moveTo>
                    <a:cubicBezTo>
                      <a:pt x="44" y="8"/>
                      <a:pt x="44" y="8"/>
                      <a:pt x="44" y="8"/>
                    </a:cubicBezTo>
                    <a:cubicBezTo>
                      <a:pt x="46" y="8"/>
                      <a:pt x="48" y="6"/>
                      <a:pt x="48" y="4"/>
                    </a:cubicBezTo>
                    <a:cubicBezTo>
                      <a:pt x="48" y="2"/>
                      <a:pt x="46" y="0"/>
                      <a:pt x="44" y="0"/>
                    </a:cubicBezTo>
                    <a:cubicBezTo>
                      <a:pt x="4" y="0"/>
                      <a:pt x="4" y="0"/>
                      <a:pt x="4" y="0"/>
                    </a:cubicBezTo>
                    <a:cubicBezTo>
                      <a:pt x="2" y="0"/>
                      <a:pt x="0" y="2"/>
                      <a:pt x="0" y="4"/>
                    </a:cubicBezTo>
                    <a:cubicBezTo>
                      <a:pt x="0" y="6"/>
                      <a:pt x="2" y="8"/>
                      <a:pt x="4"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p:nvSpPr>
            <p:spPr bwMode="auto">
              <a:xfrm>
                <a:off x="1998663" y="4751388"/>
                <a:ext cx="115888" cy="19050"/>
              </a:xfrm>
              <a:custGeom>
                <a:avLst/>
                <a:gdLst>
                  <a:gd name="T0" fmla="*/ 4 w 48"/>
                  <a:gd name="T1" fmla="*/ 8 h 8"/>
                  <a:gd name="T2" fmla="*/ 44 w 48"/>
                  <a:gd name="T3" fmla="*/ 8 h 8"/>
                  <a:gd name="T4" fmla="*/ 48 w 48"/>
                  <a:gd name="T5" fmla="*/ 4 h 8"/>
                  <a:gd name="T6" fmla="*/ 44 w 48"/>
                  <a:gd name="T7" fmla="*/ 0 h 8"/>
                  <a:gd name="T8" fmla="*/ 4 w 48"/>
                  <a:gd name="T9" fmla="*/ 0 h 8"/>
                  <a:gd name="T10" fmla="*/ 0 w 48"/>
                  <a:gd name="T11" fmla="*/ 4 h 8"/>
                  <a:gd name="T12" fmla="*/ 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 y="8"/>
                    </a:moveTo>
                    <a:cubicBezTo>
                      <a:pt x="44" y="8"/>
                      <a:pt x="44" y="8"/>
                      <a:pt x="44" y="8"/>
                    </a:cubicBezTo>
                    <a:cubicBezTo>
                      <a:pt x="46" y="8"/>
                      <a:pt x="48" y="6"/>
                      <a:pt x="48" y="4"/>
                    </a:cubicBezTo>
                    <a:cubicBezTo>
                      <a:pt x="48" y="2"/>
                      <a:pt x="46" y="0"/>
                      <a:pt x="44" y="0"/>
                    </a:cubicBezTo>
                    <a:cubicBezTo>
                      <a:pt x="4" y="0"/>
                      <a:pt x="4" y="0"/>
                      <a:pt x="4" y="0"/>
                    </a:cubicBezTo>
                    <a:cubicBezTo>
                      <a:pt x="2" y="0"/>
                      <a:pt x="0" y="2"/>
                      <a:pt x="0" y="4"/>
                    </a:cubicBezTo>
                    <a:cubicBezTo>
                      <a:pt x="0" y="6"/>
                      <a:pt x="2" y="8"/>
                      <a:pt x="4"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p:nvSpPr>
            <p:spPr bwMode="auto">
              <a:xfrm>
                <a:off x="1998663" y="4848225"/>
                <a:ext cx="115888" cy="19050"/>
              </a:xfrm>
              <a:custGeom>
                <a:avLst/>
                <a:gdLst>
                  <a:gd name="T0" fmla="*/ 4 w 48"/>
                  <a:gd name="T1" fmla="*/ 8 h 8"/>
                  <a:gd name="T2" fmla="*/ 44 w 48"/>
                  <a:gd name="T3" fmla="*/ 8 h 8"/>
                  <a:gd name="T4" fmla="*/ 48 w 48"/>
                  <a:gd name="T5" fmla="*/ 4 h 8"/>
                  <a:gd name="T6" fmla="*/ 44 w 48"/>
                  <a:gd name="T7" fmla="*/ 0 h 8"/>
                  <a:gd name="T8" fmla="*/ 4 w 48"/>
                  <a:gd name="T9" fmla="*/ 0 h 8"/>
                  <a:gd name="T10" fmla="*/ 0 w 48"/>
                  <a:gd name="T11" fmla="*/ 4 h 8"/>
                  <a:gd name="T12" fmla="*/ 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 y="8"/>
                    </a:moveTo>
                    <a:cubicBezTo>
                      <a:pt x="44" y="8"/>
                      <a:pt x="44" y="8"/>
                      <a:pt x="44" y="8"/>
                    </a:cubicBezTo>
                    <a:cubicBezTo>
                      <a:pt x="46" y="8"/>
                      <a:pt x="48" y="6"/>
                      <a:pt x="48" y="4"/>
                    </a:cubicBezTo>
                    <a:cubicBezTo>
                      <a:pt x="48" y="2"/>
                      <a:pt x="46" y="0"/>
                      <a:pt x="44" y="0"/>
                    </a:cubicBezTo>
                    <a:cubicBezTo>
                      <a:pt x="4" y="0"/>
                      <a:pt x="4" y="0"/>
                      <a:pt x="4" y="0"/>
                    </a:cubicBezTo>
                    <a:cubicBezTo>
                      <a:pt x="2" y="0"/>
                      <a:pt x="0" y="2"/>
                      <a:pt x="0" y="4"/>
                    </a:cubicBezTo>
                    <a:cubicBezTo>
                      <a:pt x="0" y="6"/>
                      <a:pt x="2" y="8"/>
                      <a:pt x="4"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p:nvSpPr>
            <p:spPr bwMode="auto">
              <a:xfrm>
                <a:off x="1901826" y="4597400"/>
                <a:ext cx="77788" cy="66675"/>
              </a:xfrm>
              <a:custGeom>
                <a:avLst/>
                <a:gdLst>
                  <a:gd name="T0" fmla="*/ 5 w 32"/>
                  <a:gd name="T1" fmla="*/ 27 h 28"/>
                  <a:gd name="T2" fmla="*/ 8 w 32"/>
                  <a:gd name="T3" fmla="*/ 28 h 28"/>
                  <a:gd name="T4" fmla="*/ 11 w 32"/>
                  <a:gd name="T5" fmla="*/ 27 h 28"/>
                  <a:gd name="T6" fmla="*/ 31 w 32"/>
                  <a:gd name="T7" fmla="*/ 7 h 28"/>
                  <a:gd name="T8" fmla="*/ 31 w 32"/>
                  <a:gd name="T9" fmla="*/ 1 h 28"/>
                  <a:gd name="T10" fmla="*/ 25 w 32"/>
                  <a:gd name="T11" fmla="*/ 1 h 28"/>
                  <a:gd name="T12" fmla="*/ 8 w 32"/>
                  <a:gd name="T13" fmla="*/ 18 h 28"/>
                  <a:gd name="T14" fmla="*/ 7 w 32"/>
                  <a:gd name="T15" fmla="*/ 17 h 28"/>
                  <a:gd name="T16" fmla="*/ 1 w 32"/>
                  <a:gd name="T17" fmla="*/ 17 h 28"/>
                  <a:gd name="T18" fmla="*/ 1 w 32"/>
                  <a:gd name="T19" fmla="*/ 23 h 28"/>
                  <a:gd name="T20" fmla="*/ 5 w 32"/>
                  <a:gd name="T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8">
                    <a:moveTo>
                      <a:pt x="5" y="27"/>
                    </a:moveTo>
                    <a:cubicBezTo>
                      <a:pt x="6" y="28"/>
                      <a:pt x="7" y="28"/>
                      <a:pt x="8" y="28"/>
                    </a:cubicBezTo>
                    <a:cubicBezTo>
                      <a:pt x="9" y="28"/>
                      <a:pt x="10" y="28"/>
                      <a:pt x="11" y="27"/>
                    </a:cubicBezTo>
                    <a:cubicBezTo>
                      <a:pt x="31" y="7"/>
                      <a:pt x="31" y="7"/>
                      <a:pt x="31" y="7"/>
                    </a:cubicBezTo>
                    <a:cubicBezTo>
                      <a:pt x="32" y="5"/>
                      <a:pt x="32" y="3"/>
                      <a:pt x="31" y="1"/>
                    </a:cubicBezTo>
                    <a:cubicBezTo>
                      <a:pt x="29" y="0"/>
                      <a:pt x="27" y="0"/>
                      <a:pt x="25" y="1"/>
                    </a:cubicBezTo>
                    <a:cubicBezTo>
                      <a:pt x="8" y="18"/>
                      <a:pt x="8" y="18"/>
                      <a:pt x="8" y="18"/>
                    </a:cubicBezTo>
                    <a:cubicBezTo>
                      <a:pt x="7" y="17"/>
                      <a:pt x="7" y="17"/>
                      <a:pt x="7" y="17"/>
                    </a:cubicBezTo>
                    <a:cubicBezTo>
                      <a:pt x="5" y="16"/>
                      <a:pt x="3" y="16"/>
                      <a:pt x="1" y="17"/>
                    </a:cubicBezTo>
                    <a:cubicBezTo>
                      <a:pt x="0" y="19"/>
                      <a:pt x="0" y="21"/>
                      <a:pt x="1" y="23"/>
                    </a:cubicBezTo>
                    <a:lnTo>
                      <a:pt x="5" y="27"/>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p:nvSpPr>
            <p:spPr bwMode="auto">
              <a:xfrm>
                <a:off x="1901826" y="4694238"/>
                <a:ext cx="77788" cy="66675"/>
              </a:xfrm>
              <a:custGeom>
                <a:avLst/>
                <a:gdLst>
                  <a:gd name="T0" fmla="*/ 5 w 32"/>
                  <a:gd name="T1" fmla="*/ 27 h 28"/>
                  <a:gd name="T2" fmla="*/ 8 w 32"/>
                  <a:gd name="T3" fmla="*/ 28 h 28"/>
                  <a:gd name="T4" fmla="*/ 11 w 32"/>
                  <a:gd name="T5" fmla="*/ 27 h 28"/>
                  <a:gd name="T6" fmla="*/ 31 w 32"/>
                  <a:gd name="T7" fmla="*/ 7 h 28"/>
                  <a:gd name="T8" fmla="*/ 31 w 32"/>
                  <a:gd name="T9" fmla="*/ 1 h 28"/>
                  <a:gd name="T10" fmla="*/ 25 w 32"/>
                  <a:gd name="T11" fmla="*/ 1 h 28"/>
                  <a:gd name="T12" fmla="*/ 8 w 32"/>
                  <a:gd name="T13" fmla="*/ 18 h 28"/>
                  <a:gd name="T14" fmla="*/ 7 w 32"/>
                  <a:gd name="T15" fmla="*/ 17 h 28"/>
                  <a:gd name="T16" fmla="*/ 1 w 32"/>
                  <a:gd name="T17" fmla="*/ 17 h 28"/>
                  <a:gd name="T18" fmla="*/ 1 w 32"/>
                  <a:gd name="T19" fmla="*/ 23 h 28"/>
                  <a:gd name="T20" fmla="*/ 5 w 32"/>
                  <a:gd name="T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8">
                    <a:moveTo>
                      <a:pt x="5" y="27"/>
                    </a:moveTo>
                    <a:cubicBezTo>
                      <a:pt x="6" y="28"/>
                      <a:pt x="7" y="28"/>
                      <a:pt x="8" y="28"/>
                    </a:cubicBezTo>
                    <a:cubicBezTo>
                      <a:pt x="9" y="28"/>
                      <a:pt x="10" y="28"/>
                      <a:pt x="11" y="27"/>
                    </a:cubicBezTo>
                    <a:cubicBezTo>
                      <a:pt x="31" y="7"/>
                      <a:pt x="31" y="7"/>
                      <a:pt x="31" y="7"/>
                    </a:cubicBezTo>
                    <a:cubicBezTo>
                      <a:pt x="32" y="5"/>
                      <a:pt x="32" y="3"/>
                      <a:pt x="31" y="1"/>
                    </a:cubicBezTo>
                    <a:cubicBezTo>
                      <a:pt x="29" y="0"/>
                      <a:pt x="27" y="0"/>
                      <a:pt x="25" y="1"/>
                    </a:cubicBezTo>
                    <a:cubicBezTo>
                      <a:pt x="8" y="18"/>
                      <a:pt x="8" y="18"/>
                      <a:pt x="8" y="18"/>
                    </a:cubicBezTo>
                    <a:cubicBezTo>
                      <a:pt x="7" y="17"/>
                      <a:pt x="7" y="17"/>
                      <a:pt x="7" y="17"/>
                    </a:cubicBezTo>
                    <a:cubicBezTo>
                      <a:pt x="5" y="16"/>
                      <a:pt x="3" y="16"/>
                      <a:pt x="1" y="17"/>
                    </a:cubicBezTo>
                    <a:cubicBezTo>
                      <a:pt x="0" y="19"/>
                      <a:pt x="0" y="21"/>
                      <a:pt x="1" y="23"/>
                    </a:cubicBezTo>
                    <a:lnTo>
                      <a:pt x="5" y="27"/>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noEditPoints="1"/>
              </p:cNvSpPr>
              <p:nvPr/>
            </p:nvSpPr>
            <p:spPr bwMode="auto">
              <a:xfrm>
                <a:off x="2219326" y="4540250"/>
                <a:ext cx="134938" cy="441325"/>
              </a:xfrm>
              <a:custGeom>
                <a:avLst/>
                <a:gdLst>
                  <a:gd name="T0" fmla="*/ 36 w 56"/>
                  <a:gd name="T1" fmla="*/ 0 h 184"/>
                  <a:gd name="T2" fmla="*/ 17 w 56"/>
                  <a:gd name="T3" fmla="*/ 12 h 184"/>
                  <a:gd name="T4" fmla="*/ 0 w 56"/>
                  <a:gd name="T5" fmla="*/ 32 h 184"/>
                  <a:gd name="T6" fmla="*/ 0 w 56"/>
                  <a:gd name="T7" fmla="*/ 104 h 184"/>
                  <a:gd name="T8" fmla="*/ 4 w 56"/>
                  <a:gd name="T9" fmla="*/ 108 h 184"/>
                  <a:gd name="T10" fmla="*/ 8 w 56"/>
                  <a:gd name="T11" fmla="*/ 104 h 184"/>
                  <a:gd name="T12" fmla="*/ 8 w 56"/>
                  <a:gd name="T13" fmla="*/ 32 h 184"/>
                  <a:gd name="T14" fmla="*/ 16 w 56"/>
                  <a:gd name="T15" fmla="*/ 20 h 184"/>
                  <a:gd name="T16" fmla="*/ 16 w 56"/>
                  <a:gd name="T17" fmla="*/ 164 h 184"/>
                  <a:gd name="T18" fmla="*/ 36 w 56"/>
                  <a:gd name="T19" fmla="*/ 184 h 184"/>
                  <a:gd name="T20" fmla="*/ 56 w 56"/>
                  <a:gd name="T21" fmla="*/ 160 h 184"/>
                  <a:gd name="T22" fmla="*/ 56 w 56"/>
                  <a:gd name="T23" fmla="*/ 16 h 184"/>
                  <a:gd name="T24" fmla="*/ 36 w 56"/>
                  <a:gd name="T25" fmla="*/ 0 h 184"/>
                  <a:gd name="T26" fmla="*/ 24 w 56"/>
                  <a:gd name="T27" fmla="*/ 96 h 184"/>
                  <a:gd name="T28" fmla="*/ 48 w 56"/>
                  <a:gd name="T29" fmla="*/ 96 h 184"/>
                  <a:gd name="T30" fmla="*/ 48 w 56"/>
                  <a:gd name="T31" fmla="*/ 152 h 184"/>
                  <a:gd name="T32" fmla="*/ 24 w 56"/>
                  <a:gd name="T33" fmla="*/ 152 h 184"/>
                  <a:gd name="T34" fmla="*/ 24 w 56"/>
                  <a:gd name="T35" fmla="*/ 96 h 184"/>
                  <a:gd name="T36" fmla="*/ 36 w 56"/>
                  <a:gd name="T37" fmla="*/ 8 h 184"/>
                  <a:gd name="T38" fmla="*/ 48 w 56"/>
                  <a:gd name="T39" fmla="*/ 16 h 184"/>
                  <a:gd name="T40" fmla="*/ 48 w 56"/>
                  <a:gd name="T41" fmla="*/ 88 h 184"/>
                  <a:gd name="T42" fmla="*/ 24 w 56"/>
                  <a:gd name="T43" fmla="*/ 88 h 184"/>
                  <a:gd name="T44" fmla="*/ 24 w 56"/>
                  <a:gd name="T45" fmla="*/ 16 h 184"/>
                  <a:gd name="T46" fmla="*/ 36 w 56"/>
                  <a:gd name="T47" fmla="*/ 8 h 184"/>
                  <a:gd name="T48" fmla="*/ 36 w 56"/>
                  <a:gd name="T49" fmla="*/ 176 h 184"/>
                  <a:gd name="T50" fmla="*/ 24 w 56"/>
                  <a:gd name="T51" fmla="*/ 164 h 184"/>
                  <a:gd name="T52" fmla="*/ 24 w 56"/>
                  <a:gd name="T53" fmla="*/ 160 h 184"/>
                  <a:gd name="T54" fmla="*/ 48 w 56"/>
                  <a:gd name="T55" fmla="*/ 160 h 184"/>
                  <a:gd name="T56" fmla="*/ 36 w 56"/>
                  <a:gd name="T5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84">
                    <a:moveTo>
                      <a:pt x="36" y="0"/>
                    </a:moveTo>
                    <a:cubicBezTo>
                      <a:pt x="28" y="0"/>
                      <a:pt x="20" y="6"/>
                      <a:pt x="17" y="12"/>
                    </a:cubicBezTo>
                    <a:cubicBezTo>
                      <a:pt x="8" y="13"/>
                      <a:pt x="0" y="19"/>
                      <a:pt x="0" y="32"/>
                    </a:cubicBezTo>
                    <a:cubicBezTo>
                      <a:pt x="0" y="104"/>
                      <a:pt x="0" y="104"/>
                      <a:pt x="0" y="104"/>
                    </a:cubicBezTo>
                    <a:cubicBezTo>
                      <a:pt x="0" y="107"/>
                      <a:pt x="2" y="108"/>
                      <a:pt x="4" y="108"/>
                    </a:cubicBezTo>
                    <a:cubicBezTo>
                      <a:pt x="6" y="108"/>
                      <a:pt x="8" y="107"/>
                      <a:pt x="8" y="104"/>
                    </a:cubicBezTo>
                    <a:cubicBezTo>
                      <a:pt x="8" y="32"/>
                      <a:pt x="8" y="32"/>
                      <a:pt x="8" y="32"/>
                    </a:cubicBezTo>
                    <a:cubicBezTo>
                      <a:pt x="8" y="24"/>
                      <a:pt x="12" y="21"/>
                      <a:pt x="16" y="20"/>
                    </a:cubicBezTo>
                    <a:cubicBezTo>
                      <a:pt x="16" y="164"/>
                      <a:pt x="16" y="164"/>
                      <a:pt x="16" y="164"/>
                    </a:cubicBezTo>
                    <a:cubicBezTo>
                      <a:pt x="16" y="175"/>
                      <a:pt x="25" y="184"/>
                      <a:pt x="36" y="184"/>
                    </a:cubicBezTo>
                    <a:cubicBezTo>
                      <a:pt x="46" y="184"/>
                      <a:pt x="56" y="175"/>
                      <a:pt x="56" y="160"/>
                    </a:cubicBezTo>
                    <a:cubicBezTo>
                      <a:pt x="56" y="16"/>
                      <a:pt x="56" y="16"/>
                      <a:pt x="56" y="16"/>
                    </a:cubicBezTo>
                    <a:cubicBezTo>
                      <a:pt x="56" y="9"/>
                      <a:pt x="46" y="0"/>
                      <a:pt x="36" y="0"/>
                    </a:cubicBezTo>
                    <a:close/>
                    <a:moveTo>
                      <a:pt x="24" y="96"/>
                    </a:moveTo>
                    <a:cubicBezTo>
                      <a:pt x="48" y="96"/>
                      <a:pt x="48" y="96"/>
                      <a:pt x="48" y="96"/>
                    </a:cubicBezTo>
                    <a:cubicBezTo>
                      <a:pt x="48" y="152"/>
                      <a:pt x="48" y="152"/>
                      <a:pt x="48" y="152"/>
                    </a:cubicBezTo>
                    <a:cubicBezTo>
                      <a:pt x="24" y="152"/>
                      <a:pt x="24" y="152"/>
                      <a:pt x="24" y="152"/>
                    </a:cubicBezTo>
                    <a:lnTo>
                      <a:pt x="24" y="96"/>
                    </a:lnTo>
                    <a:close/>
                    <a:moveTo>
                      <a:pt x="36" y="8"/>
                    </a:moveTo>
                    <a:cubicBezTo>
                      <a:pt x="42" y="8"/>
                      <a:pt x="48" y="14"/>
                      <a:pt x="48" y="16"/>
                    </a:cubicBezTo>
                    <a:cubicBezTo>
                      <a:pt x="48" y="88"/>
                      <a:pt x="48" y="88"/>
                      <a:pt x="48" y="88"/>
                    </a:cubicBezTo>
                    <a:cubicBezTo>
                      <a:pt x="24" y="88"/>
                      <a:pt x="24" y="88"/>
                      <a:pt x="24" y="88"/>
                    </a:cubicBezTo>
                    <a:cubicBezTo>
                      <a:pt x="24" y="16"/>
                      <a:pt x="24" y="16"/>
                      <a:pt x="24" y="16"/>
                    </a:cubicBezTo>
                    <a:cubicBezTo>
                      <a:pt x="24" y="14"/>
                      <a:pt x="30" y="8"/>
                      <a:pt x="36" y="8"/>
                    </a:cubicBezTo>
                    <a:close/>
                    <a:moveTo>
                      <a:pt x="36" y="176"/>
                    </a:moveTo>
                    <a:cubicBezTo>
                      <a:pt x="30" y="176"/>
                      <a:pt x="24" y="170"/>
                      <a:pt x="24" y="164"/>
                    </a:cubicBezTo>
                    <a:cubicBezTo>
                      <a:pt x="24" y="160"/>
                      <a:pt x="24" y="160"/>
                      <a:pt x="24" y="160"/>
                    </a:cubicBezTo>
                    <a:cubicBezTo>
                      <a:pt x="48" y="160"/>
                      <a:pt x="48" y="160"/>
                      <a:pt x="48" y="160"/>
                    </a:cubicBezTo>
                    <a:cubicBezTo>
                      <a:pt x="48" y="170"/>
                      <a:pt x="42" y="176"/>
                      <a:pt x="36" y="176"/>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Rectangle 64"/>
            <p:cNvSpPr/>
            <p:nvPr/>
          </p:nvSpPr>
          <p:spPr>
            <a:xfrm>
              <a:off x="3724481" y="2406250"/>
              <a:ext cx="1214407" cy="1756527"/>
            </a:xfrm>
            <a:prstGeom prst="rect">
              <a:avLst/>
            </a:prstGeom>
            <a:solidFill>
              <a:srgbClr val="D438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5405799" y="3240617"/>
              <a:ext cx="331544" cy="611716"/>
            </a:xfrm>
            <a:prstGeom prst="rect">
              <a:avLst/>
            </a:prstGeom>
            <a:solidFill>
              <a:srgbClr val="D438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932882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a:xfrm>
            <a:off x="7516092" y="0"/>
            <a:ext cx="1648898" cy="5155045"/>
          </a:xfrm>
          <a:prstGeom prst="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9"/>
          <p:cNvSpPr/>
          <p:nvPr/>
        </p:nvSpPr>
        <p:spPr>
          <a:xfrm>
            <a:off x="3981320" y="-1"/>
            <a:ext cx="4459981" cy="5155819"/>
          </a:xfrm>
          <a:custGeom>
            <a:avLst/>
            <a:gdLst/>
            <a:ahLst/>
            <a:cxnLst/>
            <a:rect l="l" t="t" r="r" b="b"/>
            <a:pathLst>
              <a:path w="4459981" h="5155819">
                <a:moveTo>
                  <a:pt x="516068" y="0"/>
                </a:moveTo>
                <a:lnTo>
                  <a:pt x="4459981" y="0"/>
                </a:lnTo>
                <a:lnTo>
                  <a:pt x="4459981" y="5155819"/>
                </a:lnTo>
                <a:lnTo>
                  <a:pt x="405208" y="5155819"/>
                </a:lnTo>
                <a:lnTo>
                  <a:pt x="334498" y="4946340"/>
                </a:lnTo>
                <a:cubicBezTo>
                  <a:pt x="117109" y="4245740"/>
                  <a:pt x="0" y="3500853"/>
                  <a:pt x="0" y="2728548"/>
                </a:cubicBezTo>
                <a:cubicBezTo>
                  <a:pt x="0" y="1827527"/>
                  <a:pt x="159398" y="963823"/>
                  <a:pt x="451470" y="164227"/>
                </a:cubicBezTo>
                <a:close/>
              </a:path>
            </a:pathLst>
          </a:cu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TextBox 102"/>
          <p:cNvSpPr txBox="1"/>
          <p:nvPr/>
        </p:nvSpPr>
        <p:spPr>
          <a:xfrm>
            <a:off x="870896" y="3463925"/>
            <a:ext cx="2472574" cy="318036"/>
          </a:xfrm>
          <a:prstGeom prst="rect">
            <a:avLst/>
          </a:prstGeom>
          <a:noFill/>
        </p:spPr>
        <p:txBody>
          <a:bodyPr wrap="square" rtlCol="0">
            <a:spAutoFit/>
          </a:bodyPr>
          <a:lstStyle/>
          <a:p>
            <a:pPr algn="ctr">
              <a:lnSpc>
                <a:spcPct val="90000"/>
              </a:lnSpc>
            </a:pPr>
            <a:r>
              <a:rPr lang="en-US" sz="1600" b="1" dirty="0">
                <a:solidFill>
                  <a:srgbClr val="D43815"/>
                </a:solidFill>
                <a:latin typeface="Arial"/>
                <a:cs typeface="Arial"/>
              </a:rPr>
              <a:t>Monitor your progress</a:t>
            </a:r>
          </a:p>
        </p:txBody>
      </p:sp>
      <p:grpSp>
        <p:nvGrpSpPr>
          <p:cNvPr id="104" name="Group 103"/>
          <p:cNvGrpSpPr/>
          <p:nvPr/>
        </p:nvGrpSpPr>
        <p:grpSpPr>
          <a:xfrm>
            <a:off x="6342239" y="1565260"/>
            <a:ext cx="2289202" cy="483722"/>
            <a:chOff x="6121370" y="2049773"/>
            <a:chExt cx="2289202" cy="483722"/>
          </a:xfrm>
        </p:grpSpPr>
        <p:grpSp>
          <p:nvGrpSpPr>
            <p:cNvPr id="105" name="Group 104"/>
            <p:cNvGrpSpPr/>
            <p:nvPr/>
          </p:nvGrpSpPr>
          <p:grpSpPr>
            <a:xfrm>
              <a:off x="6121370" y="2162666"/>
              <a:ext cx="233363" cy="228600"/>
              <a:chOff x="4849812" y="1039813"/>
              <a:chExt cx="233363" cy="228600"/>
            </a:xfrm>
          </p:grpSpPr>
          <p:sp>
            <p:nvSpPr>
              <p:cNvPr id="107" name="Freeform 106"/>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sp>
            <p:nvSpPr>
              <p:cNvPr id="108" name="Freeform 107"/>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grpSp>
        <p:sp>
          <p:nvSpPr>
            <p:cNvPr id="106" name="TextBox 105"/>
            <p:cNvSpPr txBox="1"/>
            <p:nvPr/>
          </p:nvSpPr>
          <p:spPr>
            <a:xfrm>
              <a:off x="6457298" y="2049773"/>
              <a:ext cx="1953274" cy="483722"/>
            </a:xfrm>
            <a:prstGeom prst="rect">
              <a:avLst/>
            </a:prstGeom>
            <a:noFill/>
          </p:spPr>
          <p:txBody>
            <a:bodyPr wrap="square" rtlCol="0">
              <a:spAutoFit/>
            </a:bodyPr>
            <a:lstStyle/>
            <a:p>
              <a:pPr>
                <a:lnSpc>
                  <a:spcPct val="90000"/>
                </a:lnSpc>
              </a:pPr>
              <a:r>
                <a:rPr lang="en-US" sz="1400" b="1" dirty="0">
                  <a:solidFill>
                    <a:srgbClr val="FFFFFF"/>
                  </a:solidFill>
                  <a:latin typeface="Arial"/>
                  <a:cs typeface="Arial"/>
                </a:rPr>
                <a:t>Use the Planning &amp; Guidance Center</a:t>
              </a:r>
            </a:p>
          </p:txBody>
        </p:sp>
      </p:grpSp>
      <p:grpSp>
        <p:nvGrpSpPr>
          <p:cNvPr id="109" name="Group 108"/>
          <p:cNvGrpSpPr/>
          <p:nvPr/>
        </p:nvGrpSpPr>
        <p:grpSpPr>
          <a:xfrm>
            <a:off x="6342239" y="3129513"/>
            <a:ext cx="1815776" cy="483722"/>
            <a:chOff x="6121370" y="3366471"/>
            <a:chExt cx="1815776" cy="483722"/>
          </a:xfrm>
        </p:grpSpPr>
        <p:grpSp>
          <p:nvGrpSpPr>
            <p:cNvPr id="110" name="Group 109"/>
            <p:cNvGrpSpPr/>
            <p:nvPr/>
          </p:nvGrpSpPr>
          <p:grpSpPr>
            <a:xfrm>
              <a:off x="6121370" y="3494305"/>
              <a:ext cx="233363" cy="228600"/>
              <a:chOff x="4849812" y="1039813"/>
              <a:chExt cx="233363" cy="228600"/>
            </a:xfrm>
          </p:grpSpPr>
          <p:sp>
            <p:nvSpPr>
              <p:cNvPr id="112" name="Freeform 111"/>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sp>
            <p:nvSpPr>
              <p:cNvPr id="113" name="Freeform 112"/>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grpSp>
        <p:sp>
          <p:nvSpPr>
            <p:cNvPr id="111" name="TextBox 110"/>
            <p:cNvSpPr txBox="1"/>
            <p:nvPr/>
          </p:nvSpPr>
          <p:spPr>
            <a:xfrm>
              <a:off x="6457298" y="3366471"/>
              <a:ext cx="1479848" cy="483722"/>
            </a:xfrm>
            <a:prstGeom prst="rect">
              <a:avLst/>
            </a:prstGeom>
            <a:noFill/>
          </p:spPr>
          <p:txBody>
            <a:bodyPr wrap="square" rtlCol="0">
              <a:spAutoFit/>
            </a:bodyPr>
            <a:lstStyle/>
            <a:p>
              <a:pPr>
                <a:lnSpc>
                  <a:spcPct val="90000"/>
                </a:lnSpc>
              </a:pPr>
              <a:r>
                <a:rPr lang="en-US" sz="1400" b="1" dirty="0">
                  <a:solidFill>
                    <a:schemeClr val="bg1"/>
                  </a:solidFill>
                  <a:latin typeface="Arial"/>
                  <a:cs typeface="Arial"/>
                </a:rPr>
                <a:t>Fidelity is </a:t>
              </a:r>
              <a:br>
                <a:rPr lang="en-US" sz="1400" b="1" dirty="0">
                  <a:solidFill>
                    <a:schemeClr val="bg1"/>
                  </a:solidFill>
                  <a:latin typeface="Arial"/>
                  <a:cs typeface="Arial"/>
                </a:rPr>
              </a:br>
              <a:r>
                <a:rPr lang="en-US" sz="1400" b="1" dirty="0">
                  <a:solidFill>
                    <a:schemeClr val="bg1"/>
                  </a:solidFill>
                  <a:latin typeface="Arial"/>
                  <a:cs typeface="Arial"/>
                </a:rPr>
                <a:t>here to help</a:t>
              </a:r>
            </a:p>
          </p:txBody>
        </p:sp>
      </p:grpSp>
      <p:grpSp>
        <p:nvGrpSpPr>
          <p:cNvPr id="3" name="Group 2"/>
          <p:cNvGrpSpPr/>
          <p:nvPr/>
        </p:nvGrpSpPr>
        <p:grpSpPr>
          <a:xfrm>
            <a:off x="1130571" y="1431926"/>
            <a:ext cx="2014676" cy="1881106"/>
            <a:chOff x="1711741" y="1669297"/>
            <a:chExt cx="2014676" cy="1881106"/>
          </a:xfrm>
        </p:grpSpPr>
        <p:grpSp>
          <p:nvGrpSpPr>
            <p:cNvPr id="66" name="Group 65"/>
            <p:cNvGrpSpPr/>
            <p:nvPr/>
          </p:nvGrpSpPr>
          <p:grpSpPr>
            <a:xfrm>
              <a:off x="1711741" y="1669297"/>
              <a:ext cx="2014676" cy="1881106"/>
              <a:chOff x="7558088" y="2133600"/>
              <a:chExt cx="574675" cy="536575"/>
            </a:xfrm>
            <a:solidFill>
              <a:srgbClr val="0D4571"/>
            </a:solidFill>
          </p:grpSpPr>
          <p:sp>
            <p:nvSpPr>
              <p:cNvPr id="67" name="Freeform 123"/>
              <p:cNvSpPr>
                <a:spLocks noEditPoints="1"/>
              </p:cNvSpPr>
              <p:nvPr/>
            </p:nvSpPr>
            <p:spPr bwMode="auto">
              <a:xfrm>
                <a:off x="7558088" y="2133600"/>
                <a:ext cx="574675" cy="536575"/>
              </a:xfrm>
              <a:custGeom>
                <a:avLst/>
                <a:gdLst>
                  <a:gd name="T0" fmla="*/ 232 w 240"/>
                  <a:gd name="T1" fmla="*/ 138 h 224"/>
                  <a:gd name="T2" fmla="*/ 199 w 240"/>
                  <a:gd name="T3" fmla="*/ 65 h 224"/>
                  <a:gd name="T4" fmla="*/ 169 w 240"/>
                  <a:gd name="T5" fmla="*/ 11 h 224"/>
                  <a:gd name="T6" fmla="*/ 129 w 240"/>
                  <a:gd name="T7" fmla="*/ 9 h 224"/>
                  <a:gd name="T8" fmla="*/ 128 w 240"/>
                  <a:gd name="T9" fmla="*/ 52 h 224"/>
                  <a:gd name="T10" fmla="*/ 136 w 240"/>
                  <a:gd name="T11" fmla="*/ 52 h 224"/>
                  <a:gd name="T12" fmla="*/ 162 w 240"/>
                  <a:gd name="T13" fmla="*/ 14 h 224"/>
                  <a:gd name="T14" fmla="*/ 177 w 240"/>
                  <a:gd name="T15" fmla="*/ 55 h 224"/>
                  <a:gd name="T16" fmla="*/ 216 w 240"/>
                  <a:gd name="T17" fmla="*/ 122 h 224"/>
                  <a:gd name="T18" fmla="*/ 136 w 240"/>
                  <a:gd name="T19" fmla="*/ 139 h 224"/>
                  <a:gd name="T20" fmla="*/ 156 w 240"/>
                  <a:gd name="T21" fmla="*/ 96 h 224"/>
                  <a:gd name="T22" fmla="*/ 164 w 240"/>
                  <a:gd name="T23" fmla="*/ 96 h 224"/>
                  <a:gd name="T24" fmla="*/ 76 w 240"/>
                  <a:gd name="T25" fmla="*/ 96 h 224"/>
                  <a:gd name="T26" fmla="*/ 84 w 240"/>
                  <a:gd name="T27" fmla="*/ 96 h 224"/>
                  <a:gd name="T28" fmla="*/ 104 w 240"/>
                  <a:gd name="T29" fmla="*/ 139 h 224"/>
                  <a:gd name="T30" fmla="*/ 24 w 240"/>
                  <a:gd name="T31" fmla="*/ 122 h 224"/>
                  <a:gd name="T32" fmla="*/ 63 w 240"/>
                  <a:gd name="T33" fmla="*/ 55 h 224"/>
                  <a:gd name="T34" fmla="*/ 79 w 240"/>
                  <a:gd name="T35" fmla="*/ 14 h 224"/>
                  <a:gd name="T36" fmla="*/ 104 w 240"/>
                  <a:gd name="T37" fmla="*/ 52 h 224"/>
                  <a:gd name="T38" fmla="*/ 112 w 240"/>
                  <a:gd name="T39" fmla="*/ 52 h 224"/>
                  <a:gd name="T40" fmla="*/ 111 w 240"/>
                  <a:gd name="T41" fmla="*/ 9 h 224"/>
                  <a:gd name="T42" fmla="*/ 72 w 240"/>
                  <a:gd name="T43" fmla="*/ 11 h 224"/>
                  <a:gd name="T44" fmla="*/ 41 w 240"/>
                  <a:gd name="T45" fmla="*/ 65 h 224"/>
                  <a:gd name="T46" fmla="*/ 8 w 240"/>
                  <a:gd name="T47" fmla="*/ 138 h 224"/>
                  <a:gd name="T48" fmla="*/ 0 w 240"/>
                  <a:gd name="T49" fmla="*/ 168 h 224"/>
                  <a:gd name="T50" fmla="*/ 112 w 240"/>
                  <a:gd name="T51" fmla="*/ 168 h 224"/>
                  <a:gd name="T52" fmla="*/ 120 w 240"/>
                  <a:gd name="T53" fmla="*/ 80 h 224"/>
                  <a:gd name="T54" fmla="*/ 128 w 240"/>
                  <a:gd name="T55" fmla="*/ 168 h 224"/>
                  <a:gd name="T56" fmla="*/ 240 w 240"/>
                  <a:gd name="T57" fmla="*/ 168 h 224"/>
                  <a:gd name="T58" fmla="*/ 56 w 240"/>
                  <a:gd name="T59" fmla="*/ 216 h 224"/>
                  <a:gd name="T60" fmla="*/ 56 w 240"/>
                  <a:gd name="T61" fmla="*/ 120 h 224"/>
                  <a:gd name="T62" fmla="*/ 56 w 240"/>
                  <a:gd name="T63" fmla="*/ 216 h 224"/>
                  <a:gd name="T64" fmla="*/ 136 w 240"/>
                  <a:gd name="T65" fmla="*/ 168 h 224"/>
                  <a:gd name="T66" fmla="*/ 232 w 240"/>
                  <a:gd name="T67" fmla="*/ 16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0" h="224">
                    <a:moveTo>
                      <a:pt x="232" y="139"/>
                    </a:moveTo>
                    <a:cubicBezTo>
                      <a:pt x="232" y="139"/>
                      <a:pt x="232" y="139"/>
                      <a:pt x="232" y="138"/>
                    </a:cubicBezTo>
                    <a:cubicBezTo>
                      <a:pt x="200" y="66"/>
                      <a:pt x="200" y="66"/>
                      <a:pt x="200" y="66"/>
                    </a:cubicBezTo>
                    <a:cubicBezTo>
                      <a:pt x="199" y="66"/>
                      <a:pt x="199" y="66"/>
                      <a:pt x="199" y="65"/>
                    </a:cubicBezTo>
                    <a:cubicBezTo>
                      <a:pt x="183" y="50"/>
                      <a:pt x="183" y="50"/>
                      <a:pt x="183" y="50"/>
                    </a:cubicBezTo>
                    <a:cubicBezTo>
                      <a:pt x="169" y="11"/>
                      <a:pt x="169" y="11"/>
                      <a:pt x="169" y="11"/>
                    </a:cubicBezTo>
                    <a:cubicBezTo>
                      <a:pt x="169" y="10"/>
                      <a:pt x="169" y="10"/>
                      <a:pt x="168" y="9"/>
                    </a:cubicBezTo>
                    <a:cubicBezTo>
                      <a:pt x="159" y="0"/>
                      <a:pt x="138" y="0"/>
                      <a:pt x="129" y="9"/>
                    </a:cubicBezTo>
                    <a:cubicBezTo>
                      <a:pt x="128" y="10"/>
                      <a:pt x="128" y="11"/>
                      <a:pt x="128" y="12"/>
                    </a:cubicBezTo>
                    <a:cubicBezTo>
                      <a:pt x="128" y="52"/>
                      <a:pt x="128" y="52"/>
                      <a:pt x="128" y="52"/>
                    </a:cubicBezTo>
                    <a:cubicBezTo>
                      <a:pt x="128" y="54"/>
                      <a:pt x="130" y="56"/>
                      <a:pt x="132" y="56"/>
                    </a:cubicBezTo>
                    <a:cubicBezTo>
                      <a:pt x="134" y="56"/>
                      <a:pt x="136" y="54"/>
                      <a:pt x="136" y="52"/>
                    </a:cubicBezTo>
                    <a:cubicBezTo>
                      <a:pt x="136" y="14"/>
                      <a:pt x="136" y="14"/>
                      <a:pt x="136" y="14"/>
                    </a:cubicBezTo>
                    <a:cubicBezTo>
                      <a:pt x="142" y="9"/>
                      <a:pt x="156" y="9"/>
                      <a:pt x="162" y="14"/>
                    </a:cubicBezTo>
                    <a:cubicBezTo>
                      <a:pt x="176" y="53"/>
                      <a:pt x="176" y="53"/>
                      <a:pt x="176" y="53"/>
                    </a:cubicBezTo>
                    <a:cubicBezTo>
                      <a:pt x="176" y="54"/>
                      <a:pt x="177" y="54"/>
                      <a:pt x="177" y="55"/>
                    </a:cubicBezTo>
                    <a:cubicBezTo>
                      <a:pt x="193" y="70"/>
                      <a:pt x="193" y="70"/>
                      <a:pt x="193" y="70"/>
                    </a:cubicBezTo>
                    <a:cubicBezTo>
                      <a:pt x="216" y="122"/>
                      <a:pt x="216" y="122"/>
                      <a:pt x="216" y="122"/>
                    </a:cubicBezTo>
                    <a:cubicBezTo>
                      <a:pt x="207" y="116"/>
                      <a:pt x="196" y="112"/>
                      <a:pt x="184" y="112"/>
                    </a:cubicBezTo>
                    <a:cubicBezTo>
                      <a:pt x="164" y="112"/>
                      <a:pt x="146" y="123"/>
                      <a:pt x="136" y="139"/>
                    </a:cubicBezTo>
                    <a:cubicBezTo>
                      <a:pt x="136" y="82"/>
                      <a:pt x="136" y="82"/>
                      <a:pt x="136" y="82"/>
                    </a:cubicBezTo>
                    <a:cubicBezTo>
                      <a:pt x="148" y="85"/>
                      <a:pt x="156" y="90"/>
                      <a:pt x="156" y="96"/>
                    </a:cubicBezTo>
                    <a:cubicBezTo>
                      <a:pt x="156" y="98"/>
                      <a:pt x="158" y="100"/>
                      <a:pt x="160" y="100"/>
                    </a:cubicBezTo>
                    <a:cubicBezTo>
                      <a:pt x="162" y="100"/>
                      <a:pt x="164" y="98"/>
                      <a:pt x="164" y="96"/>
                    </a:cubicBezTo>
                    <a:cubicBezTo>
                      <a:pt x="164" y="82"/>
                      <a:pt x="145" y="72"/>
                      <a:pt x="120" y="72"/>
                    </a:cubicBezTo>
                    <a:cubicBezTo>
                      <a:pt x="95" y="72"/>
                      <a:pt x="76" y="82"/>
                      <a:pt x="76" y="96"/>
                    </a:cubicBezTo>
                    <a:cubicBezTo>
                      <a:pt x="76" y="98"/>
                      <a:pt x="78" y="100"/>
                      <a:pt x="80" y="100"/>
                    </a:cubicBezTo>
                    <a:cubicBezTo>
                      <a:pt x="82" y="100"/>
                      <a:pt x="84" y="98"/>
                      <a:pt x="84" y="96"/>
                    </a:cubicBezTo>
                    <a:cubicBezTo>
                      <a:pt x="84" y="90"/>
                      <a:pt x="92" y="85"/>
                      <a:pt x="104" y="82"/>
                    </a:cubicBezTo>
                    <a:cubicBezTo>
                      <a:pt x="104" y="139"/>
                      <a:pt x="104" y="139"/>
                      <a:pt x="104" y="139"/>
                    </a:cubicBezTo>
                    <a:cubicBezTo>
                      <a:pt x="94" y="123"/>
                      <a:pt x="76" y="112"/>
                      <a:pt x="56" y="112"/>
                    </a:cubicBezTo>
                    <a:cubicBezTo>
                      <a:pt x="44" y="112"/>
                      <a:pt x="33" y="116"/>
                      <a:pt x="24" y="122"/>
                    </a:cubicBezTo>
                    <a:cubicBezTo>
                      <a:pt x="47" y="70"/>
                      <a:pt x="47" y="70"/>
                      <a:pt x="47" y="70"/>
                    </a:cubicBezTo>
                    <a:cubicBezTo>
                      <a:pt x="63" y="55"/>
                      <a:pt x="63" y="55"/>
                      <a:pt x="63" y="55"/>
                    </a:cubicBezTo>
                    <a:cubicBezTo>
                      <a:pt x="63" y="54"/>
                      <a:pt x="64" y="54"/>
                      <a:pt x="64" y="53"/>
                    </a:cubicBezTo>
                    <a:cubicBezTo>
                      <a:pt x="79" y="14"/>
                      <a:pt x="79" y="14"/>
                      <a:pt x="79" y="14"/>
                    </a:cubicBezTo>
                    <a:cubicBezTo>
                      <a:pt x="85" y="9"/>
                      <a:pt x="98" y="9"/>
                      <a:pt x="104" y="14"/>
                    </a:cubicBezTo>
                    <a:cubicBezTo>
                      <a:pt x="104" y="52"/>
                      <a:pt x="104" y="52"/>
                      <a:pt x="104" y="52"/>
                    </a:cubicBezTo>
                    <a:cubicBezTo>
                      <a:pt x="104" y="54"/>
                      <a:pt x="106" y="56"/>
                      <a:pt x="108" y="56"/>
                    </a:cubicBezTo>
                    <a:cubicBezTo>
                      <a:pt x="110" y="56"/>
                      <a:pt x="112" y="54"/>
                      <a:pt x="112" y="52"/>
                    </a:cubicBezTo>
                    <a:cubicBezTo>
                      <a:pt x="112" y="12"/>
                      <a:pt x="112" y="12"/>
                      <a:pt x="112" y="12"/>
                    </a:cubicBezTo>
                    <a:cubicBezTo>
                      <a:pt x="112" y="11"/>
                      <a:pt x="112" y="10"/>
                      <a:pt x="111" y="9"/>
                    </a:cubicBezTo>
                    <a:cubicBezTo>
                      <a:pt x="102" y="0"/>
                      <a:pt x="82" y="0"/>
                      <a:pt x="73" y="9"/>
                    </a:cubicBezTo>
                    <a:cubicBezTo>
                      <a:pt x="73" y="10"/>
                      <a:pt x="72" y="10"/>
                      <a:pt x="72" y="11"/>
                    </a:cubicBezTo>
                    <a:cubicBezTo>
                      <a:pt x="57" y="50"/>
                      <a:pt x="57" y="50"/>
                      <a:pt x="57" y="50"/>
                    </a:cubicBezTo>
                    <a:cubicBezTo>
                      <a:pt x="41" y="65"/>
                      <a:pt x="41" y="65"/>
                      <a:pt x="41" y="65"/>
                    </a:cubicBezTo>
                    <a:cubicBezTo>
                      <a:pt x="41" y="66"/>
                      <a:pt x="41" y="66"/>
                      <a:pt x="40" y="66"/>
                    </a:cubicBezTo>
                    <a:cubicBezTo>
                      <a:pt x="8" y="138"/>
                      <a:pt x="8" y="138"/>
                      <a:pt x="8" y="138"/>
                    </a:cubicBezTo>
                    <a:cubicBezTo>
                      <a:pt x="8" y="139"/>
                      <a:pt x="8" y="139"/>
                      <a:pt x="8" y="139"/>
                    </a:cubicBezTo>
                    <a:cubicBezTo>
                      <a:pt x="3" y="147"/>
                      <a:pt x="0" y="157"/>
                      <a:pt x="0" y="168"/>
                    </a:cubicBezTo>
                    <a:cubicBezTo>
                      <a:pt x="0" y="199"/>
                      <a:pt x="25" y="224"/>
                      <a:pt x="56" y="224"/>
                    </a:cubicBezTo>
                    <a:cubicBezTo>
                      <a:pt x="87" y="224"/>
                      <a:pt x="112" y="199"/>
                      <a:pt x="112" y="168"/>
                    </a:cubicBezTo>
                    <a:cubicBezTo>
                      <a:pt x="112" y="80"/>
                      <a:pt x="112" y="80"/>
                      <a:pt x="112" y="80"/>
                    </a:cubicBezTo>
                    <a:cubicBezTo>
                      <a:pt x="115" y="80"/>
                      <a:pt x="117" y="80"/>
                      <a:pt x="120" y="80"/>
                    </a:cubicBezTo>
                    <a:cubicBezTo>
                      <a:pt x="123" y="80"/>
                      <a:pt x="125" y="80"/>
                      <a:pt x="128" y="80"/>
                    </a:cubicBezTo>
                    <a:cubicBezTo>
                      <a:pt x="128" y="168"/>
                      <a:pt x="128" y="168"/>
                      <a:pt x="128" y="168"/>
                    </a:cubicBezTo>
                    <a:cubicBezTo>
                      <a:pt x="128" y="199"/>
                      <a:pt x="153" y="224"/>
                      <a:pt x="184" y="224"/>
                    </a:cubicBezTo>
                    <a:cubicBezTo>
                      <a:pt x="215" y="224"/>
                      <a:pt x="240" y="199"/>
                      <a:pt x="240" y="168"/>
                    </a:cubicBezTo>
                    <a:cubicBezTo>
                      <a:pt x="240" y="157"/>
                      <a:pt x="237" y="147"/>
                      <a:pt x="232" y="139"/>
                    </a:cubicBezTo>
                    <a:close/>
                    <a:moveTo>
                      <a:pt x="56" y="216"/>
                    </a:moveTo>
                    <a:cubicBezTo>
                      <a:pt x="30" y="216"/>
                      <a:pt x="8" y="194"/>
                      <a:pt x="8" y="168"/>
                    </a:cubicBezTo>
                    <a:cubicBezTo>
                      <a:pt x="8" y="142"/>
                      <a:pt x="30" y="120"/>
                      <a:pt x="56" y="120"/>
                    </a:cubicBezTo>
                    <a:cubicBezTo>
                      <a:pt x="82" y="120"/>
                      <a:pt x="104" y="142"/>
                      <a:pt x="104" y="168"/>
                    </a:cubicBezTo>
                    <a:cubicBezTo>
                      <a:pt x="104" y="194"/>
                      <a:pt x="82" y="216"/>
                      <a:pt x="56" y="216"/>
                    </a:cubicBezTo>
                    <a:close/>
                    <a:moveTo>
                      <a:pt x="184" y="216"/>
                    </a:moveTo>
                    <a:cubicBezTo>
                      <a:pt x="158" y="216"/>
                      <a:pt x="136" y="194"/>
                      <a:pt x="136" y="168"/>
                    </a:cubicBezTo>
                    <a:cubicBezTo>
                      <a:pt x="136" y="142"/>
                      <a:pt x="158" y="120"/>
                      <a:pt x="184" y="120"/>
                    </a:cubicBezTo>
                    <a:cubicBezTo>
                      <a:pt x="210" y="120"/>
                      <a:pt x="232" y="142"/>
                      <a:pt x="232" y="168"/>
                    </a:cubicBezTo>
                    <a:cubicBezTo>
                      <a:pt x="232" y="194"/>
                      <a:pt x="210" y="216"/>
                      <a:pt x="184" y="216"/>
                    </a:cubicBez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24"/>
              <p:cNvSpPr>
                <a:spLocks/>
              </p:cNvSpPr>
              <p:nvPr/>
            </p:nvSpPr>
            <p:spPr bwMode="auto">
              <a:xfrm>
                <a:off x="7605713" y="2457450"/>
                <a:ext cx="92075" cy="93663"/>
              </a:xfrm>
              <a:custGeom>
                <a:avLst/>
                <a:gdLst>
                  <a:gd name="T0" fmla="*/ 34 w 38"/>
                  <a:gd name="T1" fmla="*/ 0 h 39"/>
                  <a:gd name="T2" fmla="*/ 0 w 38"/>
                  <a:gd name="T3" fmla="*/ 35 h 39"/>
                  <a:gd name="T4" fmla="*/ 4 w 38"/>
                  <a:gd name="T5" fmla="*/ 39 h 39"/>
                  <a:gd name="T6" fmla="*/ 8 w 38"/>
                  <a:gd name="T7" fmla="*/ 35 h 39"/>
                  <a:gd name="T8" fmla="*/ 34 w 38"/>
                  <a:gd name="T9" fmla="*/ 8 h 39"/>
                  <a:gd name="T10" fmla="*/ 38 w 38"/>
                  <a:gd name="T11" fmla="*/ 4 h 39"/>
                  <a:gd name="T12" fmla="*/ 34 w 38"/>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8" h="39">
                    <a:moveTo>
                      <a:pt x="34" y="0"/>
                    </a:moveTo>
                    <a:cubicBezTo>
                      <a:pt x="16" y="0"/>
                      <a:pt x="0" y="16"/>
                      <a:pt x="0" y="35"/>
                    </a:cubicBezTo>
                    <a:cubicBezTo>
                      <a:pt x="0" y="37"/>
                      <a:pt x="2" y="39"/>
                      <a:pt x="4" y="39"/>
                    </a:cubicBezTo>
                    <a:cubicBezTo>
                      <a:pt x="6" y="39"/>
                      <a:pt x="8" y="37"/>
                      <a:pt x="8" y="35"/>
                    </a:cubicBezTo>
                    <a:cubicBezTo>
                      <a:pt x="8" y="20"/>
                      <a:pt x="20" y="8"/>
                      <a:pt x="34" y="8"/>
                    </a:cubicBezTo>
                    <a:cubicBezTo>
                      <a:pt x="37" y="8"/>
                      <a:pt x="38" y="7"/>
                      <a:pt x="38" y="4"/>
                    </a:cubicBezTo>
                    <a:cubicBezTo>
                      <a:pt x="38" y="2"/>
                      <a:pt x="37" y="0"/>
                      <a:pt x="34" y="0"/>
                    </a:cubicBez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25"/>
              <p:cNvSpPr>
                <a:spLocks/>
              </p:cNvSpPr>
              <p:nvPr/>
            </p:nvSpPr>
            <p:spPr bwMode="auto">
              <a:xfrm>
                <a:off x="7920038" y="2457450"/>
                <a:ext cx="93663" cy="93663"/>
              </a:xfrm>
              <a:custGeom>
                <a:avLst/>
                <a:gdLst>
                  <a:gd name="T0" fmla="*/ 35 w 39"/>
                  <a:gd name="T1" fmla="*/ 0 h 39"/>
                  <a:gd name="T2" fmla="*/ 0 w 39"/>
                  <a:gd name="T3" fmla="*/ 35 h 39"/>
                  <a:gd name="T4" fmla="*/ 4 w 39"/>
                  <a:gd name="T5" fmla="*/ 39 h 39"/>
                  <a:gd name="T6" fmla="*/ 8 w 39"/>
                  <a:gd name="T7" fmla="*/ 35 h 39"/>
                  <a:gd name="T8" fmla="*/ 35 w 39"/>
                  <a:gd name="T9" fmla="*/ 8 h 39"/>
                  <a:gd name="T10" fmla="*/ 39 w 39"/>
                  <a:gd name="T11" fmla="*/ 4 h 39"/>
                  <a:gd name="T12" fmla="*/ 35 w 39"/>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9" h="39">
                    <a:moveTo>
                      <a:pt x="35" y="0"/>
                    </a:moveTo>
                    <a:cubicBezTo>
                      <a:pt x="16" y="0"/>
                      <a:pt x="0" y="16"/>
                      <a:pt x="0" y="35"/>
                    </a:cubicBezTo>
                    <a:cubicBezTo>
                      <a:pt x="0" y="37"/>
                      <a:pt x="2" y="39"/>
                      <a:pt x="4" y="39"/>
                    </a:cubicBezTo>
                    <a:cubicBezTo>
                      <a:pt x="7" y="39"/>
                      <a:pt x="8" y="37"/>
                      <a:pt x="8" y="35"/>
                    </a:cubicBezTo>
                    <a:cubicBezTo>
                      <a:pt x="8" y="20"/>
                      <a:pt x="20" y="8"/>
                      <a:pt x="35" y="8"/>
                    </a:cubicBezTo>
                    <a:cubicBezTo>
                      <a:pt x="37" y="8"/>
                      <a:pt x="39" y="7"/>
                      <a:pt x="39" y="4"/>
                    </a:cubicBezTo>
                    <a:cubicBezTo>
                      <a:pt x="39" y="2"/>
                      <a:pt x="37" y="0"/>
                      <a:pt x="35" y="0"/>
                    </a:cubicBez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0" name="Oval 69"/>
            <p:cNvSpPr/>
            <p:nvPr/>
          </p:nvSpPr>
          <p:spPr>
            <a:xfrm>
              <a:off x="2825271" y="2642980"/>
              <a:ext cx="885120" cy="885118"/>
            </a:xfrm>
            <a:prstGeom prst="ellipse">
              <a:avLst/>
            </a:prstGeom>
            <a:solidFill>
              <a:srgbClr val="0D4571">
                <a:alpha val="30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
          <p:nvSpPr>
            <p:cNvPr id="71" name="Oval 70"/>
            <p:cNvSpPr/>
            <p:nvPr/>
          </p:nvSpPr>
          <p:spPr>
            <a:xfrm>
              <a:off x="1760330" y="2642980"/>
              <a:ext cx="885120" cy="885118"/>
            </a:xfrm>
            <a:prstGeom prst="ellipse">
              <a:avLst/>
            </a:prstGeom>
            <a:solidFill>
              <a:srgbClr val="0D4571">
                <a:alpha val="30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grpSp>
        <p:nvGrpSpPr>
          <p:cNvPr id="55" name="Group 54"/>
          <p:cNvGrpSpPr/>
          <p:nvPr/>
        </p:nvGrpSpPr>
        <p:grpSpPr>
          <a:xfrm>
            <a:off x="253397" y="0"/>
            <a:ext cx="2407627" cy="561402"/>
            <a:chOff x="5913317" y="0"/>
            <a:chExt cx="2407627" cy="561402"/>
          </a:xfrm>
        </p:grpSpPr>
        <p:sp>
          <p:nvSpPr>
            <p:cNvPr id="58" name="Round Same Side Corner Rectangle 57"/>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59" name="Group 58"/>
            <p:cNvGrpSpPr/>
            <p:nvPr/>
          </p:nvGrpSpPr>
          <p:grpSpPr>
            <a:xfrm>
              <a:off x="5998058" y="117953"/>
              <a:ext cx="1806980" cy="328396"/>
              <a:chOff x="-18290" y="2448962"/>
              <a:chExt cx="1806980" cy="288079"/>
            </a:xfrm>
          </p:grpSpPr>
          <p:sp>
            <p:nvSpPr>
              <p:cNvPr id="61" name="Rounded Rectangle 60"/>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91" name="TextBox 90"/>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1</a:t>
                </a:r>
                <a:endParaRPr lang="en-US" sz="1400" b="1" dirty="0">
                  <a:solidFill>
                    <a:schemeClr val="bg1"/>
                  </a:solidFill>
                  <a:latin typeface="Arial"/>
                  <a:cs typeface="Arial"/>
                </a:endParaRPr>
              </a:p>
            </p:txBody>
          </p:sp>
        </p:grpSp>
        <p:sp>
          <p:nvSpPr>
            <p:cNvPr id="60" name="Oval 59"/>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grpSp>
        <p:nvGrpSpPr>
          <p:cNvPr id="93" name="Group 92"/>
          <p:cNvGrpSpPr/>
          <p:nvPr/>
        </p:nvGrpSpPr>
        <p:grpSpPr>
          <a:xfrm>
            <a:off x="2283519" y="177800"/>
            <a:ext cx="210395" cy="210395"/>
            <a:chOff x="1778001" y="4405313"/>
            <a:chExt cx="576263" cy="576263"/>
          </a:xfrm>
          <a:solidFill>
            <a:srgbClr val="FFFFFF"/>
          </a:solidFill>
        </p:grpSpPr>
        <p:sp>
          <p:nvSpPr>
            <p:cNvPr id="94" name="Freeform 50"/>
            <p:cNvSpPr>
              <a:spLocks noEditPoints="1"/>
            </p:cNvSpPr>
            <p:nvPr/>
          </p:nvSpPr>
          <p:spPr bwMode="auto">
            <a:xfrm>
              <a:off x="1778001" y="4405313"/>
              <a:ext cx="460375" cy="576263"/>
            </a:xfrm>
            <a:custGeom>
              <a:avLst/>
              <a:gdLst>
                <a:gd name="T0" fmla="*/ 192 w 192"/>
                <a:gd name="T1" fmla="*/ 36 h 240"/>
                <a:gd name="T2" fmla="*/ 156 w 192"/>
                <a:gd name="T3" fmla="*/ 0 h 240"/>
                <a:gd name="T4" fmla="*/ 36 w 192"/>
                <a:gd name="T5" fmla="*/ 0 h 240"/>
                <a:gd name="T6" fmla="*/ 36 w 192"/>
                <a:gd name="T7" fmla="*/ 0 h 240"/>
                <a:gd name="T8" fmla="*/ 34 w 192"/>
                <a:gd name="T9" fmla="*/ 0 h 240"/>
                <a:gd name="T10" fmla="*/ 0 w 192"/>
                <a:gd name="T11" fmla="*/ 36 h 240"/>
                <a:gd name="T12" fmla="*/ 0 w 192"/>
                <a:gd name="T13" fmla="*/ 164 h 240"/>
                <a:gd name="T14" fmla="*/ 4 w 192"/>
                <a:gd name="T15" fmla="*/ 168 h 240"/>
                <a:gd name="T16" fmla="*/ 32 w 192"/>
                <a:gd name="T17" fmla="*/ 168 h 240"/>
                <a:gd name="T18" fmla="*/ 32 w 192"/>
                <a:gd name="T19" fmla="*/ 236 h 240"/>
                <a:gd name="T20" fmla="*/ 36 w 192"/>
                <a:gd name="T21" fmla="*/ 240 h 240"/>
                <a:gd name="T22" fmla="*/ 156 w 192"/>
                <a:gd name="T23" fmla="*/ 240 h 240"/>
                <a:gd name="T24" fmla="*/ 160 w 192"/>
                <a:gd name="T25" fmla="*/ 236 h 240"/>
                <a:gd name="T26" fmla="*/ 160 w 192"/>
                <a:gd name="T27" fmla="*/ 72 h 240"/>
                <a:gd name="T28" fmla="*/ 192 w 192"/>
                <a:gd name="T29" fmla="*/ 36 h 240"/>
                <a:gd name="T30" fmla="*/ 8 w 192"/>
                <a:gd name="T31" fmla="*/ 160 h 240"/>
                <a:gd name="T32" fmla="*/ 8 w 192"/>
                <a:gd name="T33" fmla="*/ 36 h 240"/>
                <a:gd name="T34" fmla="*/ 34 w 192"/>
                <a:gd name="T35" fmla="*/ 8 h 240"/>
                <a:gd name="T36" fmla="*/ 60 w 192"/>
                <a:gd name="T37" fmla="*/ 36 h 240"/>
                <a:gd name="T38" fmla="*/ 60 w 192"/>
                <a:gd name="T39" fmla="*/ 40 h 240"/>
                <a:gd name="T40" fmla="*/ 36 w 192"/>
                <a:gd name="T41" fmla="*/ 40 h 240"/>
                <a:gd name="T42" fmla="*/ 32 w 192"/>
                <a:gd name="T43" fmla="*/ 44 h 240"/>
                <a:gd name="T44" fmla="*/ 32 w 192"/>
                <a:gd name="T45" fmla="*/ 68 h 240"/>
                <a:gd name="T46" fmla="*/ 32 w 192"/>
                <a:gd name="T47" fmla="*/ 160 h 240"/>
                <a:gd name="T48" fmla="*/ 8 w 192"/>
                <a:gd name="T49" fmla="*/ 160 h 240"/>
                <a:gd name="T50" fmla="*/ 40 w 192"/>
                <a:gd name="T51" fmla="*/ 64 h 240"/>
                <a:gd name="T52" fmla="*/ 40 w 192"/>
                <a:gd name="T53" fmla="*/ 48 h 240"/>
                <a:gd name="T54" fmla="*/ 58 w 192"/>
                <a:gd name="T55" fmla="*/ 48 h 240"/>
                <a:gd name="T56" fmla="*/ 40 w 192"/>
                <a:gd name="T57" fmla="*/ 64 h 240"/>
                <a:gd name="T58" fmla="*/ 152 w 192"/>
                <a:gd name="T59" fmla="*/ 232 h 240"/>
                <a:gd name="T60" fmla="*/ 40 w 192"/>
                <a:gd name="T61" fmla="*/ 232 h 240"/>
                <a:gd name="T62" fmla="*/ 40 w 192"/>
                <a:gd name="T63" fmla="*/ 72 h 240"/>
                <a:gd name="T64" fmla="*/ 152 w 192"/>
                <a:gd name="T65" fmla="*/ 72 h 240"/>
                <a:gd name="T66" fmla="*/ 152 w 192"/>
                <a:gd name="T67" fmla="*/ 232 h 240"/>
                <a:gd name="T68" fmla="*/ 156 w 192"/>
                <a:gd name="T69" fmla="*/ 64 h 240"/>
                <a:gd name="T70" fmla="*/ 56 w 192"/>
                <a:gd name="T71" fmla="*/ 64 h 240"/>
                <a:gd name="T72" fmla="*/ 68 w 192"/>
                <a:gd name="T73" fmla="*/ 36 h 240"/>
                <a:gd name="T74" fmla="*/ 55 w 192"/>
                <a:gd name="T75" fmla="*/ 8 h 240"/>
                <a:gd name="T76" fmla="*/ 156 w 192"/>
                <a:gd name="T77" fmla="*/ 8 h 240"/>
                <a:gd name="T78" fmla="*/ 184 w 192"/>
                <a:gd name="T79" fmla="*/ 36 h 240"/>
                <a:gd name="T80" fmla="*/ 156 w 192"/>
                <a:gd name="T81" fmla="*/ 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240">
                  <a:moveTo>
                    <a:pt x="192" y="36"/>
                  </a:moveTo>
                  <a:cubicBezTo>
                    <a:pt x="192" y="17"/>
                    <a:pt x="175" y="0"/>
                    <a:pt x="156" y="0"/>
                  </a:cubicBezTo>
                  <a:cubicBezTo>
                    <a:pt x="36" y="0"/>
                    <a:pt x="36" y="0"/>
                    <a:pt x="36" y="0"/>
                  </a:cubicBezTo>
                  <a:cubicBezTo>
                    <a:pt x="36" y="0"/>
                    <a:pt x="36" y="0"/>
                    <a:pt x="36" y="0"/>
                  </a:cubicBezTo>
                  <a:cubicBezTo>
                    <a:pt x="35" y="0"/>
                    <a:pt x="35" y="0"/>
                    <a:pt x="34" y="0"/>
                  </a:cubicBezTo>
                  <a:cubicBezTo>
                    <a:pt x="16" y="0"/>
                    <a:pt x="0" y="16"/>
                    <a:pt x="0" y="36"/>
                  </a:cubicBezTo>
                  <a:cubicBezTo>
                    <a:pt x="0" y="164"/>
                    <a:pt x="0" y="164"/>
                    <a:pt x="0" y="164"/>
                  </a:cubicBezTo>
                  <a:cubicBezTo>
                    <a:pt x="0" y="166"/>
                    <a:pt x="2" y="168"/>
                    <a:pt x="4" y="168"/>
                  </a:cubicBezTo>
                  <a:cubicBezTo>
                    <a:pt x="32" y="168"/>
                    <a:pt x="32" y="168"/>
                    <a:pt x="32" y="168"/>
                  </a:cubicBezTo>
                  <a:cubicBezTo>
                    <a:pt x="32" y="236"/>
                    <a:pt x="32" y="236"/>
                    <a:pt x="32" y="236"/>
                  </a:cubicBezTo>
                  <a:cubicBezTo>
                    <a:pt x="32" y="238"/>
                    <a:pt x="34" y="240"/>
                    <a:pt x="36" y="240"/>
                  </a:cubicBezTo>
                  <a:cubicBezTo>
                    <a:pt x="156" y="240"/>
                    <a:pt x="156" y="240"/>
                    <a:pt x="156" y="240"/>
                  </a:cubicBezTo>
                  <a:cubicBezTo>
                    <a:pt x="158" y="240"/>
                    <a:pt x="160" y="238"/>
                    <a:pt x="160" y="236"/>
                  </a:cubicBezTo>
                  <a:cubicBezTo>
                    <a:pt x="160" y="72"/>
                    <a:pt x="160" y="72"/>
                    <a:pt x="160" y="72"/>
                  </a:cubicBezTo>
                  <a:cubicBezTo>
                    <a:pt x="177" y="70"/>
                    <a:pt x="192" y="53"/>
                    <a:pt x="192" y="36"/>
                  </a:cubicBezTo>
                  <a:close/>
                  <a:moveTo>
                    <a:pt x="8" y="160"/>
                  </a:moveTo>
                  <a:cubicBezTo>
                    <a:pt x="8" y="36"/>
                    <a:pt x="8" y="36"/>
                    <a:pt x="8" y="36"/>
                  </a:cubicBezTo>
                  <a:cubicBezTo>
                    <a:pt x="8" y="21"/>
                    <a:pt x="20" y="8"/>
                    <a:pt x="34" y="8"/>
                  </a:cubicBezTo>
                  <a:cubicBezTo>
                    <a:pt x="48" y="8"/>
                    <a:pt x="60" y="21"/>
                    <a:pt x="60" y="36"/>
                  </a:cubicBezTo>
                  <a:cubicBezTo>
                    <a:pt x="60" y="37"/>
                    <a:pt x="60" y="39"/>
                    <a:pt x="60" y="40"/>
                  </a:cubicBezTo>
                  <a:cubicBezTo>
                    <a:pt x="36" y="40"/>
                    <a:pt x="36" y="40"/>
                    <a:pt x="36" y="40"/>
                  </a:cubicBezTo>
                  <a:cubicBezTo>
                    <a:pt x="34" y="40"/>
                    <a:pt x="32" y="42"/>
                    <a:pt x="32" y="44"/>
                  </a:cubicBezTo>
                  <a:cubicBezTo>
                    <a:pt x="32" y="68"/>
                    <a:pt x="32" y="68"/>
                    <a:pt x="32" y="68"/>
                  </a:cubicBezTo>
                  <a:cubicBezTo>
                    <a:pt x="32" y="160"/>
                    <a:pt x="32" y="160"/>
                    <a:pt x="32" y="160"/>
                  </a:cubicBezTo>
                  <a:lnTo>
                    <a:pt x="8" y="160"/>
                  </a:lnTo>
                  <a:close/>
                  <a:moveTo>
                    <a:pt x="40" y="64"/>
                  </a:moveTo>
                  <a:cubicBezTo>
                    <a:pt x="40" y="48"/>
                    <a:pt x="40" y="48"/>
                    <a:pt x="40" y="48"/>
                  </a:cubicBezTo>
                  <a:cubicBezTo>
                    <a:pt x="58" y="48"/>
                    <a:pt x="58" y="48"/>
                    <a:pt x="58" y="48"/>
                  </a:cubicBezTo>
                  <a:cubicBezTo>
                    <a:pt x="55" y="56"/>
                    <a:pt x="48" y="62"/>
                    <a:pt x="40" y="64"/>
                  </a:cubicBezTo>
                  <a:close/>
                  <a:moveTo>
                    <a:pt x="152" y="232"/>
                  </a:moveTo>
                  <a:cubicBezTo>
                    <a:pt x="40" y="232"/>
                    <a:pt x="40" y="232"/>
                    <a:pt x="40" y="232"/>
                  </a:cubicBezTo>
                  <a:cubicBezTo>
                    <a:pt x="40" y="72"/>
                    <a:pt x="40" y="72"/>
                    <a:pt x="40" y="72"/>
                  </a:cubicBezTo>
                  <a:cubicBezTo>
                    <a:pt x="152" y="72"/>
                    <a:pt x="152" y="72"/>
                    <a:pt x="152" y="72"/>
                  </a:cubicBezTo>
                  <a:lnTo>
                    <a:pt x="152" y="232"/>
                  </a:lnTo>
                  <a:close/>
                  <a:moveTo>
                    <a:pt x="156" y="64"/>
                  </a:moveTo>
                  <a:cubicBezTo>
                    <a:pt x="56" y="64"/>
                    <a:pt x="56" y="64"/>
                    <a:pt x="56" y="64"/>
                  </a:cubicBezTo>
                  <a:cubicBezTo>
                    <a:pt x="63" y="57"/>
                    <a:pt x="68" y="47"/>
                    <a:pt x="68" y="36"/>
                  </a:cubicBezTo>
                  <a:cubicBezTo>
                    <a:pt x="68" y="25"/>
                    <a:pt x="63" y="15"/>
                    <a:pt x="55" y="8"/>
                  </a:cubicBezTo>
                  <a:cubicBezTo>
                    <a:pt x="156" y="8"/>
                    <a:pt x="156" y="8"/>
                    <a:pt x="156" y="8"/>
                  </a:cubicBezTo>
                  <a:cubicBezTo>
                    <a:pt x="170" y="8"/>
                    <a:pt x="184" y="22"/>
                    <a:pt x="184" y="36"/>
                  </a:cubicBezTo>
                  <a:cubicBezTo>
                    <a:pt x="184" y="50"/>
                    <a:pt x="170" y="64"/>
                    <a:pt x="156" y="64"/>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51"/>
            <p:cNvSpPr>
              <a:spLocks/>
            </p:cNvSpPr>
            <p:nvPr/>
          </p:nvSpPr>
          <p:spPr bwMode="auto">
            <a:xfrm>
              <a:off x="1998663" y="4654550"/>
              <a:ext cx="115888" cy="19050"/>
            </a:xfrm>
            <a:custGeom>
              <a:avLst/>
              <a:gdLst>
                <a:gd name="T0" fmla="*/ 4 w 48"/>
                <a:gd name="T1" fmla="*/ 8 h 8"/>
                <a:gd name="T2" fmla="*/ 44 w 48"/>
                <a:gd name="T3" fmla="*/ 8 h 8"/>
                <a:gd name="T4" fmla="*/ 48 w 48"/>
                <a:gd name="T5" fmla="*/ 4 h 8"/>
                <a:gd name="T6" fmla="*/ 44 w 48"/>
                <a:gd name="T7" fmla="*/ 0 h 8"/>
                <a:gd name="T8" fmla="*/ 4 w 48"/>
                <a:gd name="T9" fmla="*/ 0 h 8"/>
                <a:gd name="T10" fmla="*/ 0 w 48"/>
                <a:gd name="T11" fmla="*/ 4 h 8"/>
                <a:gd name="T12" fmla="*/ 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 y="8"/>
                  </a:moveTo>
                  <a:cubicBezTo>
                    <a:pt x="44" y="8"/>
                    <a:pt x="44" y="8"/>
                    <a:pt x="44" y="8"/>
                  </a:cubicBezTo>
                  <a:cubicBezTo>
                    <a:pt x="46" y="8"/>
                    <a:pt x="48" y="6"/>
                    <a:pt x="48" y="4"/>
                  </a:cubicBezTo>
                  <a:cubicBezTo>
                    <a:pt x="48" y="2"/>
                    <a:pt x="46" y="0"/>
                    <a:pt x="44" y="0"/>
                  </a:cubicBezTo>
                  <a:cubicBezTo>
                    <a:pt x="4" y="0"/>
                    <a:pt x="4" y="0"/>
                    <a:pt x="4" y="0"/>
                  </a:cubicBezTo>
                  <a:cubicBezTo>
                    <a:pt x="2" y="0"/>
                    <a:pt x="0" y="2"/>
                    <a:pt x="0" y="4"/>
                  </a:cubicBezTo>
                  <a:cubicBezTo>
                    <a:pt x="0" y="6"/>
                    <a:pt x="2" y="8"/>
                    <a:pt x="4" y="8"/>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52"/>
            <p:cNvSpPr>
              <a:spLocks/>
            </p:cNvSpPr>
            <p:nvPr/>
          </p:nvSpPr>
          <p:spPr bwMode="auto">
            <a:xfrm>
              <a:off x="1998663" y="4751388"/>
              <a:ext cx="115888" cy="19050"/>
            </a:xfrm>
            <a:custGeom>
              <a:avLst/>
              <a:gdLst>
                <a:gd name="T0" fmla="*/ 4 w 48"/>
                <a:gd name="T1" fmla="*/ 8 h 8"/>
                <a:gd name="T2" fmla="*/ 44 w 48"/>
                <a:gd name="T3" fmla="*/ 8 h 8"/>
                <a:gd name="T4" fmla="*/ 48 w 48"/>
                <a:gd name="T5" fmla="*/ 4 h 8"/>
                <a:gd name="T6" fmla="*/ 44 w 48"/>
                <a:gd name="T7" fmla="*/ 0 h 8"/>
                <a:gd name="T8" fmla="*/ 4 w 48"/>
                <a:gd name="T9" fmla="*/ 0 h 8"/>
                <a:gd name="T10" fmla="*/ 0 w 48"/>
                <a:gd name="T11" fmla="*/ 4 h 8"/>
                <a:gd name="T12" fmla="*/ 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 y="8"/>
                  </a:moveTo>
                  <a:cubicBezTo>
                    <a:pt x="44" y="8"/>
                    <a:pt x="44" y="8"/>
                    <a:pt x="44" y="8"/>
                  </a:cubicBezTo>
                  <a:cubicBezTo>
                    <a:pt x="46" y="8"/>
                    <a:pt x="48" y="6"/>
                    <a:pt x="48" y="4"/>
                  </a:cubicBezTo>
                  <a:cubicBezTo>
                    <a:pt x="48" y="2"/>
                    <a:pt x="46" y="0"/>
                    <a:pt x="44" y="0"/>
                  </a:cubicBezTo>
                  <a:cubicBezTo>
                    <a:pt x="4" y="0"/>
                    <a:pt x="4" y="0"/>
                    <a:pt x="4" y="0"/>
                  </a:cubicBezTo>
                  <a:cubicBezTo>
                    <a:pt x="2" y="0"/>
                    <a:pt x="0" y="2"/>
                    <a:pt x="0" y="4"/>
                  </a:cubicBezTo>
                  <a:cubicBezTo>
                    <a:pt x="0" y="6"/>
                    <a:pt x="2" y="8"/>
                    <a:pt x="4" y="8"/>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53"/>
            <p:cNvSpPr>
              <a:spLocks/>
            </p:cNvSpPr>
            <p:nvPr/>
          </p:nvSpPr>
          <p:spPr bwMode="auto">
            <a:xfrm>
              <a:off x="1998663" y="4848225"/>
              <a:ext cx="115888" cy="19050"/>
            </a:xfrm>
            <a:custGeom>
              <a:avLst/>
              <a:gdLst>
                <a:gd name="T0" fmla="*/ 4 w 48"/>
                <a:gd name="T1" fmla="*/ 8 h 8"/>
                <a:gd name="T2" fmla="*/ 44 w 48"/>
                <a:gd name="T3" fmla="*/ 8 h 8"/>
                <a:gd name="T4" fmla="*/ 48 w 48"/>
                <a:gd name="T5" fmla="*/ 4 h 8"/>
                <a:gd name="T6" fmla="*/ 44 w 48"/>
                <a:gd name="T7" fmla="*/ 0 h 8"/>
                <a:gd name="T8" fmla="*/ 4 w 48"/>
                <a:gd name="T9" fmla="*/ 0 h 8"/>
                <a:gd name="T10" fmla="*/ 0 w 48"/>
                <a:gd name="T11" fmla="*/ 4 h 8"/>
                <a:gd name="T12" fmla="*/ 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 y="8"/>
                  </a:moveTo>
                  <a:cubicBezTo>
                    <a:pt x="44" y="8"/>
                    <a:pt x="44" y="8"/>
                    <a:pt x="44" y="8"/>
                  </a:cubicBezTo>
                  <a:cubicBezTo>
                    <a:pt x="46" y="8"/>
                    <a:pt x="48" y="6"/>
                    <a:pt x="48" y="4"/>
                  </a:cubicBezTo>
                  <a:cubicBezTo>
                    <a:pt x="48" y="2"/>
                    <a:pt x="46" y="0"/>
                    <a:pt x="44" y="0"/>
                  </a:cubicBezTo>
                  <a:cubicBezTo>
                    <a:pt x="4" y="0"/>
                    <a:pt x="4" y="0"/>
                    <a:pt x="4" y="0"/>
                  </a:cubicBezTo>
                  <a:cubicBezTo>
                    <a:pt x="2" y="0"/>
                    <a:pt x="0" y="2"/>
                    <a:pt x="0" y="4"/>
                  </a:cubicBezTo>
                  <a:cubicBezTo>
                    <a:pt x="0" y="6"/>
                    <a:pt x="2" y="8"/>
                    <a:pt x="4" y="8"/>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54"/>
            <p:cNvSpPr>
              <a:spLocks/>
            </p:cNvSpPr>
            <p:nvPr/>
          </p:nvSpPr>
          <p:spPr bwMode="auto">
            <a:xfrm>
              <a:off x="1901826" y="4597400"/>
              <a:ext cx="77788" cy="66675"/>
            </a:xfrm>
            <a:custGeom>
              <a:avLst/>
              <a:gdLst>
                <a:gd name="T0" fmla="*/ 5 w 32"/>
                <a:gd name="T1" fmla="*/ 27 h 28"/>
                <a:gd name="T2" fmla="*/ 8 w 32"/>
                <a:gd name="T3" fmla="*/ 28 h 28"/>
                <a:gd name="T4" fmla="*/ 11 w 32"/>
                <a:gd name="T5" fmla="*/ 27 h 28"/>
                <a:gd name="T6" fmla="*/ 31 w 32"/>
                <a:gd name="T7" fmla="*/ 7 h 28"/>
                <a:gd name="T8" fmla="*/ 31 w 32"/>
                <a:gd name="T9" fmla="*/ 1 h 28"/>
                <a:gd name="T10" fmla="*/ 25 w 32"/>
                <a:gd name="T11" fmla="*/ 1 h 28"/>
                <a:gd name="T12" fmla="*/ 8 w 32"/>
                <a:gd name="T13" fmla="*/ 18 h 28"/>
                <a:gd name="T14" fmla="*/ 7 w 32"/>
                <a:gd name="T15" fmla="*/ 17 h 28"/>
                <a:gd name="T16" fmla="*/ 1 w 32"/>
                <a:gd name="T17" fmla="*/ 17 h 28"/>
                <a:gd name="T18" fmla="*/ 1 w 32"/>
                <a:gd name="T19" fmla="*/ 23 h 28"/>
                <a:gd name="T20" fmla="*/ 5 w 32"/>
                <a:gd name="T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8">
                  <a:moveTo>
                    <a:pt x="5" y="27"/>
                  </a:moveTo>
                  <a:cubicBezTo>
                    <a:pt x="6" y="28"/>
                    <a:pt x="7" y="28"/>
                    <a:pt x="8" y="28"/>
                  </a:cubicBezTo>
                  <a:cubicBezTo>
                    <a:pt x="9" y="28"/>
                    <a:pt x="10" y="28"/>
                    <a:pt x="11" y="27"/>
                  </a:cubicBezTo>
                  <a:cubicBezTo>
                    <a:pt x="31" y="7"/>
                    <a:pt x="31" y="7"/>
                    <a:pt x="31" y="7"/>
                  </a:cubicBezTo>
                  <a:cubicBezTo>
                    <a:pt x="32" y="5"/>
                    <a:pt x="32" y="3"/>
                    <a:pt x="31" y="1"/>
                  </a:cubicBezTo>
                  <a:cubicBezTo>
                    <a:pt x="29" y="0"/>
                    <a:pt x="27" y="0"/>
                    <a:pt x="25" y="1"/>
                  </a:cubicBezTo>
                  <a:cubicBezTo>
                    <a:pt x="8" y="18"/>
                    <a:pt x="8" y="18"/>
                    <a:pt x="8" y="18"/>
                  </a:cubicBezTo>
                  <a:cubicBezTo>
                    <a:pt x="7" y="17"/>
                    <a:pt x="7" y="17"/>
                    <a:pt x="7" y="17"/>
                  </a:cubicBezTo>
                  <a:cubicBezTo>
                    <a:pt x="5" y="16"/>
                    <a:pt x="3" y="16"/>
                    <a:pt x="1" y="17"/>
                  </a:cubicBezTo>
                  <a:cubicBezTo>
                    <a:pt x="0" y="19"/>
                    <a:pt x="0" y="21"/>
                    <a:pt x="1" y="23"/>
                  </a:cubicBezTo>
                  <a:lnTo>
                    <a:pt x="5" y="27"/>
                  </a:ln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55"/>
            <p:cNvSpPr>
              <a:spLocks/>
            </p:cNvSpPr>
            <p:nvPr/>
          </p:nvSpPr>
          <p:spPr bwMode="auto">
            <a:xfrm>
              <a:off x="1901826" y="4694238"/>
              <a:ext cx="77788" cy="66675"/>
            </a:xfrm>
            <a:custGeom>
              <a:avLst/>
              <a:gdLst>
                <a:gd name="T0" fmla="*/ 5 w 32"/>
                <a:gd name="T1" fmla="*/ 27 h 28"/>
                <a:gd name="T2" fmla="*/ 8 w 32"/>
                <a:gd name="T3" fmla="*/ 28 h 28"/>
                <a:gd name="T4" fmla="*/ 11 w 32"/>
                <a:gd name="T5" fmla="*/ 27 h 28"/>
                <a:gd name="T6" fmla="*/ 31 w 32"/>
                <a:gd name="T7" fmla="*/ 7 h 28"/>
                <a:gd name="T8" fmla="*/ 31 w 32"/>
                <a:gd name="T9" fmla="*/ 1 h 28"/>
                <a:gd name="T10" fmla="*/ 25 w 32"/>
                <a:gd name="T11" fmla="*/ 1 h 28"/>
                <a:gd name="T12" fmla="*/ 8 w 32"/>
                <a:gd name="T13" fmla="*/ 18 h 28"/>
                <a:gd name="T14" fmla="*/ 7 w 32"/>
                <a:gd name="T15" fmla="*/ 17 h 28"/>
                <a:gd name="T16" fmla="*/ 1 w 32"/>
                <a:gd name="T17" fmla="*/ 17 h 28"/>
                <a:gd name="T18" fmla="*/ 1 w 32"/>
                <a:gd name="T19" fmla="*/ 23 h 28"/>
                <a:gd name="T20" fmla="*/ 5 w 32"/>
                <a:gd name="T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8">
                  <a:moveTo>
                    <a:pt x="5" y="27"/>
                  </a:moveTo>
                  <a:cubicBezTo>
                    <a:pt x="6" y="28"/>
                    <a:pt x="7" y="28"/>
                    <a:pt x="8" y="28"/>
                  </a:cubicBezTo>
                  <a:cubicBezTo>
                    <a:pt x="9" y="28"/>
                    <a:pt x="10" y="28"/>
                    <a:pt x="11" y="27"/>
                  </a:cubicBezTo>
                  <a:cubicBezTo>
                    <a:pt x="31" y="7"/>
                    <a:pt x="31" y="7"/>
                    <a:pt x="31" y="7"/>
                  </a:cubicBezTo>
                  <a:cubicBezTo>
                    <a:pt x="32" y="5"/>
                    <a:pt x="32" y="3"/>
                    <a:pt x="31" y="1"/>
                  </a:cubicBezTo>
                  <a:cubicBezTo>
                    <a:pt x="29" y="0"/>
                    <a:pt x="27" y="0"/>
                    <a:pt x="25" y="1"/>
                  </a:cubicBezTo>
                  <a:cubicBezTo>
                    <a:pt x="8" y="18"/>
                    <a:pt x="8" y="18"/>
                    <a:pt x="8" y="18"/>
                  </a:cubicBezTo>
                  <a:cubicBezTo>
                    <a:pt x="7" y="17"/>
                    <a:pt x="7" y="17"/>
                    <a:pt x="7" y="17"/>
                  </a:cubicBezTo>
                  <a:cubicBezTo>
                    <a:pt x="5" y="16"/>
                    <a:pt x="3" y="16"/>
                    <a:pt x="1" y="17"/>
                  </a:cubicBezTo>
                  <a:cubicBezTo>
                    <a:pt x="0" y="19"/>
                    <a:pt x="0" y="21"/>
                    <a:pt x="1" y="23"/>
                  </a:cubicBezTo>
                  <a:lnTo>
                    <a:pt x="5" y="27"/>
                  </a:ln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56"/>
            <p:cNvSpPr>
              <a:spLocks noEditPoints="1"/>
            </p:cNvSpPr>
            <p:nvPr/>
          </p:nvSpPr>
          <p:spPr bwMode="auto">
            <a:xfrm>
              <a:off x="2219326" y="4540250"/>
              <a:ext cx="134938" cy="441325"/>
            </a:xfrm>
            <a:custGeom>
              <a:avLst/>
              <a:gdLst>
                <a:gd name="T0" fmla="*/ 36 w 56"/>
                <a:gd name="T1" fmla="*/ 0 h 184"/>
                <a:gd name="T2" fmla="*/ 17 w 56"/>
                <a:gd name="T3" fmla="*/ 12 h 184"/>
                <a:gd name="T4" fmla="*/ 0 w 56"/>
                <a:gd name="T5" fmla="*/ 32 h 184"/>
                <a:gd name="T6" fmla="*/ 0 w 56"/>
                <a:gd name="T7" fmla="*/ 104 h 184"/>
                <a:gd name="T8" fmla="*/ 4 w 56"/>
                <a:gd name="T9" fmla="*/ 108 h 184"/>
                <a:gd name="T10" fmla="*/ 8 w 56"/>
                <a:gd name="T11" fmla="*/ 104 h 184"/>
                <a:gd name="T12" fmla="*/ 8 w 56"/>
                <a:gd name="T13" fmla="*/ 32 h 184"/>
                <a:gd name="T14" fmla="*/ 16 w 56"/>
                <a:gd name="T15" fmla="*/ 20 h 184"/>
                <a:gd name="T16" fmla="*/ 16 w 56"/>
                <a:gd name="T17" fmla="*/ 164 h 184"/>
                <a:gd name="T18" fmla="*/ 36 w 56"/>
                <a:gd name="T19" fmla="*/ 184 h 184"/>
                <a:gd name="T20" fmla="*/ 56 w 56"/>
                <a:gd name="T21" fmla="*/ 160 h 184"/>
                <a:gd name="T22" fmla="*/ 56 w 56"/>
                <a:gd name="T23" fmla="*/ 16 h 184"/>
                <a:gd name="T24" fmla="*/ 36 w 56"/>
                <a:gd name="T25" fmla="*/ 0 h 184"/>
                <a:gd name="T26" fmla="*/ 24 w 56"/>
                <a:gd name="T27" fmla="*/ 96 h 184"/>
                <a:gd name="T28" fmla="*/ 48 w 56"/>
                <a:gd name="T29" fmla="*/ 96 h 184"/>
                <a:gd name="T30" fmla="*/ 48 w 56"/>
                <a:gd name="T31" fmla="*/ 152 h 184"/>
                <a:gd name="T32" fmla="*/ 24 w 56"/>
                <a:gd name="T33" fmla="*/ 152 h 184"/>
                <a:gd name="T34" fmla="*/ 24 w 56"/>
                <a:gd name="T35" fmla="*/ 96 h 184"/>
                <a:gd name="T36" fmla="*/ 36 w 56"/>
                <a:gd name="T37" fmla="*/ 8 h 184"/>
                <a:gd name="T38" fmla="*/ 48 w 56"/>
                <a:gd name="T39" fmla="*/ 16 h 184"/>
                <a:gd name="T40" fmla="*/ 48 w 56"/>
                <a:gd name="T41" fmla="*/ 88 h 184"/>
                <a:gd name="T42" fmla="*/ 24 w 56"/>
                <a:gd name="T43" fmla="*/ 88 h 184"/>
                <a:gd name="T44" fmla="*/ 24 w 56"/>
                <a:gd name="T45" fmla="*/ 16 h 184"/>
                <a:gd name="T46" fmla="*/ 36 w 56"/>
                <a:gd name="T47" fmla="*/ 8 h 184"/>
                <a:gd name="T48" fmla="*/ 36 w 56"/>
                <a:gd name="T49" fmla="*/ 176 h 184"/>
                <a:gd name="T50" fmla="*/ 24 w 56"/>
                <a:gd name="T51" fmla="*/ 164 h 184"/>
                <a:gd name="T52" fmla="*/ 24 w 56"/>
                <a:gd name="T53" fmla="*/ 160 h 184"/>
                <a:gd name="T54" fmla="*/ 48 w 56"/>
                <a:gd name="T55" fmla="*/ 160 h 184"/>
                <a:gd name="T56" fmla="*/ 36 w 56"/>
                <a:gd name="T5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84">
                  <a:moveTo>
                    <a:pt x="36" y="0"/>
                  </a:moveTo>
                  <a:cubicBezTo>
                    <a:pt x="28" y="0"/>
                    <a:pt x="20" y="6"/>
                    <a:pt x="17" y="12"/>
                  </a:cubicBezTo>
                  <a:cubicBezTo>
                    <a:pt x="8" y="13"/>
                    <a:pt x="0" y="19"/>
                    <a:pt x="0" y="32"/>
                  </a:cubicBezTo>
                  <a:cubicBezTo>
                    <a:pt x="0" y="104"/>
                    <a:pt x="0" y="104"/>
                    <a:pt x="0" y="104"/>
                  </a:cubicBezTo>
                  <a:cubicBezTo>
                    <a:pt x="0" y="107"/>
                    <a:pt x="2" y="108"/>
                    <a:pt x="4" y="108"/>
                  </a:cubicBezTo>
                  <a:cubicBezTo>
                    <a:pt x="6" y="108"/>
                    <a:pt x="8" y="107"/>
                    <a:pt x="8" y="104"/>
                  </a:cubicBezTo>
                  <a:cubicBezTo>
                    <a:pt x="8" y="32"/>
                    <a:pt x="8" y="32"/>
                    <a:pt x="8" y="32"/>
                  </a:cubicBezTo>
                  <a:cubicBezTo>
                    <a:pt x="8" y="24"/>
                    <a:pt x="12" y="21"/>
                    <a:pt x="16" y="20"/>
                  </a:cubicBezTo>
                  <a:cubicBezTo>
                    <a:pt x="16" y="164"/>
                    <a:pt x="16" y="164"/>
                    <a:pt x="16" y="164"/>
                  </a:cubicBezTo>
                  <a:cubicBezTo>
                    <a:pt x="16" y="175"/>
                    <a:pt x="25" y="184"/>
                    <a:pt x="36" y="184"/>
                  </a:cubicBezTo>
                  <a:cubicBezTo>
                    <a:pt x="46" y="184"/>
                    <a:pt x="56" y="175"/>
                    <a:pt x="56" y="160"/>
                  </a:cubicBezTo>
                  <a:cubicBezTo>
                    <a:pt x="56" y="16"/>
                    <a:pt x="56" y="16"/>
                    <a:pt x="56" y="16"/>
                  </a:cubicBezTo>
                  <a:cubicBezTo>
                    <a:pt x="56" y="9"/>
                    <a:pt x="46" y="0"/>
                    <a:pt x="36" y="0"/>
                  </a:cubicBezTo>
                  <a:close/>
                  <a:moveTo>
                    <a:pt x="24" y="96"/>
                  </a:moveTo>
                  <a:cubicBezTo>
                    <a:pt x="48" y="96"/>
                    <a:pt x="48" y="96"/>
                    <a:pt x="48" y="96"/>
                  </a:cubicBezTo>
                  <a:cubicBezTo>
                    <a:pt x="48" y="152"/>
                    <a:pt x="48" y="152"/>
                    <a:pt x="48" y="152"/>
                  </a:cubicBezTo>
                  <a:cubicBezTo>
                    <a:pt x="24" y="152"/>
                    <a:pt x="24" y="152"/>
                    <a:pt x="24" y="152"/>
                  </a:cubicBezTo>
                  <a:lnTo>
                    <a:pt x="24" y="96"/>
                  </a:lnTo>
                  <a:close/>
                  <a:moveTo>
                    <a:pt x="36" y="8"/>
                  </a:moveTo>
                  <a:cubicBezTo>
                    <a:pt x="42" y="8"/>
                    <a:pt x="48" y="14"/>
                    <a:pt x="48" y="16"/>
                  </a:cubicBezTo>
                  <a:cubicBezTo>
                    <a:pt x="48" y="88"/>
                    <a:pt x="48" y="88"/>
                    <a:pt x="48" y="88"/>
                  </a:cubicBezTo>
                  <a:cubicBezTo>
                    <a:pt x="24" y="88"/>
                    <a:pt x="24" y="88"/>
                    <a:pt x="24" y="88"/>
                  </a:cubicBezTo>
                  <a:cubicBezTo>
                    <a:pt x="24" y="16"/>
                    <a:pt x="24" y="16"/>
                    <a:pt x="24" y="16"/>
                  </a:cubicBezTo>
                  <a:cubicBezTo>
                    <a:pt x="24" y="14"/>
                    <a:pt x="30" y="8"/>
                    <a:pt x="36" y="8"/>
                  </a:cubicBezTo>
                  <a:close/>
                  <a:moveTo>
                    <a:pt x="36" y="176"/>
                  </a:moveTo>
                  <a:cubicBezTo>
                    <a:pt x="30" y="176"/>
                    <a:pt x="24" y="170"/>
                    <a:pt x="24" y="164"/>
                  </a:cubicBezTo>
                  <a:cubicBezTo>
                    <a:pt x="24" y="160"/>
                    <a:pt x="24" y="160"/>
                    <a:pt x="24" y="160"/>
                  </a:cubicBezTo>
                  <a:cubicBezTo>
                    <a:pt x="48" y="160"/>
                    <a:pt x="48" y="160"/>
                    <a:pt x="48" y="160"/>
                  </a:cubicBezTo>
                  <a:cubicBezTo>
                    <a:pt x="48" y="170"/>
                    <a:pt x="42" y="176"/>
                    <a:pt x="36" y="176"/>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p:cNvGrpSpPr/>
          <p:nvPr/>
        </p:nvGrpSpPr>
        <p:grpSpPr>
          <a:xfrm>
            <a:off x="5210422" y="1303965"/>
            <a:ext cx="938656" cy="938654"/>
            <a:chOff x="4693825" y="1796524"/>
            <a:chExt cx="938656" cy="938654"/>
          </a:xfrm>
        </p:grpSpPr>
        <p:sp>
          <p:nvSpPr>
            <p:cNvPr id="124" name="Oval 123"/>
            <p:cNvSpPr/>
            <p:nvPr/>
          </p:nvSpPr>
          <p:spPr>
            <a:xfrm>
              <a:off x="4693825" y="1796524"/>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nvGrpSpPr>
            <p:cNvPr id="125" name="Group 124"/>
            <p:cNvGrpSpPr/>
            <p:nvPr/>
          </p:nvGrpSpPr>
          <p:grpSpPr>
            <a:xfrm>
              <a:off x="4829522" y="2020955"/>
              <a:ext cx="663571" cy="486741"/>
              <a:chOff x="8694738" y="2249487"/>
              <a:chExt cx="577850" cy="423863"/>
            </a:xfrm>
            <a:solidFill>
              <a:srgbClr val="D43815"/>
            </a:solidFill>
          </p:grpSpPr>
          <p:sp>
            <p:nvSpPr>
              <p:cNvPr id="126" name="Freeform 76"/>
              <p:cNvSpPr>
                <a:spLocks noEditPoints="1"/>
              </p:cNvSpPr>
              <p:nvPr/>
            </p:nvSpPr>
            <p:spPr bwMode="auto">
              <a:xfrm>
                <a:off x="8694738" y="2249487"/>
                <a:ext cx="577850" cy="423863"/>
              </a:xfrm>
              <a:custGeom>
                <a:avLst/>
                <a:gdLst>
                  <a:gd name="T0" fmla="*/ 236 w 240"/>
                  <a:gd name="T1" fmla="*/ 136 h 176"/>
                  <a:gd name="T2" fmla="*/ 232 w 240"/>
                  <a:gd name="T3" fmla="*/ 136 h 176"/>
                  <a:gd name="T4" fmla="*/ 232 w 240"/>
                  <a:gd name="T5" fmla="*/ 20 h 176"/>
                  <a:gd name="T6" fmla="*/ 212 w 240"/>
                  <a:gd name="T7" fmla="*/ 0 h 176"/>
                  <a:gd name="T8" fmla="*/ 28 w 240"/>
                  <a:gd name="T9" fmla="*/ 0 h 176"/>
                  <a:gd name="T10" fmla="*/ 8 w 240"/>
                  <a:gd name="T11" fmla="*/ 20 h 176"/>
                  <a:gd name="T12" fmla="*/ 8 w 240"/>
                  <a:gd name="T13" fmla="*/ 136 h 176"/>
                  <a:gd name="T14" fmla="*/ 4 w 240"/>
                  <a:gd name="T15" fmla="*/ 136 h 176"/>
                  <a:gd name="T16" fmla="*/ 0 w 240"/>
                  <a:gd name="T17" fmla="*/ 140 h 176"/>
                  <a:gd name="T18" fmla="*/ 0 w 240"/>
                  <a:gd name="T19" fmla="*/ 156 h 176"/>
                  <a:gd name="T20" fmla="*/ 20 w 240"/>
                  <a:gd name="T21" fmla="*/ 176 h 176"/>
                  <a:gd name="T22" fmla="*/ 220 w 240"/>
                  <a:gd name="T23" fmla="*/ 176 h 176"/>
                  <a:gd name="T24" fmla="*/ 240 w 240"/>
                  <a:gd name="T25" fmla="*/ 156 h 176"/>
                  <a:gd name="T26" fmla="*/ 240 w 240"/>
                  <a:gd name="T27" fmla="*/ 140 h 176"/>
                  <a:gd name="T28" fmla="*/ 236 w 240"/>
                  <a:gd name="T29" fmla="*/ 136 h 176"/>
                  <a:gd name="T30" fmla="*/ 16 w 240"/>
                  <a:gd name="T31" fmla="*/ 20 h 176"/>
                  <a:gd name="T32" fmla="*/ 28 w 240"/>
                  <a:gd name="T33" fmla="*/ 8 h 176"/>
                  <a:gd name="T34" fmla="*/ 212 w 240"/>
                  <a:gd name="T35" fmla="*/ 8 h 176"/>
                  <a:gd name="T36" fmla="*/ 224 w 240"/>
                  <a:gd name="T37" fmla="*/ 20 h 176"/>
                  <a:gd name="T38" fmla="*/ 224 w 240"/>
                  <a:gd name="T39" fmla="*/ 136 h 176"/>
                  <a:gd name="T40" fmla="*/ 140 w 240"/>
                  <a:gd name="T41" fmla="*/ 136 h 176"/>
                  <a:gd name="T42" fmla="*/ 136 w 240"/>
                  <a:gd name="T43" fmla="*/ 140 h 176"/>
                  <a:gd name="T44" fmla="*/ 136 w 240"/>
                  <a:gd name="T45" fmla="*/ 144 h 176"/>
                  <a:gd name="T46" fmla="*/ 104 w 240"/>
                  <a:gd name="T47" fmla="*/ 144 h 176"/>
                  <a:gd name="T48" fmla="*/ 104 w 240"/>
                  <a:gd name="T49" fmla="*/ 140 h 176"/>
                  <a:gd name="T50" fmla="*/ 100 w 240"/>
                  <a:gd name="T51" fmla="*/ 136 h 176"/>
                  <a:gd name="T52" fmla="*/ 16 w 240"/>
                  <a:gd name="T53" fmla="*/ 136 h 176"/>
                  <a:gd name="T54" fmla="*/ 16 w 240"/>
                  <a:gd name="T55" fmla="*/ 20 h 176"/>
                  <a:gd name="T56" fmla="*/ 232 w 240"/>
                  <a:gd name="T57" fmla="*/ 156 h 176"/>
                  <a:gd name="T58" fmla="*/ 220 w 240"/>
                  <a:gd name="T59" fmla="*/ 168 h 176"/>
                  <a:gd name="T60" fmla="*/ 20 w 240"/>
                  <a:gd name="T61" fmla="*/ 168 h 176"/>
                  <a:gd name="T62" fmla="*/ 8 w 240"/>
                  <a:gd name="T63" fmla="*/ 156 h 176"/>
                  <a:gd name="T64" fmla="*/ 8 w 240"/>
                  <a:gd name="T65" fmla="*/ 144 h 176"/>
                  <a:gd name="T66" fmla="*/ 96 w 240"/>
                  <a:gd name="T67" fmla="*/ 144 h 176"/>
                  <a:gd name="T68" fmla="*/ 96 w 240"/>
                  <a:gd name="T69" fmla="*/ 148 h 176"/>
                  <a:gd name="T70" fmla="*/ 100 w 240"/>
                  <a:gd name="T71" fmla="*/ 152 h 176"/>
                  <a:gd name="T72" fmla="*/ 140 w 240"/>
                  <a:gd name="T73" fmla="*/ 152 h 176"/>
                  <a:gd name="T74" fmla="*/ 144 w 240"/>
                  <a:gd name="T75" fmla="*/ 148 h 176"/>
                  <a:gd name="T76" fmla="*/ 144 w 240"/>
                  <a:gd name="T77" fmla="*/ 144 h 176"/>
                  <a:gd name="T78" fmla="*/ 232 w 240"/>
                  <a:gd name="T79" fmla="*/ 144 h 176"/>
                  <a:gd name="T80" fmla="*/ 232 w 240"/>
                  <a:gd name="T81" fmla="*/ 1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 h="176">
                    <a:moveTo>
                      <a:pt x="236" y="136"/>
                    </a:moveTo>
                    <a:cubicBezTo>
                      <a:pt x="232" y="136"/>
                      <a:pt x="232" y="136"/>
                      <a:pt x="232" y="136"/>
                    </a:cubicBezTo>
                    <a:cubicBezTo>
                      <a:pt x="232" y="20"/>
                      <a:pt x="232" y="20"/>
                      <a:pt x="232" y="20"/>
                    </a:cubicBezTo>
                    <a:cubicBezTo>
                      <a:pt x="232" y="9"/>
                      <a:pt x="223" y="0"/>
                      <a:pt x="212" y="0"/>
                    </a:cubicBezTo>
                    <a:cubicBezTo>
                      <a:pt x="28" y="0"/>
                      <a:pt x="28" y="0"/>
                      <a:pt x="28" y="0"/>
                    </a:cubicBezTo>
                    <a:cubicBezTo>
                      <a:pt x="17" y="0"/>
                      <a:pt x="8" y="9"/>
                      <a:pt x="8" y="20"/>
                    </a:cubicBezTo>
                    <a:cubicBezTo>
                      <a:pt x="8" y="136"/>
                      <a:pt x="8" y="136"/>
                      <a:pt x="8" y="136"/>
                    </a:cubicBezTo>
                    <a:cubicBezTo>
                      <a:pt x="4" y="136"/>
                      <a:pt x="4" y="136"/>
                      <a:pt x="4" y="136"/>
                    </a:cubicBezTo>
                    <a:cubicBezTo>
                      <a:pt x="2" y="136"/>
                      <a:pt x="0" y="138"/>
                      <a:pt x="0" y="140"/>
                    </a:cubicBezTo>
                    <a:cubicBezTo>
                      <a:pt x="0" y="156"/>
                      <a:pt x="0" y="156"/>
                      <a:pt x="0" y="156"/>
                    </a:cubicBezTo>
                    <a:cubicBezTo>
                      <a:pt x="0" y="167"/>
                      <a:pt x="9" y="176"/>
                      <a:pt x="20" y="176"/>
                    </a:cubicBezTo>
                    <a:cubicBezTo>
                      <a:pt x="220" y="176"/>
                      <a:pt x="220" y="176"/>
                      <a:pt x="220" y="176"/>
                    </a:cubicBezTo>
                    <a:cubicBezTo>
                      <a:pt x="231" y="176"/>
                      <a:pt x="240" y="167"/>
                      <a:pt x="240" y="156"/>
                    </a:cubicBezTo>
                    <a:cubicBezTo>
                      <a:pt x="240" y="140"/>
                      <a:pt x="240" y="140"/>
                      <a:pt x="240" y="140"/>
                    </a:cubicBezTo>
                    <a:cubicBezTo>
                      <a:pt x="240" y="138"/>
                      <a:pt x="238" y="136"/>
                      <a:pt x="236" y="136"/>
                    </a:cubicBezTo>
                    <a:close/>
                    <a:moveTo>
                      <a:pt x="16" y="20"/>
                    </a:moveTo>
                    <a:cubicBezTo>
                      <a:pt x="16" y="13"/>
                      <a:pt x="21" y="8"/>
                      <a:pt x="28" y="8"/>
                    </a:cubicBezTo>
                    <a:cubicBezTo>
                      <a:pt x="212" y="8"/>
                      <a:pt x="212" y="8"/>
                      <a:pt x="212" y="8"/>
                    </a:cubicBezTo>
                    <a:cubicBezTo>
                      <a:pt x="219" y="8"/>
                      <a:pt x="224" y="13"/>
                      <a:pt x="224" y="20"/>
                    </a:cubicBezTo>
                    <a:cubicBezTo>
                      <a:pt x="224" y="136"/>
                      <a:pt x="224" y="136"/>
                      <a:pt x="224" y="136"/>
                    </a:cubicBezTo>
                    <a:cubicBezTo>
                      <a:pt x="140" y="136"/>
                      <a:pt x="140" y="136"/>
                      <a:pt x="140" y="136"/>
                    </a:cubicBezTo>
                    <a:cubicBezTo>
                      <a:pt x="138" y="136"/>
                      <a:pt x="136" y="138"/>
                      <a:pt x="136" y="140"/>
                    </a:cubicBezTo>
                    <a:cubicBezTo>
                      <a:pt x="136" y="144"/>
                      <a:pt x="136" y="144"/>
                      <a:pt x="136" y="144"/>
                    </a:cubicBezTo>
                    <a:cubicBezTo>
                      <a:pt x="104" y="144"/>
                      <a:pt x="104" y="144"/>
                      <a:pt x="104" y="144"/>
                    </a:cubicBezTo>
                    <a:cubicBezTo>
                      <a:pt x="104" y="140"/>
                      <a:pt x="104" y="140"/>
                      <a:pt x="104" y="140"/>
                    </a:cubicBezTo>
                    <a:cubicBezTo>
                      <a:pt x="104" y="138"/>
                      <a:pt x="102" y="136"/>
                      <a:pt x="100" y="136"/>
                    </a:cubicBezTo>
                    <a:cubicBezTo>
                      <a:pt x="16" y="136"/>
                      <a:pt x="16" y="136"/>
                      <a:pt x="16" y="136"/>
                    </a:cubicBezTo>
                    <a:lnTo>
                      <a:pt x="16" y="20"/>
                    </a:lnTo>
                    <a:close/>
                    <a:moveTo>
                      <a:pt x="232" y="156"/>
                    </a:moveTo>
                    <a:cubicBezTo>
                      <a:pt x="232" y="163"/>
                      <a:pt x="227" y="168"/>
                      <a:pt x="220" y="168"/>
                    </a:cubicBezTo>
                    <a:cubicBezTo>
                      <a:pt x="20" y="168"/>
                      <a:pt x="20" y="168"/>
                      <a:pt x="20" y="168"/>
                    </a:cubicBezTo>
                    <a:cubicBezTo>
                      <a:pt x="13" y="168"/>
                      <a:pt x="8" y="163"/>
                      <a:pt x="8" y="156"/>
                    </a:cubicBezTo>
                    <a:cubicBezTo>
                      <a:pt x="8" y="144"/>
                      <a:pt x="8" y="144"/>
                      <a:pt x="8" y="144"/>
                    </a:cubicBezTo>
                    <a:cubicBezTo>
                      <a:pt x="96" y="144"/>
                      <a:pt x="96" y="144"/>
                      <a:pt x="96" y="144"/>
                    </a:cubicBezTo>
                    <a:cubicBezTo>
                      <a:pt x="96" y="148"/>
                      <a:pt x="96" y="148"/>
                      <a:pt x="96" y="148"/>
                    </a:cubicBezTo>
                    <a:cubicBezTo>
                      <a:pt x="96" y="150"/>
                      <a:pt x="98" y="152"/>
                      <a:pt x="100" y="152"/>
                    </a:cubicBezTo>
                    <a:cubicBezTo>
                      <a:pt x="140" y="152"/>
                      <a:pt x="140" y="152"/>
                      <a:pt x="140" y="152"/>
                    </a:cubicBezTo>
                    <a:cubicBezTo>
                      <a:pt x="142" y="152"/>
                      <a:pt x="144" y="150"/>
                      <a:pt x="144" y="148"/>
                    </a:cubicBezTo>
                    <a:cubicBezTo>
                      <a:pt x="144" y="144"/>
                      <a:pt x="144" y="144"/>
                      <a:pt x="144" y="144"/>
                    </a:cubicBezTo>
                    <a:cubicBezTo>
                      <a:pt x="232" y="144"/>
                      <a:pt x="232" y="144"/>
                      <a:pt x="232" y="144"/>
                    </a:cubicBezTo>
                    <a:lnTo>
                      <a:pt x="232" y="156"/>
                    </a:lnTo>
                    <a:close/>
                  </a:path>
                </a:pathLst>
              </a:cu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77"/>
              <p:cNvSpPr>
                <a:spLocks noEditPoints="1"/>
              </p:cNvSpPr>
              <p:nvPr/>
            </p:nvSpPr>
            <p:spPr bwMode="auto">
              <a:xfrm>
                <a:off x="8751888" y="2287587"/>
                <a:ext cx="461963" cy="269875"/>
              </a:xfrm>
              <a:custGeom>
                <a:avLst/>
                <a:gdLst>
                  <a:gd name="T0" fmla="*/ 291 w 291"/>
                  <a:gd name="T1" fmla="*/ 0 h 170"/>
                  <a:gd name="T2" fmla="*/ 0 w 291"/>
                  <a:gd name="T3" fmla="*/ 0 h 170"/>
                  <a:gd name="T4" fmla="*/ 0 w 291"/>
                  <a:gd name="T5" fmla="*/ 170 h 170"/>
                  <a:gd name="T6" fmla="*/ 291 w 291"/>
                  <a:gd name="T7" fmla="*/ 170 h 170"/>
                  <a:gd name="T8" fmla="*/ 291 w 291"/>
                  <a:gd name="T9" fmla="*/ 0 h 170"/>
                  <a:gd name="T10" fmla="*/ 279 w 291"/>
                  <a:gd name="T11" fmla="*/ 158 h 170"/>
                  <a:gd name="T12" fmla="*/ 13 w 291"/>
                  <a:gd name="T13" fmla="*/ 158 h 170"/>
                  <a:gd name="T14" fmla="*/ 13 w 291"/>
                  <a:gd name="T15" fmla="*/ 12 h 170"/>
                  <a:gd name="T16" fmla="*/ 279 w 291"/>
                  <a:gd name="T17" fmla="*/ 12 h 170"/>
                  <a:gd name="T18" fmla="*/ 279 w 291"/>
                  <a:gd name="T19" fmla="*/ 1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170">
                    <a:moveTo>
                      <a:pt x="291" y="0"/>
                    </a:moveTo>
                    <a:lnTo>
                      <a:pt x="0" y="0"/>
                    </a:lnTo>
                    <a:lnTo>
                      <a:pt x="0" y="170"/>
                    </a:lnTo>
                    <a:lnTo>
                      <a:pt x="291" y="170"/>
                    </a:lnTo>
                    <a:lnTo>
                      <a:pt x="291" y="0"/>
                    </a:lnTo>
                    <a:close/>
                    <a:moveTo>
                      <a:pt x="279" y="158"/>
                    </a:moveTo>
                    <a:lnTo>
                      <a:pt x="13" y="158"/>
                    </a:lnTo>
                    <a:lnTo>
                      <a:pt x="13" y="12"/>
                    </a:lnTo>
                    <a:lnTo>
                      <a:pt x="279" y="12"/>
                    </a:lnTo>
                    <a:lnTo>
                      <a:pt x="279" y="158"/>
                    </a:lnTo>
                    <a:close/>
                  </a:path>
                </a:pathLst>
              </a:cu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28" name="Group 127"/>
          <p:cNvGrpSpPr/>
          <p:nvPr/>
        </p:nvGrpSpPr>
        <p:grpSpPr>
          <a:xfrm>
            <a:off x="5210420" y="2883161"/>
            <a:ext cx="938656" cy="938654"/>
            <a:chOff x="4693825" y="3128163"/>
            <a:chExt cx="938656" cy="938654"/>
          </a:xfrm>
        </p:grpSpPr>
        <p:sp>
          <p:nvSpPr>
            <p:cNvPr id="129" name="Oval 128"/>
            <p:cNvSpPr/>
            <p:nvPr/>
          </p:nvSpPr>
          <p:spPr>
            <a:xfrm>
              <a:off x="4693825" y="3128163"/>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nvGrpSpPr>
            <p:cNvPr id="130" name="Group 129"/>
            <p:cNvGrpSpPr/>
            <p:nvPr/>
          </p:nvGrpSpPr>
          <p:grpSpPr>
            <a:xfrm>
              <a:off x="4827705" y="3271907"/>
              <a:ext cx="662091" cy="664473"/>
              <a:chOff x="7632700" y="2143125"/>
              <a:chExt cx="441325" cy="442913"/>
            </a:xfrm>
            <a:solidFill>
              <a:srgbClr val="D43815"/>
            </a:solidFill>
          </p:grpSpPr>
          <p:sp>
            <p:nvSpPr>
              <p:cNvPr id="131" name="Freeform 5"/>
              <p:cNvSpPr>
                <a:spLocks noEditPoints="1"/>
              </p:cNvSpPr>
              <p:nvPr/>
            </p:nvSpPr>
            <p:spPr bwMode="auto">
              <a:xfrm>
                <a:off x="7632700" y="2143125"/>
                <a:ext cx="441325" cy="442913"/>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92 w 184"/>
                  <a:gd name="T11" fmla="*/ 176 h 184"/>
                  <a:gd name="T12" fmla="*/ 8 w 184"/>
                  <a:gd name="T13" fmla="*/ 92 h 184"/>
                  <a:gd name="T14" fmla="*/ 92 w 184"/>
                  <a:gd name="T15" fmla="*/ 8 h 184"/>
                  <a:gd name="T16" fmla="*/ 176 w 184"/>
                  <a:gd name="T17" fmla="*/ 92 h 184"/>
                  <a:gd name="T18" fmla="*/ 92 w 184"/>
                  <a:gd name="T19"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92" y="176"/>
                    </a:moveTo>
                    <a:cubicBezTo>
                      <a:pt x="46" y="176"/>
                      <a:pt x="8" y="138"/>
                      <a:pt x="8" y="92"/>
                    </a:cubicBezTo>
                    <a:cubicBezTo>
                      <a:pt x="8" y="46"/>
                      <a:pt x="46" y="8"/>
                      <a:pt x="92" y="8"/>
                    </a:cubicBezTo>
                    <a:cubicBezTo>
                      <a:pt x="138" y="8"/>
                      <a:pt x="176" y="46"/>
                      <a:pt x="176" y="92"/>
                    </a:cubicBezTo>
                    <a:cubicBezTo>
                      <a:pt x="176" y="138"/>
                      <a:pt x="138" y="176"/>
                      <a:pt x="92" y="176"/>
                    </a:cubicBezTo>
                    <a:close/>
                  </a:path>
                </a:pathLst>
              </a:custGeom>
              <a:solidFill>
                <a:srgbClr val="FFFFFF"/>
              </a:solidFill>
              <a:ln w="3175" cmpd="sng">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6"/>
              <p:cNvSpPr>
                <a:spLocks/>
              </p:cNvSpPr>
              <p:nvPr/>
            </p:nvSpPr>
            <p:spPr bwMode="auto">
              <a:xfrm>
                <a:off x="7785100" y="2317750"/>
                <a:ext cx="134938" cy="192088"/>
              </a:xfrm>
              <a:custGeom>
                <a:avLst/>
                <a:gdLst>
                  <a:gd name="T0" fmla="*/ 52 w 56"/>
                  <a:gd name="T1" fmla="*/ 72 h 80"/>
                  <a:gd name="T2" fmla="*/ 32 w 56"/>
                  <a:gd name="T3" fmla="*/ 72 h 80"/>
                  <a:gd name="T4" fmla="*/ 32 w 56"/>
                  <a:gd name="T5" fmla="*/ 4 h 80"/>
                  <a:gd name="T6" fmla="*/ 28 w 56"/>
                  <a:gd name="T7" fmla="*/ 0 h 80"/>
                  <a:gd name="T8" fmla="*/ 12 w 56"/>
                  <a:gd name="T9" fmla="*/ 0 h 80"/>
                  <a:gd name="T10" fmla="*/ 8 w 56"/>
                  <a:gd name="T11" fmla="*/ 4 h 80"/>
                  <a:gd name="T12" fmla="*/ 12 w 56"/>
                  <a:gd name="T13" fmla="*/ 8 h 80"/>
                  <a:gd name="T14" fmla="*/ 24 w 56"/>
                  <a:gd name="T15" fmla="*/ 8 h 80"/>
                  <a:gd name="T16" fmla="*/ 24 w 56"/>
                  <a:gd name="T17" fmla="*/ 72 h 80"/>
                  <a:gd name="T18" fmla="*/ 4 w 56"/>
                  <a:gd name="T19" fmla="*/ 72 h 80"/>
                  <a:gd name="T20" fmla="*/ 0 w 56"/>
                  <a:gd name="T21" fmla="*/ 76 h 80"/>
                  <a:gd name="T22" fmla="*/ 4 w 56"/>
                  <a:gd name="T23" fmla="*/ 80 h 80"/>
                  <a:gd name="T24" fmla="*/ 52 w 56"/>
                  <a:gd name="T25" fmla="*/ 80 h 80"/>
                  <a:gd name="T26" fmla="*/ 56 w 56"/>
                  <a:gd name="T27" fmla="*/ 76 h 80"/>
                  <a:gd name="T28" fmla="*/ 52 w 56"/>
                  <a:gd name="T2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80">
                    <a:moveTo>
                      <a:pt x="52" y="72"/>
                    </a:moveTo>
                    <a:cubicBezTo>
                      <a:pt x="32" y="72"/>
                      <a:pt x="32" y="72"/>
                      <a:pt x="32" y="72"/>
                    </a:cubicBezTo>
                    <a:cubicBezTo>
                      <a:pt x="32" y="4"/>
                      <a:pt x="32" y="4"/>
                      <a:pt x="32" y="4"/>
                    </a:cubicBezTo>
                    <a:cubicBezTo>
                      <a:pt x="32" y="2"/>
                      <a:pt x="30" y="0"/>
                      <a:pt x="28" y="0"/>
                    </a:cubicBezTo>
                    <a:cubicBezTo>
                      <a:pt x="12" y="0"/>
                      <a:pt x="12" y="0"/>
                      <a:pt x="12" y="0"/>
                    </a:cubicBezTo>
                    <a:cubicBezTo>
                      <a:pt x="10" y="0"/>
                      <a:pt x="8" y="2"/>
                      <a:pt x="8" y="4"/>
                    </a:cubicBezTo>
                    <a:cubicBezTo>
                      <a:pt x="8" y="6"/>
                      <a:pt x="10" y="8"/>
                      <a:pt x="12" y="8"/>
                    </a:cubicBezTo>
                    <a:cubicBezTo>
                      <a:pt x="24" y="8"/>
                      <a:pt x="24" y="8"/>
                      <a:pt x="24" y="8"/>
                    </a:cubicBezTo>
                    <a:cubicBezTo>
                      <a:pt x="24" y="72"/>
                      <a:pt x="24" y="72"/>
                      <a:pt x="24" y="72"/>
                    </a:cubicBezTo>
                    <a:cubicBezTo>
                      <a:pt x="4" y="72"/>
                      <a:pt x="4" y="72"/>
                      <a:pt x="4" y="72"/>
                    </a:cubicBezTo>
                    <a:cubicBezTo>
                      <a:pt x="2" y="72"/>
                      <a:pt x="0" y="74"/>
                      <a:pt x="0" y="76"/>
                    </a:cubicBezTo>
                    <a:cubicBezTo>
                      <a:pt x="0" y="78"/>
                      <a:pt x="2" y="80"/>
                      <a:pt x="4" y="80"/>
                    </a:cubicBezTo>
                    <a:cubicBezTo>
                      <a:pt x="52" y="80"/>
                      <a:pt x="52" y="80"/>
                      <a:pt x="52" y="80"/>
                    </a:cubicBezTo>
                    <a:cubicBezTo>
                      <a:pt x="54" y="80"/>
                      <a:pt x="56" y="78"/>
                      <a:pt x="56" y="76"/>
                    </a:cubicBezTo>
                    <a:cubicBezTo>
                      <a:pt x="56" y="74"/>
                      <a:pt x="54" y="72"/>
                      <a:pt x="52" y="72"/>
                    </a:cubicBezTo>
                    <a:close/>
                  </a:path>
                </a:pathLst>
              </a:custGeom>
              <a:solidFill>
                <a:srgbClr val="FFFFFF"/>
              </a:solidFill>
              <a:ln w="3175" cmpd="sng">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Oval 7"/>
              <p:cNvSpPr>
                <a:spLocks noChangeArrowheads="1"/>
              </p:cNvSpPr>
              <p:nvPr/>
            </p:nvSpPr>
            <p:spPr bwMode="auto">
              <a:xfrm>
                <a:off x="7824788" y="2220913"/>
                <a:ext cx="38100" cy="38100"/>
              </a:xfrm>
              <a:prstGeom prst="ellipse">
                <a:avLst/>
              </a:prstGeom>
              <a:solidFill>
                <a:srgbClr val="FFFFFF"/>
              </a:solidFill>
              <a:ln w="3175" cmpd="sng">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79242332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500" fill="hold"/>
                                        <p:tgtEl>
                                          <p:spTgt spid="103"/>
                                        </p:tgtEl>
                                        <p:attrNameLst>
                                          <p:attrName>ppt_w</p:attrName>
                                        </p:attrNameLst>
                                      </p:cBhvr>
                                      <p:tavLst>
                                        <p:tav tm="0">
                                          <p:val>
                                            <p:fltVal val="0"/>
                                          </p:val>
                                        </p:tav>
                                        <p:tav tm="100000">
                                          <p:val>
                                            <p:strVal val="#ppt_w"/>
                                          </p:val>
                                        </p:tav>
                                      </p:tavLst>
                                    </p:anim>
                                    <p:anim calcmode="lin" valueType="num">
                                      <p:cBhvr>
                                        <p:cTn id="13" dur="500" fill="hold"/>
                                        <p:tgtEl>
                                          <p:spTgt spid="103"/>
                                        </p:tgtEl>
                                        <p:attrNameLst>
                                          <p:attrName>ppt_h</p:attrName>
                                        </p:attrNameLst>
                                      </p:cBhvr>
                                      <p:tavLst>
                                        <p:tav tm="0">
                                          <p:val>
                                            <p:fltVal val="0"/>
                                          </p:val>
                                        </p:tav>
                                        <p:tav tm="100000">
                                          <p:val>
                                            <p:strVal val="#ppt_h"/>
                                          </p:val>
                                        </p:tav>
                                      </p:tavLst>
                                    </p:anim>
                                    <p:animEffect transition="in" filter="fade">
                                      <p:cBhvr>
                                        <p:cTn id="14" dur="500"/>
                                        <p:tgtEl>
                                          <p:spTgt spid="103"/>
                                        </p:tgtEl>
                                      </p:cBhvr>
                                    </p:animEffect>
                                  </p:childTnLst>
                                </p:cTn>
                              </p:par>
                            </p:childTnLst>
                          </p:cTn>
                        </p:par>
                        <p:par>
                          <p:cTn id="15" fill="hold">
                            <p:stCondLst>
                              <p:cond delay="500"/>
                            </p:stCondLst>
                            <p:childTnLst>
                              <p:par>
                                <p:cTn id="16" presetID="45" presetClass="entr" presetSubtype="0" fill="hold" nodeType="after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fade">
                                      <p:cBhvr>
                                        <p:cTn id="18" dur="1000"/>
                                        <p:tgtEl>
                                          <p:spTgt spid="123"/>
                                        </p:tgtEl>
                                      </p:cBhvr>
                                    </p:animEffect>
                                    <p:anim calcmode="lin" valueType="num">
                                      <p:cBhvr>
                                        <p:cTn id="19" dur="1000" fill="hold"/>
                                        <p:tgtEl>
                                          <p:spTgt spid="123"/>
                                        </p:tgtEl>
                                        <p:attrNameLst>
                                          <p:attrName>ppt_w</p:attrName>
                                        </p:attrNameLst>
                                      </p:cBhvr>
                                      <p:tavLst>
                                        <p:tav tm="0" fmla="#ppt_w*sin(2.5*pi*$)">
                                          <p:val>
                                            <p:fltVal val="0"/>
                                          </p:val>
                                        </p:tav>
                                        <p:tav tm="100000">
                                          <p:val>
                                            <p:fltVal val="1"/>
                                          </p:val>
                                        </p:tav>
                                      </p:tavLst>
                                    </p:anim>
                                    <p:anim calcmode="lin" valueType="num">
                                      <p:cBhvr>
                                        <p:cTn id="20" dur="1000" fill="hold"/>
                                        <p:tgtEl>
                                          <p:spTgt spid="123"/>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128"/>
                                        </p:tgtEl>
                                        <p:attrNameLst>
                                          <p:attrName>style.visibility</p:attrName>
                                        </p:attrNameLst>
                                      </p:cBhvr>
                                      <p:to>
                                        <p:strVal val="visible"/>
                                      </p:to>
                                    </p:set>
                                    <p:animEffect transition="in" filter="fade">
                                      <p:cBhvr>
                                        <p:cTn id="23" dur="1000"/>
                                        <p:tgtEl>
                                          <p:spTgt spid="128"/>
                                        </p:tgtEl>
                                      </p:cBhvr>
                                    </p:animEffect>
                                    <p:anim calcmode="lin" valueType="num">
                                      <p:cBhvr>
                                        <p:cTn id="24" dur="1000" fill="hold"/>
                                        <p:tgtEl>
                                          <p:spTgt spid="128"/>
                                        </p:tgtEl>
                                        <p:attrNameLst>
                                          <p:attrName>ppt_w</p:attrName>
                                        </p:attrNameLst>
                                      </p:cBhvr>
                                      <p:tavLst>
                                        <p:tav tm="0" fmla="#ppt_w*sin(2.5*pi*$)">
                                          <p:val>
                                            <p:fltVal val="0"/>
                                          </p:val>
                                        </p:tav>
                                        <p:tav tm="100000">
                                          <p:val>
                                            <p:fltVal val="1"/>
                                          </p:val>
                                        </p:tav>
                                      </p:tavLst>
                                    </p:anim>
                                    <p:anim calcmode="lin" valueType="num">
                                      <p:cBhvr>
                                        <p:cTn id="25" dur="1000" fill="hold"/>
                                        <p:tgtEl>
                                          <p:spTgt spid="128"/>
                                        </p:tgtEl>
                                        <p:attrNameLst>
                                          <p:attrName>ppt_h</p:attrName>
                                        </p:attrNameLst>
                                      </p:cBhvr>
                                      <p:tavLst>
                                        <p:tav tm="0">
                                          <p:val>
                                            <p:strVal val="#ppt_h"/>
                                          </p:val>
                                        </p:tav>
                                        <p:tav tm="100000">
                                          <p:val>
                                            <p:strVal val="#ppt_h"/>
                                          </p:val>
                                        </p:tav>
                                      </p:tavLst>
                                    </p:anim>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wipe(left)">
                                      <p:cBhvr>
                                        <p:cTn id="29" dur="500"/>
                                        <p:tgtEl>
                                          <p:spTgt spid="104"/>
                                        </p:tgtEl>
                                      </p:cBhvr>
                                    </p:animEffect>
                                  </p:childTnLst>
                                </p:cTn>
                              </p:par>
                              <p:par>
                                <p:cTn id="30" presetID="22" presetClass="entr" presetSubtype="8" fill="hold" nodeType="with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wipe(left)">
                                      <p:cBhvr>
                                        <p:cTn id="3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9"/>
          <p:cNvSpPr/>
          <p:nvPr/>
        </p:nvSpPr>
        <p:spPr>
          <a:xfrm>
            <a:off x="4000858" y="-1"/>
            <a:ext cx="5162680" cy="5155819"/>
          </a:xfrm>
          <a:custGeom>
            <a:avLst/>
            <a:gdLst/>
            <a:ahLst/>
            <a:cxnLst/>
            <a:rect l="l" t="t" r="r" b="b"/>
            <a:pathLst>
              <a:path w="4459981" h="5155819">
                <a:moveTo>
                  <a:pt x="516068" y="0"/>
                </a:moveTo>
                <a:lnTo>
                  <a:pt x="4459981" y="0"/>
                </a:lnTo>
                <a:lnTo>
                  <a:pt x="4459981" y="5155819"/>
                </a:lnTo>
                <a:lnTo>
                  <a:pt x="405208" y="5155819"/>
                </a:lnTo>
                <a:lnTo>
                  <a:pt x="334498" y="4946340"/>
                </a:lnTo>
                <a:cubicBezTo>
                  <a:pt x="117109" y="4245740"/>
                  <a:pt x="0" y="3500853"/>
                  <a:pt x="0" y="2728548"/>
                </a:cubicBezTo>
                <a:cubicBezTo>
                  <a:pt x="0" y="1827527"/>
                  <a:pt x="159398" y="963823"/>
                  <a:pt x="451470" y="164227"/>
                </a:cubicBezTo>
                <a:close/>
              </a:path>
            </a:pathLst>
          </a:custGeom>
          <a:blipFill rotWithShape="1">
            <a:blip r:embed="rId3" cstate="print">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Basic Green Line_Ext.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4122163"/>
            <a:ext cx="3833090" cy="807433"/>
          </a:xfrm>
          <a:prstGeom prst="rect">
            <a:avLst/>
          </a:prstGeom>
        </p:spPr>
      </p:pic>
      <p:grpSp>
        <p:nvGrpSpPr>
          <p:cNvPr id="2" name="Group 1"/>
          <p:cNvGrpSpPr/>
          <p:nvPr/>
        </p:nvGrpSpPr>
        <p:grpSpPr>
          <a:xfrm>
            <a:off x="-23090" y="1435244"/>
            <a:ext cx="4106272" cy="2184156"/>
            <a:chOff x="-23090" y="1435244"/>
            <a:chExt cx="4106272" cy="2184156"/>
          </a:xfrm>
        </p:grpSpPr>
        <p:grpSp>
          <p:nvGrpSpPr>
            <p:cNvPr id="9" name="Group 8"/>
            <p:cNvGrpSpPr/>
            <p:nvPr/>
          </p:nvGrpSpPr>
          <p:grpSpPr>
            <a:xfrm>
              <a:off x="-23090" y="1435244"/>
              <a:ext cx="4106272" cy="2184156"/>
              <a:chOff x="-23090" y="1435244"/>
              <a:chExt cx="4106272" cy="2184156"/>
            </a:xfrm>
          </p:grpSpPr>
          <p:sp>
            <p:nvSpPr>
              <p:cNvPr id="11" name="TextBox 10"/>
              <p:cNvSpPr txBox="1"/>
              <p:nvPr/>
            </p:nvSpPr>
            <p:spPr>
              <a:xfrm>
                <a:off x="-23090" y="2912027"/>
                <a:ext cx="4106272" cy="707373"/>
              </a:xfrm>
              <a:prstGeom prst="rect">
                <a:avLst/>
              </a:prstGeom>
              <a:noFill/>
            </p:spPr>
            <p:txBody>
              <a:bodyPr wrap="square" rtlCol="0">
                <a:spAutoFit/>
              </a:bodyPr>
              <a:lstStyle/>
              <a:p>
                <a:pPr lvl="0" algn="ctr">
                  <a:lnSpc>
                    <a:spcPct val="90000"/>
                  </a:lnSpc>
                </a:pPr>
                <a:r>
                  <a:rPr lang="en-US" sz="2200" dirty="0">
                    <a:solidFill>
                      <a:srgbClr val="0D4571"/>
                    </a:solidFill>
                    <a:latin typeface="Arial"/>
                    <a:cs typeface="Arial"/>
                  </a:rPr>
                  <a:t>Step 2: </a:t>
                </a:r>
                <a:br>
                  <a:rPr lang="en-US" sz="2200" dirty="0">
                    <a:solidFill>
                      <a:srgbClr val="0D4571"/>
                    </a:solidFill>
                    <a:latin typeface="Arial"/>
                    <a:cs typeface="Arial"/>
                  </a:rPr>
                </a:br>
                <a:r>
                  <a:rPr lang="en-US" sz="2200" dirty="0">
                    <a:solidFill>
                      <a:srgbClr val="0D4571"/>
                    </a:solidFill>
                    <a:latin typeface="Arial"/>
                    <a:cs typeface="Arial"/>
                  </a:rPr>
                  <a:t>Build an investment plan</a:t>
                </a:r>
              </a:p>
            </p:txBody>
          </p:sp>
          <p:sp>
            <p:nvSpPr>
              <p:cNvPr id="12" name="Oval 11"/>
              <p:cNvSpPr/>
              <p:nvPr/>
            </p:nvSpPr>
            <p:spPr>
              <a:xfrm>
                <a:off x="1342877" y="1435244"/>
                <a:ext cx="1358758" cy="1358755"/>
              </a:xfrm>
              <a:prstGeom prst="ellipse">
                <a:avLst/>
              </a:prstGeom>
              <a:noFill/>
              <a:ln w="38100"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2" name="Picture 21"/>
            <p:cNvPicPr>
              <a:picLocks noChangeAspect="1"/>
            </p:cNvPicPr>
            <p:nvPr/>
          </p:nvPicPr>
          <p:blipFill>
            <a:blip r:embed="rId5"/>
            <a:stretch>
              <a:fillRect/>
            </a:stretch>
          </p:blipFill>
          <p:spPr>
            <a:xfrm>
              <a:off x="1689698" y="1695520"/>
              <a:ext cx="645742" cy="846641"/>
            </a:xfrm>
            <a:prstGeom prst="rect">
              <a:avLst/>
            </a:prstGeom>
          </p:spPr>
        </p:pic>
      </p:grpSp>
    </p:spTree>
    <p:extLst>
      <p:ext uri="{BB962C8B-B14F-4D97-AF65-F5344CB8AC3E}">
        <p14:creationId xmlns:p14="http://schemas.microsoft.com/office/powerpoint/2010/main" val="362757376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131875" y="3251917"/>
            <a:ext cx="2047543" cy="523220"/>
          </a:xfrm>
          <a:prstGeom prst="rect">
            <a:avLst/>
          </a:prstGeom>
          <a:noFill/>
        </p:spPr>
        <p:txBody>
          <a:bodyPr wrap="square" rtlCol="0">
            <a:spAutoFit/>
          </a:bodyPr>
          <a:lstStyle/>
          <a:p>
            <a:pPr algn="ctr"/>
            <a:r>
              <a:rPr lang="en-US" sz="1400" b="1" dirty="0">
                <a:solidFill>
                  <a:srgbClr val="0D4571"/>
                </a:solidFill>
                <a:latin typeface="Arial"/>
                <a:cs typeface="Arial"/>
              </a:rPr>
              <a:t>I prefer to play it safe to protect my money</a:t>
            </a:r>
          </a:p>
        </p:txBody>
      </p:sp>
      <p:sp>
        <p:nvSpPr>
          <p:cNvPr id="29" name="TextBox 28"/>
          <p:cNvSpPr txBox="1"/>
          <p:nvPr/>
        </p:nvSpPr>
        <p:spPr>
          <a:xfrm>
            <a:off x="3497778" y="3244080"/>
            <a:ext cx="2120192" cy="523220"/>
          </a:xfrm>
          <a:prstGeom prst="rect">
            <a:avLst/>
          </a:prstGeom>
          <a:noFill/>
        </p:spPr>
        <p:txBody>
          <a:bodyPr wrap="square" rtlCol="0">
            <a:spAutoFit/>
          </a:bodyPr>
          <a:lstStyle/>
          <a:p>
            <a:pPr algn="ctr"/>
            <a:r>
              <a:rPr lang="en-US" sz="1400" b="1" dirty="0">
                <a:solidFill>
                  <a:srgbClr val="0D4571"/>
                </a:solidFill>
                <a:latin typeface="Arial"/>
                <a:cs typeface="Arial"/>
              </a:rPr>
              <a:t>I can handle some </a:t>
            </a:r>
            <a:br>
              <a:rPr lang="en-US" sz="1400" b="1" dirty="0">
                <a:solidFill>
                  <a:srgbClr val="0D4571"/>
                </a:solidFill>
                <a:latin typeface="Arial"/>
                <a:cs typeface="Arial"/>
              </a:rPr>
            </a:br>
            <a:r>
              <a:rPr lang="en-US" sz="1400" b="1" dirty="0">
                <a:solidFill>
                  <a:srgbClr val="0D4571"/>
                </a:solidFill>
                <a:latin typeface="Arial"/>
                <a:cs typeface="Arial"/>
              </a:rPr>
              <a:t>risk but not too much</a:t>
            </a:r>
          </a:p>
        </p:txBody>
      </p:sp>
      <p:sp>
        <p:nvSpPr>
          <p:cNvPr id="32" name="TextBox 31"/>
          <p:cNvSpPr txBox="1"/>
          <p:nvPr/>
        </p:nvSpPr>
        <p:spPr>
          <a:xfrm>
            <a:off x="872993" y="3248883"/>
            <a:ext cx="2134838" cy="523220"/>
          </a:xfrm>
          <a:prstGeom prst="rect">
            <a:avLst/>
          </a:prstGeom>
          <a:noFill/>
        </p:spPr>
        <p:txBody>
          <a:bodyPr wrap="square" rtlCol="0">
            <a:spAutoFit/>
          </a:bodyPr>
          <a:lstStyle/>
          <a:p>
            <a:pPr algn="ctr"/>
            <a:r>
              <a:rPr lang="en-US" sz="1400" b="1" dirty="0">
                <a:solidFill>
                  <a:srgbClr val="0D4571"/>
                </a:solidFill>
                <a:latin typeface="Arial"/>
                <a:cs typeface="Arial"/>
              </a:rPr>
              <a:t>I can handle </a:t>
            </a:r>
            <a:br>
              <a:rPr lang="en-US" sz="1400" b="1" dirty="0">
                <a:solidFill>
                  <a:srgbClr val="0D4571"/>
                </a:solidFill>
                <a:latin typeface="Arial"/>
                <a:cs typeface="Arial"/>
              </a:rPr>
            </a:br>
            <a:r>
              <a:rPr lang="en-US" sz="1400" b="1" dirty="0">
                <a:solidFill>
                  <a:srgbClr val="0D4571"/>
                </a:solidFill>
                <a:latin typeface="Arial"/>
                <a:cs typeface="Arial"/>
              </a:rPr>
              <a:t>it pretty well</a:t>
            </a:r>
          </a:p>
        </p:txBody>
      </p:sp>
      <p:grpSp>
        <p:nvGrpSpPr>
          <p:cNvPr id="33" name="Group 32"/>
          <p:cNvGrpSpPr/>
          <p:nvPr/>
        </p:nvGrpSpPr>
        <p:grpSpPr>
          <a:xfrm>
            <a:off x="3091481" y="2459125"/>
            <a:ext cx="233363" cy="228600"/>
            <a:chOff x="4849812" y="1039813"/>
            <a:chExt cx="233363" cy="228600"/>
          </a:xfrm>
        </p:grpSpPr>
        <p:sp>
          <p:nvSpPr>
            <p:cNvPr id="35" name="Freeform 34"/>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5758914" y="2459125"/>
            <a:ext cx="233363" cy="228600"/>
            <a:chOff x="4849812" y="1039813"/>
            <a:chExt cx="233363" cy="228600"/>
          </a:xfrm>
        </p:grpSpPr>
        <p:sp>
          <p:nvSpPr>
            <p:cNvPr id="38" name="Freeform 37"/>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9" name="TextBox 58"/>
          <p:cNvSpPr txBox="1"/>
          <p:nvPr/>
        </p:nvSpPr>
        <p:spPr>
          <a:xfrm>
            <a:off x="262986" y="708405"/>
            <a:ext cx="5710143" cy="461665"/>
          </a:xfrm>
          <a:prstGeom prst="rect">
            <a:avLst/>
          </a:prstGeom>
          <a:noFill/>
        </p:spPr>
        <p:txBody>
          <a:bodyPr wrap="square" rtlCol="0">
            <a:spAutoFit/>
          </a:bodyPr>
          <a:lstStyle/>
          <a:p>
            <a:r>
              <a:rPr lang="en-US" sz="2400" b="1" dirty="0">
                <a:solidFill>
                  <a:srgbClr val="0D4571"/>
                </a:solidFill>
                <a:latin typeface="Arial"/>
                <a:cs typeface="Arial"/>
              </a:rPr>
              <a:t>How comfortable are you with risk?</a:t>
            </a:r>
          </a:p>
        </p:txBody>
      </p:sp>
      <p:grpSp>
        <p:nvGrpSpPr>
          <p:cNvPr id="61" name="Group 60"/>
          <p:cNvGrpSpPr/>
          <p:nvPr/>
        </p:nvGrpSpPr>
        <p:grpSpPr>
          <a:xfrm>
            <a:off x="253397" y="0"/>
            <a:ext cx="2407627" cy="561402"/>
            <a:chOff x="5913317" y="0"/>
            <a:chExt cx="2407627" cy="561402"/>
          </a:xfrm>
        </p:grpSpPr>
        <p:sp>
          <p:nvSpPr>
            <p:cNvPr id="62" name="Round Same Side Corner Rectangle 61"/>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63" name="Group 62"/>
            <p:cNvGrpSpPr/>
            <p:nvPr/>
          </p:nvGrpSpPr>
          <p:grpSpPr>
            <a:xfrm>
              <a:off x="5998058" y="117953"/>
              <a:ext cx="1806980" cy="328396"/>
              <a:chOff x="-18290" y="2448962"/>
              <a:chExt cx="1806980" cy="288079"/>
            </a:xfrm>
          </p:grpSpPr>
          <p:sp>
            <p:nvSpPr>
              <p:cNvPr id="65" name="Rounded Rectangle 64"/>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66" name="TextBox 65"/>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2</a:t>
                </a:r>
                <a:endParaRPr lang="en-US" sz="1400" b="1" dirty="0">
                  <a:solidFill>
                    <a:schemeClr val="bg1"/>
                  </a:solidFill>
                  <a:latin typeface="Arial"/>
                  <a:cs typeface="Arial"/>
                </a:endParaRPr>
              </a:p>
            </p:txBody>
          </p:sp>
        </p:grpSp>
        <p:sp>
          <p:nvSpPr>
            <p:cNvPr id="64" name="Oval 63"/>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3" name="Picture 2"/>
          <p:cNvPicPr>
            <a:picLocks noChangeAspect="1"/>
          </p:cNvPicPr>
          <p:nvPr/>
        </p:nvPicPr>
        <p:blipFill>
          <a:blip r:embed="rId3"/>
          <a:stretch>
            <a:fillRect/>
          </a:stretch>
        </p:blipFill>
        <p:spPr>
          <a:xfrm>
            <a:off x="2281629" y="152077"/>
            <a:ext cx="191283" cy="250793"/>
          </a:xfrm>
          <a:prstGeom prst="rect">
            <a:avLst/>
          </a:prstGeom>
        </p:spPr>
      </p:pic>
      <p:grpSp>
        <p:nvGrpSpPr>
          <p:cNvPr id="2" name="Group 1"/>
          <p:cNvGrpSpPr/>
          <p:nvPr/>
        </p:nvGrpSpPr>
        <p:grpSpPr>
          <a:xfrm>
            <a:off x="1478967" y="2096978"/>
            <a:ext cx="938656" cy="938654"/>
            <a:chOff x="1478967" y="2096978"/>
            <a:chExt cx="938656" cy="938654"/>
          </a:xfrm>
        </p:grpSpPr>
        <p:sp>
          <p:nvSpPr>
            <p:cNvPr id="44" name="Oval 43"/>
            <p:cNvSpPr/>
            <p:nvPr/>
          </p:nvSpPr>
          <p:spPr>
            <a:xfrm>
              <a:off x="1478967" y="2096978"/>
              <a:ext cx="938656" cy="938654"/>
            </a:xfrm>
            <a:prstGeom prst="ellipse">
              <a:avLst/>
            </a:prstGeom>
            <a:solidFill>
              <a:srgbClr val="D43815"/>
            </a:solid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Freeform 63"/>
            <p:cNvSpPr>
              <a:spLocks noEditPoints="1"/>
            </p:cNvSpPr>
            <p:nvPr/>
          </p:nvSpPr>
          <p:spPr bwMode="auto">
            <a:xfrm>
              <a:off x="1684338" y="2290234"/>
              <a:ext cx="574675" cy="511175"/>
            </a:xfrm>
            <a:custGeom>
              <a:avLst/>
              <a:gdLst>
                <a:gd name="T0" fmla="*/ 240 w 240"/>
                <a:gd name="T1" fmla="*/ 97 h 213"/>
                <a:gd name="T2" fmla="*/ 220 w 240"/>
                <a:gd name="T3" fmla="*/ 77 h 213"/>
                <a:gd name="T4" fmla="*/ 146 w 240"/>
                <a:gd name="T5" fmla="*/ 77 h 213"/>
                <a:gd name="T6" fmla="*/ 154 w 240"/>
                <a:gd name="T7" fmla="*/ 24 h 213"/>
                <a:gd name="T8" fmla="*/ 130 w 240"/>
                <a:gd name="T9" fmla="*/ 1 h 213"/>
                <a:gd name="T10" fmla="*/ 116 w 240"/>
                <a:gd name="T11" fmla="*/ 18 h 213"/>
                <a:gd name="T12" fmla="*/ 56 w 240"/>
                <a:gd name="T13" fmla="*/ 101 h 213"/>
                <a:gd name="T14" fmla="*/ 56 w 240"/>
                <a:gd name="T15" fmla="*/ 89 h 213"/>
                <a:gd name="T16" fmla="*/ 52 w 240"/>
                <a:gd name="T17" fmla="*/ 85 h 213"/>
                <a:gd name="T18" fmla="*/ 4 w 240"/>
                <a:gd name="T19" fmla="*/ 85 h 213"/>
                <a:gd name="T20" fmla="*/ 1 w 240"/>
                <a:gd name="T21" fmla="*/ 86 h 213"/>
                <a:gd name="T22" fmla="*/ 0 w 240"/>
                <a:gd name="T23" fmla="*/ 89 h 213"/>
                <a:gd name="T24" fmla="*/ 0 w 240"/>
                <a:gd name="T25" fmla="*/ 209 h 213"/>
                <a:gd name="T26" fmla="*/ 4 w 240"/>
                <a:gd name="T27" fmla="*/ 213 h 213"/>
                <a:gd name="T28" fmla="*/ 52 w 240"/>
                <a:gd name="T29" fmla="*/ 213 h 213"/>
                <a:gd name="T30" fmla="*/ 56 w 240"/>
                <a:gd name="T31" fmla="*/ 209 h 213"/>
                <a:gd name="T32" fmla="*/ 56 w 240"/>
                <a:gd name="T33" fmla="*/ 194 h 213"/>
                <a:gd name="T34" fmla="*/ 84 w 240"/>
                <a:gd name="T35" fmla="*/ 200 h 213"/>
                <a:gd name="T36" fmla="*/ 124 w 240"/>
                <a:gd name="T37" fmla="*/ 205 h 213"/>
                <a:gd name="T38" fmla="*/ 192 w 240"/>
                <a:gd name="T39" fmla="*/ 205 h 213"/>
                <a:gd name="T40" fmla="*/ 208 w 240"/>
                <a:gd name="T41" fmla="*/ 189 h 213"/>
                <a:gd name="T42" fmla="*/ 205 w 240"/>
                <a:gd name="T43" fmla="*/ 181 h 213"/>
                <a:gd name="T44" fmla="*/ 220 w 240"/>
                <a:gd name="T45" fmla="*/ 165 h 213"/>
                <a:gd name="T46" fmla="*/ 216 w 240"/>
                <a:gd name="T47" fmla="*/ 152 h 213"/>
                <a:gd name="T48" fmla="*/ 232 w 240"/>
                <a:gd name="T49" fmla="*/ 133 h 213"/>
                <a:gd name="T50" fmla="*/ 226 w 240"/>
                <a:gd name="T51" fmla="*/ 120 h 213"/>
                <a:gd name="T52" fmla="*/ 240 w 240"/>
                <a:gd name="T53" fmla="*/ 97 h 213"/>
                <a:gd name="T54" fmla="*/ 48 w 240"/>
                <a:gd name="T55" fmla="*/ 205 h 213"/>
                <a:gd name="T56" fmla="*/ 8 w 240"/>
                <a:gd name="T57" fmla="*/ 205 h 213"/>
                <a:gd name="T58" fmla="*/ 8 w 240"/>
                <a:gd name="T59" fmla="*/ 93 h 213"/>
                <a:gd name="T60" fmla="*/ 48 w 240"/>
                <a:gd name="T61" fmla="*/ 93 h 213"/>
                <a:gd name="T62" fmla="*/ 48 w 240"/>
                <a:gd name="T63" fmla="*/ 105 h 213"/>
                <a:gd name="T64" fmla="*/ 48 w 240"/>
                <a:gd name="T65" fmla="*/ 189 h 213"/>
                <a:gd name="T66" fmla="*/ 48 w 240"/>
                <a:gd name="T67" fmla="*/ 205 h 213"/>
                <a:gd name="T68" fmla="*/ 220 w 240"/>
                <a:gd name="T69" fmla="*/ 113 h 213"/>
                <a:gd name="T70" fmla="*/ 207 w 240"/>
                <a:gd name="T71" fmla="*/ 113 h 213"/>
                <a:gd name="T72" fmla="*/ 203 w 240"/>
                <a:gd name="T73" fmla="*/ 117 h 213"/>
                <a:gd name="T74" fmla="*/ 207 w 240"/>
                <a:gd name="T75" fmla="*/ 121 h 213"/>
                <a:gd name="T76" fmla="*/ 224 w 240"/>
                <a:gd name="T77" fmla="*/ 133 h 213"/>
                <a:gd name="T78" fmla="*/ 212 w 240"/>
                <a:gd name="T79" fmla="*/ 145 h 213"/>
                <a:gd name="T80" fmla="*/ 200 w 240"/>
                <a:gd name="T81" fmla="*/ 145 h 213"/>
                <a:gd name="T82" fmla="*/ 196 w 240"/>
                <a:gd name="T83" fmla="*/ 149 h 213"/>
                <a:gd name="T84" fmla="*/ 200 w 240"/>
                <a:gd name="T85" fmla="*/ 153 h 213"/>
                <a:gd name="T86" fmla="*/ 212 w 240"/>
                <a:gd name="T87" fmla="*/ 165 h 213"/>
                <a:gd name="T88" fmla="*/ 200 w 240"/>
                <a:gd name="T89" fmla="*/ 173 h 213"/>
                <a:gd name="T90" fmla="*/ 188 w 240"/>
                <a:gd name="T91" fmla="*/ 173 h 213"/>
                <a:gd name="T92" fmla="*/ 184 w 240"/>
                <a:gd name="T93" fmla="*/ 177 h 213"/>
                <a:gd name="T94" fmla="*/ 188 w 240"/>
                <a:gd name="T95" fmla="*/ 181 h 213"/>
                <a:gd name="T96" fmla="*/ 200 w 240"/>
                <a:gd name="T97" fmla="*/ 189 h 213"/>
                <a:gd name="T98" fmla="*/ 192 w 240"/>
                <a:gd name="T99" fmla="*/ 197 h 213"/>
                <a:gd name="T100" fmla="*/ 124 w 240"/>
                <a:gd name="T101" fmla="*/ 197 h 213"/>
                <a:gd name="T102" fmla="*/ 86 w 240"/>
                <a:gd name="T103" fmla="*/ 192 h 213"/>
                <a:gd name="T104" fmla="*/ 56 w 240"/>
                <a:gd name="T105" fmla="*/ 186 h 213"/>
                <a:gd name="T106" fmla="*/ 56 w 240"/>
                <a:gd name="T107" fmla="*/ 109 h 213"/>
                <a:gd name="T108" fmla="*/ 124 w 240"/>
                <a:gd name="T109" fmla="*/ 18 h 213"/>
                <a:gd name="T110" fmla="*/ 131 w 240"/>
                <a:gd name="T111" fmla="*/ 9 h 213"/>
                <a:gd name="T112" fmla="*/ 146 w 240"/>
                <a:gd name="T113" fmla="*/ 27 h 213"/>
                <a:gd name="T114" fmla="*/ 136 w 240"/>
                <a:gd name="T115" fmla="*/ 79 h 213"/>
                <a:gd name="T116" fmla="*/ 137 w 240"/>
                <a:gd name="T117" fmla="*/ 83 h 213"/>
                <a:gd name="T118" fmla="*/ 140 w 240"/>
                <a:gd name="T119" fmla="*/ 85 h 213"/>
                <a:gd name="T120" fmla="*/ 220 w 240"/>
                <a:gd name="T121" fmla="*/ 85 h 213"/>
                <a:gd name="T122" fmla="*/ 232 w 240"/>
                <a:gd name="T123" fmla="*/ 97 h 213"/>
                <a:gd name="T124" fmla="*/ 220 w 240"/>
                <a:gd name="T125" fmla="*/ 1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0" h="213">
                  <a:moveTo>
                    <a:pt x="240" y="97"/>
                  </a:moveTo>
                  <a:cubicBezTo>
                    <a:pt x="240" y="86"/>
                    <a:pt x="231" y="77"/>
                    <a:pt x="220" y="77"/>
                  </a:cubicBezTo>
                  <a:cubicBezTo>
                    <a:pt x="146" y="77"/>
                    <a:pt x="146" y="77"/>
                    <a:pt x="146" y="77"/>
                  </a:cubicBezTo>
                  <a:cubicBezTo>
                    <a:pt x="150" y="66"/>
                    <a:pt x="158" y="39"/>
                    <a:pt x="154" y="24"/>
                  </a:cubicBezTo>
                  <a:cubicBezTo>
                    <a:pt x="149" y="6"/>
                    <a:pt x="138" y="0"/>
                    <a:pt x="130" y="1"/>
                  </a:cubicBezTo>
                  <a:cubicBezTo>
                    <a:pt x="122" y="2"/>
                    <a:pt x="116" y="9"/>
                    <a:pt x="116" y="18"/>
                  </a:cubicBezTo>
                  <a:cubicBezTo>
                    <a:pt x="116" y="55"/>
                    <a:pt x="79" y="96"/>
                    <a:pt x="56" y="101"/>
                  </a:cubicBezTo>
                  <a:cubicBezTo>
                    <a:pt x="56" y="89"/>
                    <a:pt x="56" y="89"/>
                    <a:pt x="56" y="89"/>
                  </a:cubicBezTo>
                  <a:cubicBezTo>
                    <a:pt x="56" y="87"/>
                    <a:pt x="54" y="85"/>
                    <a:pt x="52" y="85"/>
                  </a:cubicBezTo>
                  <a:cubicBezTo>
                    <a:pt x="4" y="85"/>
                    <a:pt x="4" y="85"/>
                    <a:pt x="4" y="85"/>
                  </a:cubicBezTo>
                  <a:cubicBezTo>
                    <a:pt x="3" y="85"/>
                    <a:pt x="2" y="85"/>
                    <a:pt x="1" y="86"/>
                  </a:cubicBezTo>
                  <a:cubicBezTo>
                    <a:pt x="0" y="87"/>
                    <a:pt x="0" y="88"/>
                    <a:pt x="0" y="89"/>
                  </a:cubicBezTo>
                  <a:cubicBezTo>
                    <a:pt x="0" y="209"/>
                    <a:pt x="0" y="209"/>
                    <a:pt x="0" y="209"/>
                  </a:cubicBezTo>
                  <a:cubicBezTo>
                    <a:pt x="0" y="211"/>
                    <a:pt x="2" y="213"/>
                    <a:pt x="4" y="213"/>
                  </a:cubicBezTo>
                  <a:cubicBezTo>
                    <a:pt x="52" y="213"/>
                    <a:pt x="52" y="213"/>
                    <a:pt x="52" y="213"/>
                  </a:cubicBezTo>
                  <a:cubicBezTo>
                    <a:pt x="54" y="213"/>
                    <a:pt x="56" y="211"/>
                    <a:pt x="56" y="209"/>
                  </a:cubicBezTo>
                  <a:cubicBezTo>
                    <a:pt x="56" y="194"/>
                    <a:pt x="56" y="194"/>
                    <a:pt x="56" y="194"/>
                  </a:cubicBezTo>
                  <a:cubicBezTo>
                    <a:pt x="68" y="196"/>
                    <a:pt x="77" y="198"/>
                    <a:pt x="84" y="200"/>
                  </a:cubicBezTo>
                  <a:cubicBezTo>
                    <a:pt x="97" y="203"/>
                    <a:pt x="107" y="205"/>
                    <a:pt x="124" y="205"/>
                  </a:cubicBezTo>
                  <a:cubicBezTo>
                    <a:pt x="192" y="205"/>
                    <a:pt x="192" y="205"/>
                    <a:pt x="192" y="205"/>
                  </a:cubicBezTo>
                  <a:cubicBezTo>
                    <a:pt x="203" y="205"/>
                    <a:pt x="208" y="200"/>
                    <a:pt x="208" y="189"/>
                  </a:cubicBezTo>
                  <a:cubicBezTo>
                    <a:pt x="208" y="186"/>
                    <a:pt x="207" y="183"/>
                    <a:pt x="205" y="181"/>
                  </a:cubicBezTo>
                  <a:cubicBezTo>
                    <a:pt x="214" y="179"/>
                    <a:pt x="220" y="173"/>
                    <a:pt x="220" y="165"/>
                  </a:cubicBezTo>
                  <a:cubicBezTo>
                    <a:pt x="220" y="160"/>
                    <a:pt x="219" y="156"/>
                    <a:pt x="216" y="152"/>
                  </a:cubicBezTo>
                  <a:cubicBezTo>
                    <a:pt x="225" y="150"/>
                    <a:pt x="232" y="142"/>
                    <a:pt x="232" y="133"/>
                  </a:cubicBezTo>
                  <a:cubicBezTo>
                    <a:pt x="232" y="128"/>
                    <a:pt x="230" y="124"/>
                    <a:pt x="226" y="120"/>
                  </a:cubicBezTo>
                  <a:cubicBezTo>
                    <a:pt x="236" y="117"/>
                    <a:pt x="240" y="105"/>
                    <a:pt x="240" y="97"/>
                  </a:cubicBezTo>
                  <a:close/>
                  <a:moveTo>
                    <a:pt x="48" y="205"/>
                  </a:moveTo>
                  <a:cubicBezTo>
                    <a:pt x="8" y="205"/>
                    <a:pt x="8" y="205"/>
                    <a:pt x="8" y="205"/>
                  </a:cubicBezTo>
                  <a:cubicBezTo>
                    <a:pt x="8" y="93"/>
                    <a:pt x="8" y="93"/>
                    <a:pt x="8" y="93"/>
                  </a:cubicBezTo>
                  <a:cubicBezTo>
                    <a:pt x="48" y="93"/>
                    <a:pt x="48" y="93"/>
                    <a:pt x="48" y="93"/>
                  </a:cubicBezTo>
                  <a:cubicBezTo>
                    <a:pt x="48" y="105"/>
                    <a:pt x="48" y="105"/>
                    <a:pt x="48" y="105"/>
                  </a:cubicBezTo>
                  <a:cubicBezTo>
                    <a:pt x="48" y="189"/>
                    <a:pt x="48" y="189"/>
                    <a:pt x="48" y="189"/>
                  </a:cubicBezTo>
                  <a:lnTo>
                    <a:pt x="48" y="205"/>
                  </a:lnTo>
                  <a:close/>
                  <a:moveTo>
                    <a:pt x="220" y="113"/>
                  </a:moveTo>
                  <a:cubicBezTo>
                    <a:pt x="207" y="113"/>
                    <a:pt x="207" y="113"/>
                    <a:pt x="207" y="113"/>
                  </a:cubicBezTo>
                  <a:cubicBezTo>
                    <a:pt x="205" y="113"/>
                    <a:pt x="203" y="115"/>
                    <a:pt x="203" y="117"/>
                  </a:cubicBezTo>
                  <a:cubicBezTo>
                    <a:pt x="203" y="119"/>
                    <a:pt x="205" y="121"/>
                    <a:pt x="207" y="121"/>
                  </a:cubicBezTo>
                  <a:cubicBezTo>
                    <a:pt x="216" y="121"/>
                    <a:pt x="224" y="127"/>
                    <a:pt x="224" y="133"/>
                  </a:cubicBezTo>
                  <a:cubicBezTo>
                    <a:pt x="224" y="139"/>
                    <a:pt x="218" y="145"/>
                    <a:pt x="212" y="145"/>
                  </a:cubicBezTo>
                  <a:cubicBezTo>
                    <a:pt x="200" y="145"/>
                    <a:pt x="200" y="145"/>
                    <a:pt x="200" y="145"/>
                  </a:cubicBezTo>
                  <a:cubicBezTo>
                    <a:pt x="198" y="145"/>
                    <a:pt x="196" y="147"/>
                    <a:pt x="196" y="149"/>
                  </a:cubicBezTo>
                  <a:cubicBezTo>
                    <a:pt x="196" y="151"/>
                    <a:pt x="198" y="153"/>
                    <a:pt x="200" y="153"/>
                  </a:cubicBezTo>
                  <a:cubicBezTo>
                    <a:pt x="212" y="153"/>
                    <a:pt x="212" y="162"/>
                    <a:pt x="212" y="165"/>
                  </a:cubicBezTo>
                  <a:cubicBezTo>
                    <a:pt x="212" y="172"/>
                    <a:pt x="203" y="173"/>
                    <a:pt x="200" y="173"/>
                  </a:cubicBezTo>
                  <a:cubicBezTo>
                    <a:pt x="188" y="173"/>
                    <a:pt x="188" y="173"/>
                    <a:pt x="188" y="173"/>
                  </a:cubicBezTo>
                  <a:cubicBezTo>
                    <a:pt x="186" y="173"/>
                    <a:pt x="184" y="175"/>
                    <a:pt x="184" y="177"/>
                  </a:cubicBezTo>
                  <a:cubicBezTo>
                    <a:pt x="184" y="179"/>
                    <a:pt x="186" y="181"/>
                    <a:pt x="188" y="181"/>
                  </a:cubicBezTo>
                  <a:cubicBezTo>
                    <a:pt x="191" y="181"/>
                    <a:pt x="200" y="182"/>
                    <a:pt x="200" y="189"/>
                  </a:cubicBezTo>
                  <a:cubicBezTo>
                    <a:pt x="200" y="195"/>
                    <a:pt x="198" y="197"/>
                    <a:pt x="192" y="197"/>
                  </a:cubicBezTo>
                  <a:cubicBezTo>
                    <a:pt x="124" y="197"/>
                    <a:pt x="124" y="197"/>
                    <a:pt x="124" y="197"/>
                  </a:cubicBezTo>
                  <a:cubicBezTo>
                    <a:pt x="108" y="197"/>
                    <a:pt x="98" y="195"/>
                    <a:pt x="86" y="192"/>
                  </a:cubicBezTo>
                  <a:cubicBezTo>
                    <a:pt x="78" y="190"/>
                    <a:pt x="69" y="188"/>
                    <a:pt x="56" y="186"/>
                  </a:cubicBezTo>
                  <a:cubicBezTo>
                    <a:pt x="56" y="109"/>
                    <a:pt x="56" y="109"/>
                    <a:pt x="56" y="109"/>
                  </a:cubicBezTo>
                  <a:cubicBezTo>
                    <a:pt x="84" y="104"/>
                    <a:pt x="124" y="58"/>
                    <a:pt x="124" y="18"/>
                  </a:cubicBezTo>
                  <a:cubicBezTo>
                    <a:pt x="124" y="13"/>
                    <a:pt x="127" y="10"/>
                    <a:pt x="131" y="9"/>
                  </a:cubicBezTo>
                  <a:cubicBezTo>
                    <a:pt x="136" y="8"/>
                    <a:pt x="142" y="13"/>
                    <a:pt x="146" y="27"/>
                  </a:cubicBezTo>
                  <a:cubicBezTo>
                    <a:pt x="150" y="40"/>
                    <a:pt x="140" y="69"/>
                    <a:pt x="136" y="79"/>
                  </a:cubicBezTo>
                  <a:cubicBezTo>
                    <a:pt x="136" y="81"/>
                    <a:pt x="136" y="82"/>
                    <a:pt x="137" y="83"/>
                  </a:cubicBezTo>
                  <a:cubicBezTo>
                    <a:pt x="137" y="84"/>
                    <a:pt x="139" y="85"/>
                    <a:pt x="140" y="85"/>
                  </a:cubicBezTo>
                  <a:cubicBezTo>
                    <a:pt x="220" y="85"/>
                    <a:pt x="220" y="85"/>
                    <a:pt x="220" y="85"/>
                  </a:cubicBezTo>
                  <a:cubicBezTo>
                    <a:pt x="226" y="85"/>
                    <a:pt x="232" y="91"/>
                    <a:pt x="232" y="97"/>
                  </a:cubicBezTo>
                  <a:cubicBezTo>
                    <a:pt x="232" y="103"/>
                    <a:pt x="228" y="113"/>
                    <a:pt x="220" y="113"/>
                  </a:cubicBezTo>
                  <a:close/>
                </a:path>
              </a:pathLst>
            </a:cu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6675044" y="2096978"/>
            <a:ext cx="938656" cy="938654"/>
            <a:chOff x="6675044" y="2096978"/>
            <a:chExt cx="938656" cy="938654"/>
          </a:xfrm>
        </p:grpSpPr>
        <p:sp>
          <p:nvSpPr>
            <p:cNvPr id="53" name="Oval 52"/>
            <p:cNvSpPr/>
            <p:nvPr/>
          </p:nvSpPr>
          <p:spPr>
            <a:xfrm>
              <a:off x="6675044" y="2096978"/>
              <a:ext cx="938656" cy="938654"/>
            </a:xfrm>
            <a:prstGeom prst="ellipse">
              <a:avLst/>
            </a:prstGeom>
            <a:solidFill>
              <a:srgbClr val="D43815"/>
            </a:solid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7" name="Group 76"/>
            <p:cNvGrpSpPr/>
            <p:nvPr/>
          </p:nvGrpSpPr>
          <p:grpSpPr>
            <a:xfrm>
              <a:off x="6841244" y="2336094"/>
              <a:ext cx="576263" cy="508000"/>
              <a:chOff x="4103688" y="3009900"/>
              <a:chExt cx="576263" cy="508000"/>
            </a:xfrm>
            <a:solidFill>
              <a:srgbClr val="FFFFFF"/>
            </a:solidFill>
          </p:grpSpPr>
          <p:sp>
            <p:nvSpPr>
              <p:cNvPr id="78" name="Freeform 65"/>
              <p:cNvSpPr>
                <a:spLocks noEditPoints="1"/>
              </p:cNvSpPr>
              <p:nvPr/>
            </p:nvSpPr>
            <p:spPr bwMode="auto">
              <a:xfrm>
                <a:off x="4103688" y="3009900"/>
                <a:ext cx="576263" cy="508000"/>
              </a:xfrm>
              <a:custGeom>
                <a:avLst/>
                <a:gdLst>
                  <a:gd name="T0" fmla="*/ 188 w 240"/>
                  <a:gd name="T1" fmla="*/ 0 h 212"/>
                  <a:gd name="T2" fmla="*/ 184 w 240"/>
                  <a:gd name="T3" fmla="*/ 19 h 212"/>
                  <a:gd name="T4" fmla="*/ 116 w 240"/>
                  <a:gd name="T5" fmla="*/ 8 h 212"/>
                  <a:gd name="T6" fmla="*/ 32 w 240"/>
                  <a:gd name="T7" fmla="*/ 24 h 212"/>
                  <a:gd name="T8" fmla="*/ 20 w 240"/>
                  <a:gd name="T9" fmla="*/ 48 h 212"/>
                  <a:gd name="T10" fmla="*/ 8 w 240"/>
                  <a:gd name="T11" fmla="*/ 80 h 212"/>
                  <a:gd name="T12" fmla="*/ 0 w 240"/>
                  <a:gd name="T13" fmla="*/ 116 h 212"/>
                  <a:gd name="T14" fmla="*/ 94 w 240"/>
                  <a:gd name="T15" fmla="*/ 136 h 212"/>
                  <a:gd name="T16" fmla="*/ 108 w 240"/>
                  <a:gd name="T17" fmla="*/ 212 h 212"/>
                  <a:gd name="T18" fmla="*/ 124 w 240"/>
                  <a:gd name="T19" fmla="*/ 195 h 212"/>
                  <a:gd name="T20" fmla="*/ 184 w 240"/>
                  <a:gd name="T21" fmla="*/ 124 h 212"/>
                  <a:gd name="T22" fmla="*/ 236 w 240"/>
                  <a:gd name="T23" fmla="*/ 128 h 212"/>
                  <a:gd name="T24" fmla="*/ 239 w 240"/>
                  <a:gd name="T25" fmla="*/ 127 h 212"/>
                  <a:gd name="T26" fmla="*/ 240 w 240"/>
                  <a:gd name="T27" fmla="*/ 4 h 212"/>
                  <a:gd name="T28" fmla="*/ 116 w 240"/>
                  <a:gd name="T29" fmla="*/ 195 h 212"/>
                  <a:gd name="T30" fmla="*/ 94 w 240"/>
                  <a:gd name="T31" fmla="*/ 186 h 212"/>
                  <a:gd name="T32" fmla="*/ 103 w 240"/>
                  <a:gd name="T33" fmla="*/ 130 h 212"/>
                  <a:gd name="T34" fmla="*/ 20 w 240"/>
                  <a:gd name="T35" fmla="*/ 128 h 212"/>
                  <a:gd name="T36" fmla="*/ 20 w 240"/>
                  <a:gd name="T37" fmla="*/ 100 h 212"/>
                  <a:gd name="T38" fmla="*/ 37 w 240"/>
                  <a:gd name="T39" fmla="*/ 96 h 212"/>
                  <a:gd name="T40" fmla="*/ 16 w 240"/>
                  <a:gd name="T41" fmla="*/ 80 h 212"/>
                  <a:gd name="T42" fmla="*/ 40 w 240"/>
                  <a:gd name="T43" fmla="*/ 68 h 212"/>
                  <a:gd name="T44" fmla="*/ 40 w 240"/>
                  <a:gd name="T45" fmla="*/ 60 h 212"/>
                  <a:gd name="T46" fmla="*/ 40 w 240"/>
                  <a:gd name="T47" fmla="*/ 40 h 212"/>
                  <a:gd name="T48" fmla="*/ 56 w 240"/>
                  <a:gd name="T49" fmla="*/ 36 h 212"/>
                  <a:gd name="T50" fmla="*/ 40 w 240"/>
                  <a:gd name="T51" fmla="*/ 24 h 212"/>
                  <a:gd name="T52" fmla="*/ 116 w 240"/>
                  <a:gd name="T53" fmla="*/ 16 h 212"/>
                  <a:gd name="T54" fmla="*/ 184 w 240"/>
                  <a:gd name="T55" fmla="*/ 27 h 212"/>
                  <a:gd name="T56" fmla="*/ 116 w 240"/>
                  <a:gd name="T57" fmla="*/ 195 h 212"/>
                  <a:gd name="T58" fmla="*/ 192 w 240"/>
                  <a:gd name="T59" fmla="*/ 120 h 212"/>
                  <a:gd name="T60" fmla="*/ 192 w 240"/>
                  <a:gd name="T61" fmla="*/ 24 h 212"/>
                  <a:gd name="T62" fmla="*/ 232 w 240"/>
                  <a:gd name="T63" fmla="*/ 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12">
                    <a:moveTo>
                      <a:pt x="236" y="0"/>
                    </a:moveTo>
                    <a:cubicBezTo>
                      <a:pt x="188" y="0"/>
                      <a:pt x="188" y="0"/>
                      <a:pt x="188" y="0"/>
                    </a:cubicBezTo>
                    <a:cubicBezTo>
                      <a:pt x="186" y="0"/>
                      <a:pt x="184" y="2"/>
                      <a:pt x="184" y="4"/>
                    </a:cubicBezTo>
                    <a:cubicBezTo>
                      <a:pt x="184" y="19"/>
                      <a:pt x="184" y="19"/>
                      <a:pt x="184" y="19"/>
                    </a:cubicBezTo>
                    <a:cubicBezTo>
                      <a:pt x="172" y="17"/>
                      <a:pt x="163" y="15"/>
                      <a:pt x="156" y="13"/>
                    </a:cubicBezTo>
                    <a:cubicBezTo>
                      <a:pt x="143" y="10"/>
                      <a:pt x="133" y="8"/>
                      <a:pt x="116" y="8"/>
                    </a:cubicBezTo>
                    <a:cubicBezTo>
                      <a:pt x="48" y="8"/>
                      <a:pt x="48" y="8"/>
                      <a:pt x="48" y="8"/>
                    </a:cubicBezTo>
                    <a:cubicBezTo>
                      <a:pt x="37" y="8"/>
                      <a:pt x="32" y="13"/>
                      <a:pt x="32" y="24"/>
                    </a:cubicBezTo>
                    <a:cubicBezTo>
                      <a:pt x="32" y="27"/>
                      <a:pt x="33" y="30"/>
                      <a:pt x="35" y="32"/>
                    </a:cubicBezTo>
                    <a:cubicBezTo>
                      <a:pt x="26" y="34"/>
                      <a:pt x="20" y="40"/>
                      <a:pt x="20" y="48"/>
                    </a:cubicBezTo>
                    <a:cubicBezTo>
                      <a:pt x="20" y="53"/>
                      <a:pt x="21" y="57"/>
                      <a:pt x="24" y="61"/>
                    </a:cubicBezTo>
                    <a:cubicBezTo>
                      <a:pt x="15" y="63"/>
                      <a:pt x="8" y="71"/>
                      <a:pt x="8" y="80"/>
                    </a:cubicBezTo>
                    <a:cubicBezTo>
                      <a:pt x="8" y="85"/>
                      <a:pt x="10" y="89"/>
                      <a:pt x="14" y="93"/>
                    </a:cubicBezTo>
                    <a:cubicBezTo>
                      <a:pt x="4" y="96"/>
                      <a:pt x="0" y="108"/>
                      <a:pt x="0" y="116"/>
                    </a:cubicBezTo>
                    <a:cubicBezTo>
                      <a:pt x="0" y="127"/>
                      <a:pt x="9" y="136"/>
                      <a:pt x="20" y="136"/>
                    </a:cubicBezTo>
                    <a:cubicBezTo>
                      <a:pt x="94" y="136"/>
                      <a:pt x="94" y="136"/>
                      <a:pt x="94" y="136"/>
                    </a:cubicBezTo>
                    <a:cubicBezTo>
                      <a:pt x="90" y="147"/>
                      <a:pt x="82" y="174"/>
                      <a:pt x="86" y="189"/>
                    </a:cubicBezTo>
                    <a:cubicBezTo>
                      <a:pt x="91" y="206"/>
                      <a:pt x="100" y="212"/>
                      <a:pt x="108" y="212"/>
                    </a:cubicBezTo>
                    <a:cubicBezTo>
                      <a:pt x="109" y="212"/>
                      <a:pt x="110" y="212"/>
                      <a:pt x="110" y="212"/>
                    </a:cubicBezTo>
                    <a:cubicBezTo>
                      <a:pt x="118" y="211"/>
                      <a:pt x="124" y="204"/>
                      <a:pt x="124" y="195"/>
                    </a:cubicBezTo>
                    <a:cubicBezTo>
                      <a:pt x="124" y="158"/>
                      <a:pt x="161" y="117"/>
                      <a:pt x="184" y="112"/>
                    </a:cubicBezTo>
                    <a:cubicBezTo>
                      <a:pt x="184" y="124"/>
                      <a:pt x="184" y="124"/>
                      <a:pt x="184" y="124"/>
                    </a:cubicBezTo>
                    <a:cubicBezTo>
                      <a:pt x="184" y="126"/>
                      <a:pt x="186" y="128"/>
                      <a:pt x="188" y="128"/>
                    </a:cubicBezTo>
                    <a:cubicBezTo>
                      <a:pt x="236" y="128"/>
                      <a:pt x="236" y="128"/>
                      <a:pt x="236" y="128"/>
                    </a:cubicBezTo>
                    <a:cubicBezTo>
                      <a:pt x="236" y="128"/>
                      <a:pt x="236" y="128"/>
                      <a:pt x="236" y="128"/>
                    </a:cubicBezTo>
                    <a:cubicBezTo>
                      <a:pt x="237" y="128"/>
                      <a:pt x="238" y="128"/>
                      <a:pt x="239" y="127"/>
                    </a:cubicBezTo>
                    <a:cubicBezTo>
                      <a:pt x="240" y="126"/>
                      <a:pt x="240" y="125"/>
                      <a:pt x="240" y="124"/>
                    </a:cubicBezTo>
                    <a:cubicBezTo>
                      <a:pt x="240" y="4"/>
                      <a:pt x="240" y="4"/>
                      <a:pt x="240" y="4"/>
                    </a:cubicBezTo>
                    <a:cubicBezTo>
                      <a:pt x="240" y="2"/>
                      <a:pt x="238" y="0"/>
                      <a:pt x="236" y="0"/>
                    </a:cubicBezTo>
                    <a:close/>
                    <a:moveTo>
                      <a:pt x="116" y="195"/>
                    </a:moveTo>
                    <a:cubicBezTo>
                      <a:pt x="116" y="200"/>
                      <a:pt x="113" y="203"/>
                      <a:pt x="109" y="204"/>
                    </a:cubicBezTo>
                    <a:cubicBezTo>
                      <a:pt x="104" y="205"/>
                      <a:pt x="98" y="200"/>
                      <a:pt x="94" y="186"/>
                    </a:cubicBezTo>
                    <a:cubicBezTo>
                      <a:pt x="90" y="173"/>
                      <a:pt x="100" y="144"/>
                      <a:pt x="104" y="134"/>
                    </a:cubicBezTo>
                    <a:cubicBezTo>
                      <a:pt x="104" y="132"/>
                      <a:pt x="104" y="131"/>
                      <a:pt x="103" y="130"/>
                    </a:cubicBezTo>
                    <a:cubicBezTo>
                      <a:pt x="103" y="129"/>
                      <a:pt x="101" y="128"/>
                      <a:pt x="100" y="128"/>
                    </a:cubicBezTo>
                    <a:cubicBezTo>
                      <a:pt x="20" y="128"/>
                      <a:pt x="20" y="128"/>
                      <a:pt x="20" y="128"/>
                    </a:cubicBezTo>
                    <a:cubicBezTo>
                      <a:pt x="14" y="128"/>
                      <a:pt x="8" y="122"/>
                      <a:pt x="8" y="116"/>
                    </a:cubicBezTo>
                    <a:cubicBezTo>
                      <a:pt x="8" y="110"/>
                      <a:pt x="12" y="100"/>
                      <a:pt x="20" y="100"/>
                    </a:cubicBezTo>
                    <a:cubicBezTo>
                      <a:pt x="33" y="100"/>
                      <a:pt x="33" y="100"/>
                      <a:pt x="33" y="100"/>
                    </a:cubicBezTo>
                    <a:cubicBezTo>
                      <a:pt x="35" y="100"/>
                      <a:pt x="37" y="98"/>
                      <a:pt x="37" y="96"/>
                    </a:cubicBezTo>
                    <a:cubicBezTo>
                      <a:pt x="37" y="94"/>
                      <a:pt x="35" y="92"/>
                      <a:pt x="33" y="92"/>
                    </a:cubicBezTo>
                    <a:cubicBezTo>
                      <a:pt x="24" y="92"/>
                      <a:pt x="16" y="86"/>
                      <a:pt x="16" y="80"/>
                    </a:cubicBezTo>
                    <a:cubicBezTo>
                      <a:pt x="16" y="74"/>
                      <a:pt x="22" y="68"/>
                      <a:pt x="28" y="68"/>
                    </a:cubicBezTo>
                    <a:cubicBezTo>
                      <a:pt x="40" y="68"/>
                      <a:pt x="40" y="68"/>
                      <a:pt x="40" y="68"/>
                    </a:cubicBezTo>
                    <a:cubicBezTo>
                      <a:pt x="42" y="68"/>
                      <a:pt x="44" y="66"/>
                      <a:pt x="44" y="64"/>
                    </a:cubicBezTo>
                    <a:cubicBezTo>
                      <a:pt x="44" y="62"/>
                      <a:pt x="42" y="60"/>
                      <a:pt x="40" y="60"/>
                    </a:cubicBezTo>
                    <a:cubicBezTo>
                      <a:pt x="28" y="60"/>
                      <a:pt x="28" y="51"/>
                      <a:pt x="28" y="48"/>
                    </a:cubicBezTo>
                    <a:cubicBezTo>
                      <a:pt x="28" y="41"/>
                      <a:pt x="37" y="40"/>
                      <a:pt x="40" y="40"/>
                    </a:cubicBezTo>
                    <a:cubicBezTo>
                      <a:pt x="52" y="40"/>
                      <a:pt x="52" y="40"/>
                      <a:pt x="52" y="40"/>
                    </a:cubicBezTo>
                    <a:cubicBezTo>
                      <a:pt x="54" y="40"/>
                      <a:pt x="56" y="38"/>
                      <a:pt x="56" y="36"/>
                    </a:cubicBezTo>
                    <a:cubicBezTo>
                      <a:pt x="56" y="34"/>
                      <a:pt x="54" y="32"/>
                      <a:pt x="52" y="32"/>
                    </a:cubicBezTo>
                    <a:cubicBezTo>
                      <a:pt x="49" y="32"/>
                      <a:pt x="40" y="31"/>
                      <a:pt x="40" y="24"/>
                    </a:cubicBezTo>
                    <a:cubicBezTo>
                      <a:pt x="40" y="18"/>
                      <a:pt x="42" y="16"/>
                      <a:pt x="48" y="16"/>
                    </a:cubicBezTo>
                    <a:cubicBezTo>
                      <a:pt x="116" y="16"/>
                      <a:pt x="116" y="16"/>
                      <a:pt x="116" y="16"/>
                    </a:cubicBezTo>
                    <a:cubicBezTo>
                      <a:pt x="132" y="16"/>
                      <a:pt x="142" y="18"/>
                      <a:pt x="154" y="21"/>
                    </a:cubicBezTo>
                    <a:cubicBezTo>
                      <a:pt x="162" y="23"/>
                      <a:pt x="171" y="25"/>
                      <a:pt x="184" y="27"/>
                    </a:cubicBezTo>
                    <a:cubicBezTo>
                      <a:pt x="184" y="104"/>
                      <a:pt x="184" y="104"/>
                      <a:pt x="184" y="104"/>
                    </a:cubicBezTo>
                    <a:cubicBezTo>
                      <a:pt x="156" y="109"/>
                      <a:pt x="116" y="155"/>
                      <a:pt x="116" y="195"/>
                    </a:cubicBezTo>
                    <a:close/>
                    <a:moveTo>
                      <a:pt x="232" y="120"/>
                    </a:moveTo>
                    <a:cubicBezTo>
                      <a:pt x="192" y="120"/>
                      <a:pt x="192" y="120"/>
                      <a:pt x="192" y="120"/>
                    </a:cubicBezTo>
                    <a:cubicBezTo>
                      <a:pt x="192" y="108"/>
                      <a:pt x="192" y="108"/>
                      <a:pt x="192" y="108"/>
                    </a:cubicBezTo>
                    <a:cubicBezTo>
                      <a:pt x="192" y="24"/>
                      <a:pt x="192" y="24"/>
                      <a:pt x="192" y="24"/>
                    </a:cubicBezTo>
                    <a:cubicBezTo>
                      <a:pt x="192" y="8"/>
                      <a:pt x="192" y="8"/>
                      <a:pt x="192" y="8"/>
                    </a:cubicBezTo>
                    <a:cubicBezTo>
                      <a:pt x="232" y="8"/>
                      <a:pt x="232" y="8"/>
                      <a:pt x="232" y="8"/>
                    </a:cubicBezTo>
                    <a:lnTo>
                      <a:pt x="232" y="120"/>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Oval 66"/>
              <p:cNvSpPr>
                <a:spLocks noChangeArrowheads="1"/>
              </p:cNvSpPr>
              <p:nvPr/>
            </p:nvSpPr>
            <p:spPr bwMode="auto">
              <a:xfrm>
                <a:off x="4586288" y="3052763"/>
                <a:ext cx="23813" cy="23813"/>
              </a:xfrm>
              <a:prstGeom prst="ellipse">
                <a:avLst/>
              </a:pr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 name="Group 3"/>
          <p:cNvGrpSpPr/>
          <p:nvPr/>
        </p:nvGrpSpPr>
        <p:grpSpPr>
          <a:xfrm>
            <a:off x="4110090" y="2096978"/>
            <a:ext cx="938656" cy="938654"/>
            <a:chOff x="4110090" y="2096978"/>
            <a:chExt cx="938656" cy="938654"/>
          </a:xfrm>
        </p:grpSpPr>
        <p:sp>
          <p:nvSpPr>
            <p:cNvPr id="43" name="Oval 42"/>
            <p:cNvSpPr/>
            <p:nvPr/>
          </p:nvSpPr>
          <p:spPr>
            <a:xfrm>
              <a:off x="4110090" y="2096978"/>
              <a:ext cx="938656" cy="938654"/>
            </a:xfrm>
            <a:prstGeom prst="ellipse">
              <a:avLst/>
            </a:prstGeom>
            <a:solidFill>
              <a:srgbClr val="D43815"/>
            </a:solid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0" name="Group 79"/>
            <p:cNvGrpSpPr/>
            <p:nvPr/>
          </p:nvGrpSpPr>
          <p:grpSpPr>
            <a:xfrm>
              <a:off x="4286867" y="2276122"/>
              <a:ext cx="576263" cy="577850"/>
              <a:chOff x="1765300" y="11150601"/>
              <a:chExt cx="576263" cy="577850"/>
            </a:xfrm>
            <a:solidFill>
              <a:srgbClr val="FFFFFF"/>
            </a:solidFill>
          </p:grpSpPr>
          <p:sp>
            <p:nvSpPr>
              <p:cNvPr id="81" name="Freeform 229"/>
              <p:cNvSpPr>
                <a:spLocks noEditPoints="1"/>
              </p:cNvSpPr>
              <p:nvPr/>
            </p:nvSpPr>
            <p:spPr bwMode="auto">
              <a:xfrm>
                <a:off x="1765300" y="11150601"/>
                <a:ext cx="576263" cy="577850"/>
              </a:xfrm>
              <a:custGeom>
                <a:avLst/>
                <a:gdLst>
                  <a:gd name="T0" fmla="*/ 99 w 240"/>
                  <a:gd name="T1" fmla="*/ 227 h 240"/>
                  <a:gd name="T2" fmla="*/ 59 w 240"/>
                  <a:gd name="T3" fmla="*/ 211 h 240"/>
                  <a:gd name="T4" fmla="*/ 29 w 240"/>
                  <a:gd name="T5" fmla="*/ 181 h 240"/>
                  <a:gd name="T6" fmla="*/ 13 w 240"/>
                  <a:gd name="T7" fmla="*/ 141 h 240"/>
                  <a:gd name="T8" fmla="*/ 13 w 240"/>
                  <a:gd name="T9" fmla="*/ 99 h 240"/>
                  <a:gd name="T10" fmla="*/ 29 w 240"/>
                  <a:gd name="T11" fmla="*/ 59 h 240"/>
                  <a:gd name="T12" fmla="*/ 59 w 240"/>
                  <a:gd name="T13" fmla="*/ 29 h 240"/>
                  <a:gd name="T14" fmla="*/ 99 w 240"/>
                  <a:gd name="T15" fmla="*/ 13 h 240"/>
                  <a:gd name="T16" fmla="*/ 141 w 240"/>
                  <a:gd name="T17" fmla="*/ 13 h 240"/>
                  <a:gd name="T18" fmla="*/ 181 w 240"/>
                  <a:gd name="T19" fmla="*/ 29 h 240"/>
                  <a:gd name="T20" fmla="*/ 211 w 240"/>
                  <a:gd name="T21" fmla="*/ 59 h 240"/>
                  <a:gd name="T22" fmla="*/ 227 w 240"/>
                  <a:gd name="T23" fmla="*/ 99 h 240"/>
                  <a:gd name="T24" fmla="*/ 227 w 240"/>
                  <a:gd name="T25" fmla="*/ 141 h 240"/>
                  <a:gd name="T26" fmla="*/ 211 w 240"/>
                  <a:gd name="T27" fmla="*/ 181 h 240"/>
                  <a:gd name="T28" fmla="*/ 181 w 240"/>
                  <a:gd name="T29" fmla="*/ 211 h 240"/>
                  <a:gd name="T30" fmla="*/ 141 w 240"/>
                  <a:gd name="T31" fmla="*/ 227 h 240"/>
                  <a:gd name="T32" fmla="*/ 100 w 240"/>
                  <a:gd name="T33" fmla="*/ 216 h 240"/>
                  <a:gd name="T34" fmla="*/ 104 w 240"/>
                  <a:gd name="T35" fmla="*/ 219 h 240"/>
                  <a:gd name="T36" fmla="*/ 136 w 240"/>
                  <a:gd name="T37" fmla="*/ 219 h 240"/>
                  <a:gd name="T38" fmla="*/ 143 w 240"/>
                  <a:gd name="T39" fmla="*/ 217 h 240"/>
                  <a:gd name="T40" fmla="*/ 172 w 240"/>
                  <a:gd name="T41" fmla="*/ 205 h 240"/>
                  <a:gd name="T42" fmla="*/ 179 w 240"/>
                  <a:gd name="T43" fmla="*/ 201 h 240"/>
                  <a:gd name="T44" fmla="*/ 201 w 240"/>
                  <a:gd name="T45" fmla="*/ 179 h 240"/>
                  <a:gd name="T46" fmla="*/ 205 w 240"/>
                  <a:gd name="T47" fmla="*/ 172 h 240"/>
                  <a:gd name="T48" fmla="*/ 217 w 240"/>
                  <a:gd name="T49" fmla="*/ 143 h 240"/>
                  <a:gd name="T50" fmla="*/ 219 w 240"/>
                  <a:gd name="T51" fmla="*/ 136 h 240"/>
                  <a:gd name="T52" fmla="*/ 219 w 240"/>
                  <a:gd name="T53" fmla="*/ 104 h 240"/>
                  <a:gd name="T54" fmla="*/ 217 w 240"/>
                  <a:gd name="T55" fmla="*/ 97 h 240"/>
                  <a:gd name="T56" fmla="*/ 205 w 240"/>
                  <a:gd name="T57" fmla="*/ 68 h 240"/>
                  <a:gd name="T58" fmla="*/ 201 w 240"/>
                  <a:gd name="T59" fmla="*/ 61 h 240"/>
                  <a:gd name="T60" fmla="*/ 179 w 240"/>
                  <a:gd name="T61" fmla="*/ 39 h 240"/>
                  <a:gd name="T62" fmla="*/ 172 w 240"/>
                  <a:gd name="T63" fmla="*/ 35 h 240"/>
                  <a:gd name="T64" fmla="*/ 143 w 240"/>
                  <a:gd name="T65" fmla="*/ 23 h 240"/>
                  <a:gd name="T66" fmla="*/ 136 w 240"/>
                  <a:gd name="T67" fmla="*/ 21 h 240"/>
                  <a:gd name="T68" fmla="*/ 104 w 240"/>
                  <a:gd name="T69" fmla="*/ 21 h 240"/>
                  <a:gd name="T70" fmla="*/ 97 w 240"/>
                  <a:gd name="T71" fmla="*/ 23 h 240"/>
                  <a:gd name="T72" fmla="*/ 68 w 240"/>
                  <a:gd name="T73" fmla="*/ 35 h 240"/>
                  <a:gd name="T74" fmla="*/ 61 w 240"/>
                  <a:gd name="T75" fmla="*/ 39 h 240"/>
                  <a:gd name="T76" fmla="*/ 39 w 240"/>
                  <a:gd name="T77" fmla="*/ 61 h 240"/>
                  <a:gd name="T78" fmla="*/ 35 w 240"/>
                  <a:gd name="T79" fmla="*/ 68 h 240"/>
                  <a:gd name="T80" fmla="*/ 23 w 240"/>
                  <a:gd name="T81" fmla="*/ 97 h 240"/>
                  <a:gd name="T82" fmla="*/ 21 w 240"/>
                  <a:gd name="T83" fmla="*/ 104 h 240"/>
                  <a:gd name="T84" fmla="*/ 21 w 240"/>
                  <a:gd name="T85" fmla="*/ 136 h 240"/>
                  <a:gd name="T86" fmla="*/ 23 w 240"/>
                  <a:gd name="T87" fmla="*/ 143 h 240"/>
                  <a:gd name="T88" fmla="*/ 35 w 240"/>
                  <a:gd name="T89" fmla="*/ 172 h 240"/>
                  <a:gd name="T90" fmla="*/ 39 w 240"/>
                  <a:gd name="T91" fmla="*/ 179 h 240"/>
                  <a:gd name="T92" fmla="*/ 61 w 240"/>
                  <a:gd name="T93" fmla="*/ 201 h 240"/>
                  <a:gd name="T94" fmla="*/ 68 w 240"/>
                  <a:gd name="T95" fmla="*/ 205 h 240"/>
                  <a:gd name="T96" fmla="*/ 97 w 240"/>
                  <a:gd name="T97" fmla="*/ 21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240">
                    <a:moveTo>
                      <a:pt x="120" y="240"/>
                    </a:moveTo>
                    <a:cubicBezTo>
                      <a:pt x="111" y="240"/>
                      <a:pt x="103" y="235"/>
                      <a:pt x="99" y="227"/>
                    </a:cubicBezTo>
                    <a:cubicBezTo>
                      <a:pt x="92" y="233"/>
                      <a:pt x="83" y="234"/>
                      <a:pt x="74" y="231"/>
                    </a:cubicBezTo>
                    <a:cubicBezTo>
                      <a:pt x="66" y="227"/>
                      <a:pt x="60" y="220"/>
                      <a:pt x="59" y="211"/>
                    </a:cubicBezTo>
                    <a:cubicBezTo>
                      <a:pt x="51" y="213"/>
                      <a:pt x="42" y="211"/>
                      <a:pt x="35" y="205"/>
                    </a:cubicBezTo>
                    <a:cubicBezTo>
                      <a:pt x="29" y="198"/>
                      <a:pt x="27" y="189"/>
                      <a:pt x="29" y="181"/>
                    </a:cubicBezTo>
                    <a:cubicBezTo>
                      <a:pt x="20" y="180"/>
                      <a:pt x="13" y="174"/>
                      <a:pt x="9" y="166"/>
                    </a:cubicBezTo>
                    <a:cubicBezTo>
                      <a:pt x="6" y="157"/>
                      <a:pt x="7" y="148"/>
                      <a:pt x="13" y="141"/>
                    </a:cubicBezTo>
                    <a:cubicBezTo>
                      <a:pt x="5" y="137"/>
                      <a:pt x="0" y="129"/>
                      <a:pt x="0" y="120"/>
                    </a:cubicBezTo>
                    <a:cubicBezTo>
                      <a:pt x="0" y="111"/>
                      <a:pt x="5" y="103"/>
                      <a:pt x="13" y="99"/>
                    </a:cubicBezTo>
                    <a:cubicBezTo>
                      <a:pt x="7" y="92"/>
                      <a:pt x="6" y="82"/>
                      <a:pt x="9" y="74"/>
                    </a:cubicBezTo>
                    <a:cubicBezTo>
                      <a:pt x="13" y="66"/>
                      <a:pt x="20" y="60"/>
                      <a:pt x="29" y="59"/>
                    </a:cubicBezTo>
                    <a:cubicBezTo>
                      <a:pt x="27" y="51"/>
                      <a:pt x="29" y="42"/>
                      <a:pt x="35" y="35"/>
                    </a:cubicBezTo>
                    <a:cubicBezTo>
                      <a:pt x="42" y="29"/>
                      <a:pt x="51" y="27"/>
                      <a:pt x="59" y="29"/>
                    </a:cubicBezTo>
                    <a:cubicBezTo>
                      <a:pt x="60" y="20"/>
                      <a:pt x="66" y="13"/>
                      <a:pt x="74" y="9"/>
                    </a:cubicBezTo>
                    <a:cubicBezTo>
                      <a:pt x="82" y="6"/>
                      <a:pt x="92" y="7"/>
                      <a:pt x="99" y="13"/>
                    </a:cubicBezTo>
                    <a:cubicBezTo>
                      <a:pt x="103" y="5"/>
                      <a:pt x="111" y="0"/>
                      <a:pt x="120" y="0"/>
                    </a:cubicBezTo>
                    <a:cubicBezTo>
                      <a:pt x="129" y="0"/>
                      <a:pt x="137" y="5"/>
                      <a:pt x="141" y="13"/>
                    </a:cubicBezTo>
                    <a:cubicBezTo>
                      <a:pt x="148" y="7"/>
                      <a:pt x="158" y="6"/>
                      <a:pt x="166" y="9"/>
                    </a:cubicBezTo>
                    <a:cubicBezTo>
                      <a:pt x="174" y="13"/>
                      <a:pt x="180" y="20"/>
                      <a:pt x="181" y="29"/>
                    </a:cubicBezTo>
                    <a:cubicBezTo>
                      <a:pt x="189" y="27"/>
                      <a:pt x="198" y="29"/>
                      <a:pt x="205" y="35"/>
                    </a:cubicBezTo>
                    <a:cubicBezTo>
                      <a:pt x="211" y="42"/>
                      <a:pt x="213" y="51"/>
                      <a:pt x="211" y="59"/>
                    </a:cubicBezTo>
                    <a:cubicBezTo>
                      <a:pt x="220" y="60"/>
                      <a:pt x="227" y="66"/>
                      <a:pt x="231" y="74"/>
                    </a:cubicBezTo>
                    <a:cubicBezTo>
                      <a:pt x="234" y="82"/>
                      <a:pt x="233" y="92"/>
                      <a:pt x="227" y="99"/>
                    </a:cubicBezTo>
                    <a:cubicBezTo>
                      <a:pt x="235" y="103"/>
                      <a:pt x="240" y="111"/>
                      <a:pt x="240" y="120"/>
                    </a:cubicBezTo>
                    <a:cubicBezTo>
                      <a:pt x="240" y="129"/>
                      <a:pt x="235" y="137"/>
                      <a:pt x="227" y="141"/>
                    </a:cubicBezTo>
                    <a:cubicBezTo>
                      <a:pt x="233" y="148"/>
                      <a:pt x="234" y="158"/>
                      <a:pt x="231" y="166"/>
                    </a:cubicBezTo>
                    <a:cubicBezTo>
                      <a:pt x="227" y="174"/>
                      <a:pt x="220" y="180"/>
                      <a:pt x="211" y="181"/>
                    </a:cubicBezTo>
                    <a:cubicBezTo>
                      <a:pt x="213" y="189"/>
                      <a:pt x="211" y="198"/>
                      <a:pt x="205" y="205"/>
                    </a:cubicBezTo>
                    <a:cubicBezTo>
                      <a:pt x="198" y="211"/>
                      <a:pt x="189" y="213"/>
                      <a:pt x="181" y="211"/>
                    </a:cubicBezTo>
                    <a:cubicBezTo>
                      <a:pt x="180" y="220"/>
                      <a:pt x="174" y="227"/>
                      <a:pt x="166" y="231"/>
                    </a:cubicBezTo>
                    <a:cubicBezTo>
                      <a:pt x="157" y="234"/>
                      <a:pt x="148" y="233"/>
                      <a:pt x="141" y="227"/>
                    </a:cubicBezTo>
                    <a:cubicBezTo>
                      <a:pt x="137" y="235"/>
                      <a:pt x="129" y="240"/>
                      <a:pt x="120" y="240"/>
                    </a:cubicBezTo>
                    <a:close/>
                    <a:moveTo>
                      <a:pt x="100" y="216"/>
                    </a:moveTo>
                    <a:cubicBezTo>
                      <a:pt x="100" y="216"/>
                      <a:pt x="101" y="216"/>
                      <a:pt x="101" y="216"/>
                    </a:cubicBezTo>
                    <a:cubicBezTo>
                      <a:pt x="103" y="216"/>
                      <a:pt x="104" y="217"/>
                      <a:pt x="104" y="219"/>
                    </a:cubicBezTo>
                    <a:cubicBezTo>
                      <a:pt x="106" y="226"/>
                      <a:pt x="112" y="232"/>
                      <a:pt x="120" y="232"/>
                    </a:cubicBezTo>
                    <a:cubicBezTo>
                      <a:pt x="128" y="232"/>
                      <a:pt x="134" y="226"/>
                      <a:pt x="136" y="219"/>
                    </a:cubicBezTo>
                    <a:cubicBezTo>
                      <a:pt x="136" y="217"/>
                      <a:pt x="137" y="216"/>
                      <a:pt x="139" y="216"/>
                    </a:cubicBezTo>
                    <a:cubicBezTo>
                      <a:pt x="141" y="215"/>
                      <a:pt x="142" y="216"/>
                      <a:pt x="143" y="217"/>
                    </a:cubicBezTo>
                    <a:cubicBezTo>
                      <a:pt x="147" y="224"/>
                      <a:pt x="156" y="226"/>
                      <a:pt x="163" y="223"/>
                    </a:cubicBezTo>
                    <a:cubicBezTo>
                      <a:pt x="170" y="221"/>
                      <a:pt x="174" y="213"/>
                      <a:pt x="172" y="205"/>
                    </a:cubicBezTo>
                    <a:cubicBezTo>
                      <a:pt x="172" y="204"/>
                      <a:pt x="173" y="202"/>
                      <a:pt x="174" y="201"/>
                    </a:cubicBezTo>
                    <a:cubicBezTo>
                      <a:pt x="176" y="200"/>
                      <a:pt x="177" y="200"/>
                      <a:pt x="179" y="201"/>
                    </a:cubicBezTo>
                    <a:cubicBezTo>
                      <a:pt x="185" y="205"/>
                      <a:pt x="194" y="205"/>
                      <a:pt x="199" y="199"/>
                    </a:cubicBezTo>
                    <a:cubicBezTo>
                      <a:pt x="205" y="194"/>
                      <a:pt x="205" y="185"/>
                      <a:pt x="201" y="179"/>
                    </a:cubicBezTo>
                    <a:cubicBezTo>
                      <a:pt x="200" y="177"/>
                      <a:pt x="200" y="176"/>
                      <a:pt x="201" y="174"/>
                    </a:cubicBezTo>
                    <a:cubicBezTo>
                      <a:pt x="202" y="173"/>
                      <a:pt x="204" y="172"/>
                      <a:pt x="205" y="172"/>
                    </a:cubicBezTo>
                    <a:cubicBezTo>
                      <a:pt x="213" y="174"/>
                      <a:pt x="221" y="170"/>
                      <a:pt x="223" y="163"/>
                    </a:cubicBezTo>
                    <a:cubicBezTo>
                      <a:pt x="226" y="156"/>
                      <a:pt x="224" y="147"/>
                      <a:pt x="217" y="143"/>
                    </a:cubicBezTo>
                    <a:cubicBezTo>
                      <a:pt x="216" y="142"/>
                      <a:pt x="215" y="141"/>
                      <a:pt x="216" y="139"/>
                    </a:cubicBezTo>
                    <a:cubicBezTo>
                      <a:pt x="216" y="137"/>
                      <a:pt x="217" y="136"/>
                      <a:pt x="219" y="136"/>
                    </a:cubicBezTo>
                    <a:cubicBezTo>
                      <a:pt x="226" y="134"/>
                      <a:pt x="232" y="128"/>
                      <a:pt x="232" y="120"/>
                    </a:cubicBezTo>
                    <a:cubicBezTo>
                      <a:pt x="232" y="112"/>
                      <a:pt x="226" y="106"/>
                      <a:pt x="219" y="104"/>
                    </a:cubicBezTo>
                    <a:cubicBezTo>
                      <a:pt x="217" y="104"/>
                      <a:pt x="216" y="103"/>
                      <a:pt x="216" y="101"/>
                    </a:cubicBezTo>
                    <a:cubicBezTo>
                      <a:pt x="215" y="99"/>
                      <a:pt x="216" y="98"/>
                      <a:pt x="217" y="97"/>
                    </a:cubicBezTo>
                    <a:cubicBezTo>
                      <a:pt x="224" y="93"/>
                      <a:pt x="226" y="84"/>
                      <a:pt x="223" y="77"/>
                    </a:cubicBezTo>
                    <a:cubicBezTo>
                      <a:pt x="221" y="70"/>
                      <a:pt x="213" y="66"/>
                      <a:pt x="205" y="68"/>
                    </a:cubicBezTo>
                    <a:cubicBezTo>
                      <a:pt x="204" y="68"/>
                      <a:pt x="202" y="67"/>
                      <a:pt x="201" y="66"/>
                    </a:cubicBezTo>
                    <a:cubicBezTo>
                      <a:pt x="200" y="64"/>
                      <a:pt x="200" y="63"/>
                      <a:pt x="201" y="61"/>
                    </a:cubicBezTo>
                    <a:cubicBezTo>
                      <a:pt x="205" y="55"/>
                      <a:pt x="205" y="46"/>
                      <a:pt x="199" y="41"/>
                    </a:cubicBezTo>
                    <a:cubicBezTo>
                      <a:pt x="194" y="35"/>
                      <a:pt x="185" y="35"/>
                      <a:pt x="179" y="39"/>
                    </a:cubicBezTo>
                    <a:cubicBezTo>
                      <a:pt x="177" y="40"/>
                      <a:pt x="176" y="40"/>
                      <a:pt x="174" y="39"/>
                    </a:cubicBezTo>
                    <a:cubicBezTo>
                      <a:pt x="173" y="38"/>
                      <a:pt x="172" y="36"/>
                      <a:pt x="172" y="35"/>
                    </a:cubicBezTo>
                    <a:cubicBezTo>
                      <a:pt x="174" y="27"/>
                      <a:pt x="170" y="20"/>
                      <a:pt x="163" y="17"/>
                    </a:cubicBezTo>
                    <a:cubicBezTo>
                      <a:pt x="156" y="14"/>
                      <a:pt x="147" y="16"/>
                      <a:pt x="143" y="23"/>
                    </a:cubicBezTo>
                    <a:cubicBezTo>
                      <a:pt x="142" y="24"/>
                      <a:pt x="141" y="25"/>
                      <a:pt x="139" y="24"/>
                    </a:cubicBezTo>
                    <a:cubicBezTo>
                      <a:pt x="137" y="24"/>
                      <a:pt x="136" y="23"/>
                      <a:pt x="136" y="21"/>
                    </a:cubicBezTo>
                    <a:cubicBezTo>
                      <a:pt x="134" y="14"/>
                      <a:pt x="128" y="8"/>
                      <a:pt x="120" y="8"/>
                    </a:cubicBezTo>
                    <a:cubicBezTo>
                      <a:pt x="112" y="8"/>
                      <a:pt x="106" y="14"/>
                      <a:pt x="104" y="21"/>
                    </a:cubicBezTo>
                    <a:cubicBezTo>
                      <a:pt x="104" y="23"/>
                      <a:pt x="103" y="24"/>
                      <a:pt x="101" y="24"/>
                    </a:cubicBezTo>
                    <a:cubicBezTo>
                      <a:pt x="99" y="25"/>
                      <a:pt x="98" y="24"/>
                      <a:pt x="97" y="23"/>
                    </a:cubicBezTo>
                    <a:cubicBezTo>
                      <a:pt x="93" y="16"/>
                      <a:pt x="84" y="14"/>
                      <a:pt x="77" y="17"/>
                    </a:cubicBezTo>
                    <a:cubicBezTo>
                      <a:pt x="70" y="20"/>
                      <a:pt x="66" y="27"/>
                      <a:pt x="68" y="35"/>
                    </a:cubicBezTo>
                    <a:cubicBezTo>
                      <a:pt x="68" y="36"/>
                      <a:pt x="67" y="38"/>
                      <a:pt x="66" y="39"/>
                    </a:cubicBezTo>
                    <a:cubicBezTo>
                      <a:pt x="64" y="40"/>
                      <a:pt x="63" y="40"/>
                      <a:pt x="61" y="39"/>
                    </a:cubicBezTo>
                    <a:cubicBezTo>
                      <a:pt x="55" y="35"/>
                      <a:pt x="46" y="35"/>
                      <a:pt x="41" y="41"/>
                    </a:cubicBezTo>
                    <a:cubicBezTo>
                      <a:pt x="35" y="46"/>
                      <a:pt x="35" y="55"/>
                      <a:pt x="39" y="61"/>
                    </a:cubicBezTo>
                    <a:cubicBezTo>
                      <a:pt x="40" y="63"/>
                      <a:pt x="40" y="64"/>
                      <a:pt x="39" y="66"/>
                    </a:cubicBezTo>
                    <a:cubicBezTo>
                      <a:pt x="38" y="67"/>
                      <a:pt x="36" y="68"/>
                      <a:pt x="35" y="68"/>
                    </a:cubicBezTo>
                    <a:cubicBezTo>
                      <a:pt x="27" y="66"/>
                      <a:pt x="20" y="70"/>
                      <a:pt x="17" y="77"/>
                    </a:cubicBezTo>
                    <a:cubicBezTo>
                      <a:pt x="14" y="84"/>
                      <a:pt x="16" y="93"/>
                      <a:pt x="23" y="97"/>
                    </a:cubicBezTo>
                    <a:cubicBezTo>
                      <a:pt x="24" y="98"/>
                      <a:pt x="25" y="99"/>
                      <a:pt x="24" y="101"/>
                    </a:cubicBezTo>
                    <a:cubicBezTo>
                      <a:pt x="24" y="103"/>
                      <a:pt x="23" y="104"/>
                      <a:pt x="21" y="104"/>
                    </a:cubicBezTo>
                    <a:cubicBezTo>
                      <a:pt x="14" y="106"/>
                      <a:pt x="8" y="112"/>
                      <a:pt x="8" y="120"/>
                    </a:cubicBezTo>
                    <a:cubicBezTo>
                      <a:pt x="8" y="128"/>
                      <a:pt x="14" y="134"/>
                      <a:pt x="21" y="136"/>
                    </a:cubicBezTo>
                    <a:cubicBezTo>
                      <a:pt x="23" y="136"/>
                      <a:pt x="24" y="137"/>
                      <a:pt x="24" y="139"/>
                    </a:cubicBezTo>
                    <a:cubicBezTo>
                      <a:pt x="25" y="141"/>
                      <a:pt x="24" y="142"/>
                      <a:pt x="23" y="143"/>
                    </a:cubicBezTo>
                    <a:cubicBezTo>
                      <a:pt x="16" y="147"/>
                      <a:pt x="14" y="156"/>
                      <a:pt x="17" y="163"/>
                    </a:cubicBezTo>
                    <a:cubicBezTo>
                      <a:pt x="19" y="170"/>
                      <a:pt x="27" y="174"/>
                      <a:pt x="35" y="172"/>
                    </a:cubicBezTo>
                    <a:cubicBezTo>
                      <a:pt x="36" y="172"/>
                      <a:pt x="38" y="173"/>
                      <a:pt x="39" y="174"/>
                    </a:cubicBezTo>
                    <a:cubicBezTo>
                      <a:pt x="40" y="176"/>
                      <a:pt x="40" y="177"/>
                      <a:pt x="39" y="179"/>
                    </a:cubicBezTo>
                    <a:cubicBezTo>
                      <a:pt x="35" y="185"/>
                      <a:pt x="35" y="194"/>
                      <a:pt x="41" y="199"/>
                    </a:cubicBezTo>
                    <a:cubicBezTo>
                      <a:pt x="46" y="205"/>
                      <a:pt x="55" y="205"/>
                      <a:pt x="61" y="201"/>
                    </a:cubicBezTo>
                    <a:cubicBezTo>
                      <a:pt x="63" y="200"/>
                      <a:pt x="64" y="200"/>
                      <a:pt x="66" y="201"/>
                    </a:cubicBezTo>
                    <a:cubicBezTo>
                      <a:pt x="67" y="202"/>
                      <a:pt x="68" y="204"/>
                      <a:pt x="68" y="205"/>
                    </a:cubicBezTo>
                    <a:cubicBezTo>
                      <a:pt x="66" y="213"/>
                      <a:pt x="70" y="220"/>
                      <a:pt x="77" y="223"/>
                    </a:cubicBezTo>
                    <a:cubicBezTo>
                      <a:pt x="84" y="226"/>
                      <a:pt x="93" y="224"/>
                      <a:pt x="97" y="217"/>
                    </a:cubicBezTo>
                    <a:cubicBezTo>
                      <a:pt x="98" y="216"/>
                      <a:pt x="99" y="216"/>
                      <a:pt x="100" y="216"/>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30"/>
              <p:cNvSpPr>
                <a:spLocks/>
              </p:cNvSpPr>
              <p:nvPr/>
            </p:nvSpPr>
            <p:spPr bwMode="auto">
              <a:xfrm>
                <a:off x="1947863" y="11333163"/>
                <a:ext cx="211138" cy="212725"/>
              </a:xfrm>
              <a:custGeom>
                <a:avLst/>
                <a:gdLst>
                  <a:gd name="T0" fmla="*/ 4 w 88"/>
                  <a:gd name="T1" fmla="*/ 88 h 88"/>
                  <a:gd name="T2" fmla="*/ 1 w 88"/>
                  <a:gd name="T3" fmla="*/ 87 h 88"/>
                  <a:gd name="T4" fmla="*/ 1 w 88"/>
                  <a:gd name="T5" fmla="*/ 81 h 88"/>
                  <a:gd name="T6" fmla="*/ 81 w 88"/>
                  <a:gd name="T7" fmla="*/ 1 h 88"/>
                  <a:gd name="T8" fmla="*/ 87 w 88"/>
                  <a:gd name="T9" fmla="*/ 1 h 88"/>
                  <a:gd name="T10" fmla="*/ 87 w 88"/>
                  <a:gd name="T11" fmla="*/ 7 h 88"/>
                  <a:gd name="T12" fmla="*/ 7 w 88"/>
                  <a:gd name="T13" fmla="*/ 87 h 88"/>
                  <a:gd name="T14" fmla="*/ 4 w 88"/>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88">
                    <a:moveTo>
                      <a:pt x="4" y="88"/>
                    </a:moveTo>
                    <a:cubicBezTo>
                      <a:pt x="3" y="88"/>
                      <a:pt x="2" y="88"/>
                      <a:pt x="1" y="87"/>
                    </a:cubicBezTo>
                    <a:cubicBezTo>
                      <a:pt x="0" y="85"/>
                      <a:pt x="0" y="83"/>
                      <a:pt x="1" y="81"/>
                    </a:cubicBezTo>
                    <a:cubicBezTo>
                      <a:pt x="81" y="1"/>
                      <a:pt x="81" y="1"/>
                      <a:pt x="81" y="1"/>
                    </a:cubicBezTo>
                    <a:cubicBezTo>
                      <a:pt x="83" y="0"/>
                      <a:pt x="85" y="0"/>
                      <a:pt x="87" y="1"/>
                    </a:cubicBezTo>
                    <a:cubicBezTo>
                      <a:pt x="88" y="3"/>
                      <a:pt x="88" y="5"/>
                      <a:pt x="87" y="7"/>
                    </a:cubicBezTo>
                    <a:cubicBezTo>
                      <a:pt x="7" y="87"/>
                      <a:pt x="7" y="87"/>
                      <a:pt x="7" y="87"/>
                    </a:cubicBezTo>
                    <a:cubicBezTo>
                      <a:pt x="6" y="88"/>
                      <a:pt x="5" y="88"/>
                      <a:pt x="4" y="8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31"/>
              <p:cNvSpPr>
                <a:spLocks noEditPoints="1"/>
              </p:cNvSpPr>
              <p:nvPr/>
            </p:nvSpPr>
            <p:spPr bwMode="auto">
              <a:xfrm>
                <a:off x="1938338" y="11323638"/>
                <a:ext cx="95250" cy="96838"/>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32"/>
              <p:cNvSpPr>
                <a:spLocks noEditPoints="1"/>
              </p:cNvSpPr>
              <p:nvPr/>
            </p:nvSpPr>
            <p:spPr bwMode="auto">
              <a:xfrm>
                <a:off x="2073275" y="11458576"/>
                <a:ext cx="95250" cy="96838"/>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88562409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75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750"/>
                                        <p:tgtEl>
                                          <p:spTgt spid="29"/>
                                        </p:tgtEl>
                                      </p:cBhvr>
                                    </p:animEffect>
                                    <p:anim calcmode="lin" valueType="num">
                                      <p:cBhvr>
                                        <p:cTn id="13" dur="750" fill="hold"/>
                                        <p:tgtEl>
                                          <p:spTgt spid="29"/>
                                        </p:tgtEl>
                                        <p:attrNameLst>
                                          <p:attrName>ppt_x</p:attrName>
                                        </p:attrNameLst>
                                      </p:cBhvr>
                                      <p:tavLst>
                                        <p:tav tm="0">
                                          <p:val>
                                            <p:strVal val="#ppt_x"/>
                                          </p:val>
                                        </p:tav>
                                        <p:tav tm="100000">
                                          <p:val>
                                            <p:strVal val="#ppt_x"/>
                                          </p:val>
                                        </p:tav>
                                      </p:tavLst>
                                    </p:anim>
                                    <p:anim calcmode="lin" valueType="num">
                                      <p:cBhvr>
                                        <p:cTn id="14" dur="750" fill="hold"/>
                                        <p:tgtEl>
                                          <p:spTgt spid="29"/>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750"/>
                                        <p:tgtEl>
                                          <p:spTgt spid="33"/>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750"/>
                                        <p:tgtEl>
                                          <p:spTgt spid="26"/>
                                        </p:tgtEl>
                                      </p:cBhvr>
                                    </p:animEffect>
                                    <p:anim calcmode="lin" valueType="num">
                                      <p:cBhvr>
                                        <p:cTn id="21" dur="750" fill="hold"/>
                                        <p:tgtEl>
                                          <p:spTgt spid="26"/>
                                        </p:tgtEl>
                                        <p:attrNameLst>
                                          <p:attrName>ppt_x</p:attrName>
                                        </p:attrNameLst>
                                      </p:cBhvr>
                                      <p:tavLst>
                                        <p:tav tm="0">
                                          <p:val>
                                            <p:strVal val="#ppt_x"/>
                                          </p:val>
                                        </p:tav>
                                        <p:tav tm="100000">
                                          <p:val>
                                            <p:strVal val="#ppt_x"/>
                                          </p:val>
                                        </p:tav>
                                      </p:tavLst>
                                    </p:anim>
                                    <p:anim calcmode="lin" valueType="num">
                                      <p:cBhvr>
                                        <p:cTn id="22" dur="750" fill="hold"/>
                                        <p:tgtEl>
                                          <p:spTgt spid="26"/>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750"/>
                                        <p:tgtEl>
                                          <p:spTgt spid="37"/>
                                        </p:tgtEl>
                                      </p:cBhvr>
                                    </p:animEffect>
                                  </p:childTnLst>
                                </p:cTn>
                              </p:par>
                              <p:par>
                                <p:cTn id="26" presetID="47"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750"/>
                                        <p:tgtEl>
                                          <p:spTgt spid="2"/>
                                        </p:tgtEl>
                                      </p:cBhvr>
                                    </p:animEffect>
                                    <p:anim calcmode="lin" valueType="num">
                                      <p:cBhvr>
                                        <p:cTn id="29" dur="750" fill="hold"/>
                                        <p:tgtEl>
                                          <p:spTgt spid="2"/>
                                        </p:tgtEl>
                                        <p:attrNameLst>
                                          <p:attrName>ppt_x</p:attrName>
                                        </p:attrNameLst>
                                      </p:cBhvr>
                                      <p:tavLst>
                                        <p:tav tm="0">
                                          <p:val>
                                            <p:strVal val="#ppt_x"/>
                                          </p:val>
                                        </p:tav>
                                        <p:tav tm="100000">
                                          <p:val>
                                            <p:strVal val="#ppt_x"/>
                                          </p:val>
                                        </p:tav>
                                      </p:tavLst>
                                    </p:anim>
                                    <p:anim calcmode="lin" valueType="num">
                                      <p:cBhvr>
                                        <p:cTn id="30" dur="750" fill="hold"/>
                                        <p:tgtEl>
                                          <p:spTgt spid="2"/>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anim calcmode="lin" valueType="num">
                                      <p:cBhvr>
                                        <p:cTn id="34" dur="750" fill="hold"/>
                                        <p:tgtEl>
                                          <p:spTgt spid="4"/>
                                        </p:tgtEl>
                                        <p:attrNameLst>
                                          <p:attrName>ppt_x</p:attrName>
                                        </p:attrNameLst>
                                      </p:cBhvr>
                                      <p:tavLst>
                                        <p:tav tm="0">
                                          <p:val>
                                            <p:strVal val="#ppt_x"/>
                                          </p:val>
                                        </p:tav>
                                        <p:tav tm="100000">
                                          <p:val>
                                            <p:strVal val="#ppt_x"/>
                                          </p:val>
                                        </p:tav>
                                      </p:tavLst>
                                    </p:anim>
                                    <p:anim calcmode="lin" valueType="num">
                                      <p:cBhvr>
                                        <p:cTn id="35" dur="750" fill="hold"/>
                                        <p:tgtEl>
                                          <p:spTgt spid="4"/>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227591" y="2664398"/>
            <a:ext cx="2088520" cy="289823"/>
          </a:xfrm>
          <a:prstGeom prst="rect">
            <a:avLst/>
          </a:prstGeom>
          <a:noFill/>
        </p:spPr>
        <p:txBody>
          <a:bodyPr wrap="square" rtlCol="0">
            <a:spAutoFit/>
          </a:bodyPr>
          <a:lstStyle/>
          <a:p>
            <a:pPr algn="ctr">
              <a:lnSpc>
                <a:spcPct val="90000"/>
              </a:lnSpc>
            </a:pPr>
            <a:r>
              <a:rPr lang="en-US" sz="1400" b="1" dirty="0">
                <a:solidFill>
                  <a:srgbClr val="0D4571"/>
                </a:solidFill>
                <a:latin typeface="Arial"/>
                <a:cs typeface="Arial"/>
              </a:rPr>
              <a:t>Inflation Risk</a:t>
            </a:r>
          </a:p>
        </p:txBody>
      </p:sp>
      <p:grpSp>
        <p:nvGrpSpPr>
          <p:cNvPr id="9" name="Group 8"/>
          <p:cNvGrpSpPr/>
          <p:nvPr/>
        </p:nvGrpSpPr>
        <p:grpSpPr>
          <a:xfrm>
            <a:off x="1785870" y="1653847"/>
            <a:ext cx="938656" cy="938654"/>
            <a:chOff x="1796669" y="1320437"/>
            <a:chExt cx="938656" cy="938654"/>
          </a:xfrm>
        </p:grpSpPr>
        <p:sp>
          <p:nvSpPr>
            <p:cNvPr id="55" name="Oval 54"/>
            <p:cNvSpPr/>
            <p:nvPr/>
          </p:nvSpPr>
          <p:spPr>
            <a:xfrm>
              <a:off x="1796669" y="1320437"/>
              <a:ext cx="938656" cy="938654"/>
            </a:xfrm>
            <a:prstGeom prst="ellipse">
              <a:avLst/>
            </a:prstGeom>
            <a:solidFill>
              <a:srgbClr val="0D4571"/>
            </a:solidFill>
            <a:ln w="28575" cmpd="sng">
              <a:solidFill>
                <a:srgbClr val="0D45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p:nvGrpSpPr>
          <p:grpSpPr>
            <a:xfrm>
              <a:off x="1968131" y="1472616"/>
              <a:ext cx="577850" cy="577851"/>
              <a:chOff x="8694738" y="7683501"/>
              <a:chExt cx="577850" cy="577851"/>
            </a:xfrm>
            <a:solidFill>
              <a:srgbClr val="0D4571"/>
            </a:solidFill>
          </p:grpSpPr>
          <p:sp>
            <p:nvSpPr>
              <p:cNvPr id="47" name="Freeform 171"/>
              <p:cNvSpPr>
                <a:spLocks noEditPoints="1"/>
              </p:cNvSpPr>
              <p:nvPr/>
            </p:nvSpPr>
            <p:spPr bwMode="auto">
              <a:xfrm>
                <a:off x="8694738" y="7875589"/>
                <a:ext cx="577850" cy="385763"/>
              </a:xfrm>
              <a:custGeom>
                <a:avLst/>
                <a:gdLst>
                  <a:gd name="T0" fmla="*/ 236 w 240"/>
                  <a:gd name="T1" fmla="*/ 152 h 160"/>
                  <a:gd name="T2" fmla="*/ 224 w 240"/>
                  <a:gd name="T3" fmla="*/ 152 h 160"/>
                  <a:gd name="T4" fmla="*/ 224 w 240"/>
                  <a:gd name="T5" fmla="*/ 4 h 160"/>
                  <a:gd name="T6" fmla="*/ 220 w 240"/>
                  <a:gd name="T7" fmla="*/ 0 h 160"/>
                  <a:gd name="T8" fmla="*/ 188 w 240"/>
                  <a:gd name="T9" fmla="*/ 0 h 160"/>
                  <a:gd name="T10" fmla="*/ 184 w 240"/>
                  <a:gd name="T11" fmla="*/ 4 h 160"/>
                  <a:gd name="T12" fmla="*/ 184 w 240"/>
                  <a:gd name="T13" fmla="*/ 152 h 160"/>
                  <a:gd name="T14" fmla="*/ 168 w 240"/>
                  <a:gd name="T15" fmla="*/ 152 h 160"/>
                  <a:gd name="T16" fmla="*/ 168 w 240"/>
                  <a:gd name="T17" fmla="*/ 76 h 160"/>
                  <a:gd name="T18" fmla="*/ 164 w 240"/>
                  <a:gd name="T19" fmla="*/ 72 h 160"/>
                  <a:gd name="T20" fmla="*/ 132 w 240"/>
                  <a:gd name="T21" fmla="*/ 72 h 160"/>
                  <a:gd name="T22" fmla="*/ 128 w 240"/>
                  <a:gd name="T23" fmla="*/ 76 h 160"/>
                  <a:gd name="T24" fmla="*/ 128 w 240"/>
                  <a:gd name="T25" fmla="*/ 152 h 160"/>
                  <a:gd name="T26" fmla="*/ 112 w 240"/>
                  <a:gd name="T27" fmla="*/ 152 h 160"/>
                  <a:gd name="T28" fmla="*/ 112 w 240"/>
                  <a:gd name="T29" fmla="*/ 52 h 160"/>
                  <a:gd name="T30" fmla="*/ 108 w 240"/>
                  <a:gd name="T31" fmla="*/ 48 h 160"/>
                  <a:gd name="T32" fmla="*/ 76 w 240"/>
                  <a:gd name="T33" fmla="*/ 48 h 160"/>
                  <a:gd name="T34" fmla="*/ 72 w 240"/>
                  <a:gd name="T35" fmla="*/ 52 h 160"/>
                  <a:gd name="T36" fmla="*/ 72 w 240"/>
                  <a:gd name="T37" fmla="*/ 152 h 160"/>
                  <a:gd name="T38" fmla="*/ 56 w 240"/>
                  <a:gd name="T39" fmla="*/ 152 h 160"/>
                  <a:gd name="T40" fmla="*/ 56 w 240"/>
                  <a:gd name="T41" fmla="*/ 108 h 160"/>
                  <a:gd name="T42" fmla="*/ 52 w 240"/>
                  <a:gd name="T43" fmla="*/ 104 h 160"/>
                  <a:gd name="T44" fmla="*/ 20 w 240"/>
                  <a:gd name="T45" fmla="*/ 104 h 160"/>
                  <a:gd name="T46" fmla="*/ 16 w 240"/>
                  <a:gd name="T47" fmla="*/ 108 h 160"/>
                  <a:gd name="T48" fmla="*/ 16 w 240"/>
                  <a:gd name="T49" fmla="*/ 152 h 160"/>
                  <a:gd name="T50" fmla="*/ 4 w 240"/>
                  <a:gd name="T51" fmla="*/ 152 h 160"/>
                  <a:gd name="T52" fmla="*/ 0 w 240"/>
                  <a:gd name="T53" fmla="*/ 156 h 160"/>
                  <a:gd name="T54" fmla="*/ 4 w 240"/>
                  <a:gd name="T55" fmla="*/ 160 h 160"/>
                  <a:gd name="T56" fmla="*/ 20 w 240"/>
                  <a:gd name="T57" fmla="*/ 160 h 160"/>
                  <a:gd name="T58" fmla="*/ 52 w 240"/>
                  <a:gd name="T59" fmla="*/ 160 h 160"/>
                  <a:gd name="T60" fmla="*/ 76 w 240"/>
                  <a:gd name="T61" fmla="*/ 160 h 160"/>
                  <a:gd name="T62" fmla="*/ 108 w 240"/>
                  <a:gd name="T63" fmla="*/ 160 h 160"/>
                  <a:gd name="T64" fmla="*/ 132 w 240"/>
                  <a:gd name="T65" fmla="*/ 160 h 160"/>
                  <a:gd name="T66" fmla="*/ 164 w 240"/>
                  <a:gd name="T67" fmla="*/ 160 h 160"/>
                  <a:gd name="T68" fmla="*/ 188 w 240"/>
                  <a:gd name="T69" fmla="*/ 160 h 160"/>
                  <a:gd name="T70" fmla="*/ 220 w 240"/>
                  <a:gd name="T71" fmla="*/ 160 h 160"/>
                  <a:gd name="T72" fmla="*/ 236 w 240"/>
                  <a:gd name="T73" fmla="*/ 160 h 160"/>
                  <a:gd name="T74" fmla="*/ 240 w 240"/>
                  <a:gd name="T75" fmla="*/ 156 h 160"/>
                  <a:gd name="T76" fmla="*/ 236 w 240"/>
                  <a:gd name="T77" fmla="*/ 152 h 160"/>
                  <a:gd name="T78" fmla="*/ 24 w 240"/>
                  <a:gd name="T79" fmla="*/ 152 h 160"/>
                  <a:gd name="T80" fmla="*/ 24 w 240"/>
                  <a:gd name="T81" fmla="*/ 112 h 160"/>
                  <a:gd name="T82" fmla="*/ 48 w 240"/>
                  <a:gd name="T83" fmla="*/ 112 h 160"/>
                  <a:gd name="T84" fmla="*/ 48 w 240"/>
                  <a:gd name="T85" fmla="*/ 152 h 160"/>
                  <a:gd name="T86" fmla="*/ 24 w 240"/>
                  <a:gd name="T87" fmla="*/ 152 h 160"/>
                  <a:gd name="T88" fmla="*/ 80 w 240"/>
                  <a:gd name="T89" fmla="*/ 152 h 160"/>
                  <a:gd name="T90" fmla="*/ 80 w 240"/>
                  <a:gd name="T91" fmla="*/ 56 h 160"/>
                  <a:gd name="T92" fmla="*/ 104 w 240"/>
                  <a:gd name="T93" fmla="*/ 56 h 160"/>
                  <a:gd name="T94" fmla="*/ 104 w 240"/>
                  <a:gd name="T95" fmla="*/ 152 h 160"/>
                  <a:gd name="T96" fmla="*/ 80 w 240"/>
                  <a:gd name="T97" fmla="*/ 152 h 160"/>
                  <a:gd name="T98" fmla="*/ 136 w 240"/>
                  <a:gd name="T99" fmla="*/ 152 h 160"/>
                  <a:gd name="T100" fmla="*/ 136 w 240"/>
                  <a:gd name="T101" fmla="*/ 80 h 160"/>
                  <a:gd name="T102" fmla="*/ 160 w 240"/>
                  <a:gd name="T103" fmla="*/ 80 h 160"/>
                  <a:gd name="T104" fmla="*/ 160 w 240"/>
                  <a:gd name="T105" fmla="*/ 152 h 160"/>
                  <a:gd name="T106" fmla="*/ 136 w 240"/>
                  <a:gd name="T107" fmla="*/ 152 h 160"/>
                  <a:gd name="T108" fmla="*/ 192 w 240"/>
                  <a:gd name="T109" fmla="*/ 152 h 160"/>
                  <a:gd name="T110" fmla="*/ 192 w 240"/>
                  <a:gd name="T111" fmla="*/ 8 h 160"/>
                  <a:gd name="T112" fmla="*/ 216 w 240"/>
                  <a:gd name="T113" fmla="*/ 8 h 160"/>
                  <a:gd name="T114" fmla="*/ 216 w 240"/>
                  <a:gd name="T115" fmla="*/ 152 h 160"/>
                  <a:gd name="T116" fmla="*/ 192 w 240"/>
                  <a:gd name="T11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160">
                    <a:moveTo>
                      <a:pt x="236" y="152"/>
                    </a:moveTo>
                    <a:cubicBezTo>
                      <a:pt x="224" y="152"/>
                      <a:pt x="224" y="152"/>
                      <a:pt x="224" y="152"/>
                    </a:cubicBezTo>
                    <a:cubicBezTo>
                      <a:pt x="224" y="4"/>
                      <a:pt x="224" y="4"/>
                      <a:pt x="224" y="4"/>
                    </a:cubicBezTo>
                    <a:cubicBezTo>
                      <a:pt x="224" y="2"/>
                      <a:pt x="222" y="0"/>
                      <a:pt x="220" y="0"/>
                    </a:cubicBezTo>
                    <a:cubicBezTo>
                      <a:pt x="188" y="0"/>
                      <a:pt x="188" y="0"/>
                      <a:pt x="188" y="0"/>
                    </a:cubicBezTo>
                    <a:cubicBezTo>
                      <a:pt x="186" y="0"/>
                      <a:pt x="184" y="2"/>
                      <a:pt x="184" y="4"/>
                    </a:cubicBezTo>
                    <a:cubicBezTo>
                      <a:pt x="184" y="152"/>
                      <a:pt x="184" y="152"/>
                      <a:pt x="184" y="152"/>
                    </a:cubicBezTo>
                    <a:cubicBezTo>
                      <a:pt x="168" y="152"/>
                      <a:pt x="168" y="152"/>
                      <a:pt x="168" y="152"/>
                    </a:cubicBezTo>
                    <a:cubicBezTo>
                      <a:pt x="168" y="76"/>
                      <a:pt x="168" y="76"/>
                      <a:pt x="168" y="76"/>
                    </a:cubicBezTo>
                    <a:cubicBezTo>
                      <a:pt x="168" y="74"/>
                      <a:pt x="166" y="72"/>
                      <a:pt x="164" y="72"/>
                    </a:cubicBezTo>
                    <a:cubicBezTo>
                      <a:pt x="132" y="72"/>
                      <a:pt x="132" y="72"/>
                      <a:pt x="132" y="72"/>
                    </a:cubicBezTo>
                    <a:cubicBezTo>
                      <a:pt x="130" y="72"/>
                      <a:pt x="128" y="74"/>
                      <a:pt x="128" y="76"/>
                    </a:cubicBezTo>
                    <a:cubicBezTo>
                      <a:pt x="128" y="152"/>
                      <a:pt x="128" y="152"/>
                      <a:pt x="128" y="152"/>
                    </a:cubicBezTo>
                    <a:cubicBezTo>
                      <a:pt x="112" y="152"/>
                      <a:pt x="112" y="152"/>
                      <a:pt x="112" y="152"/>
                    </a:cubicBezTo>
                    <a:cubicBezTo>
                      <a:pt x="112" y="52"/>
                      <a:pt x="112" y="52"/>
                      <a:pt x="112" y="52"/>
                    </a:cubicBezTo>
                    <a:cubicBezTo>
                      <a:pt x="112" y="50"/>
                      <a:pt x="110" y="48"/>
                      <a:pt x="108" y="48"/>
                    </a:cubicBezTo>
                    <a:cubicBezTo>
                      <a:pt x="76" y="48"/>
                      <a:pt x="76" y="48"/>
                      <a:pt x="76" y="48"/>
                    </a:cubicBezTo>
                    <a:cubicBezTo>
                      <a:pt x="74" y="48"/>
                      <a:pt x="72" y="50"/>
                      <a:pt x="72" y="52"/>
                    </a:cubicBezTo>
                    <a:cubicBezTo>
                      <a:pt x="72" y="152"/>
                      <a:pt x="72" y="152"/>
                      <a:pt x="72" y="152"/>
                    </a:cubicBezTo>
                    <a:cubicBezTo>
                      <a:pt x="56" y="152"/>
                      <a:pt x="56" y="152"/>
                      <a:pt x="56" y="152"/>
                    </a:cubicBezTo>
                    <a:cubicBezTo>
                      <a:pt x="56" y="108"/>
                      <a:pt x="56" y="108"/>
                      <a:pt x="56" y="108"/>
                    </a:cubicBezTo>
                    <a:cubicBezTo>
                      <a:pt x="56" y="106"/>
                      <a:pt x="54" y="104"/>
                      <a:pt x="52" y="104"/>
                    </a:cubicBezTo>
                    <a:cubicBezTo>
                      <a:pt x="20" y="104"/>
                      <a:pt x="20" y="104"/>
                      <a:pt x="20" y="104"/>
                    </a:cubicBezTo>
                    <a:cubicBezTo>
                      <a:pt x="18" y="104"/>
                      <a:pt x="16" y="106"/>
                      <a:pt x="16" y="108"/>
                    </a:cubicBezTo>
                    <a:cubicBezTo>
                      <a:pt x="16" y="152"/>
                      <a:pt x="16" y="152"/>
                      <a:pt x="16" y="152"/>
                    </a:cubicBezTo>
                    <a:cubicBezTo>
                      <a:pt x="4" y="152"/>
                      <a:pt x="4" y="152"/>
                      <a:pt x="4" y="152"/>
                    </a:cubicBezTo>
                    <a:cubicBezTo>
                      <a:pt x="2" y="152"/>
                      <a:pt x="0" y="154"/>
                      <a:pt x="0" y="156"/>
                    </a:cubicBezTo>
                    <a:cubicBezTo>
                      <a:pt x="0" y="158"/>
                      <a:pt x="2" y="160"/>
                      <a:pt x="4" y="160"/>
                    </a:cubicBezTo>
                    <a:cubicBezTo>
                      <a:pt x="20" y="160"/>
                      <a:pt x="20" y="160"/>
                      <a:pt x="20" y="160"/>
                    </a:cubicBezTo>
                    <a:cubicBezTo>
                      <a:pt x="52" y="160"/>
                      <a:pt x="52" y="160"/>
                      <a:pt x="52" y="160"/>
                    </a:cubicBezTo>
                    <a:cubicBezTo>
                      <a:pt x="76" y="160"/>
                      <a:pt x="76" y="160"/>
                      <a:pt x="76" y="160"/>
                    </a:cubicBezTo>
                    <a:cubicBezTo>
                      <a:pt x="108" y="160"/>
                      <a:pt x="108" y="160"/>
                      <a:pt x="108" y="160"/>
                    </a:cubicBezTo>
                    <a:cubicBezTo>
                      <a:pt x="132" y="160"/>
                      <a:pt x="132" y="160"/>
                      <a:pt x="132" y="160"/>
                    </a:cubicBezTo>
                    <a:cubicBezTo>
                      <a:pt x="164" y="160"/>
                      <a:pt x="164" y="160"/>
                      <a:pt x="164" y="160"/>
                    </a:cubicBezTo>
                    <a:cubicBezTo>
                      <a:pt x="188" y="160"/>
                      <a:pt x="188" y="160"/>
                      <a:pt x="188" y="160"/>
                    </a:cubicBezTo>
                    <a:cubicBezTo>
                      <a:pt x="220" y="160"/>
                      <a:pt x="220" y="160"/>
                      <a:pt x="220" y="160"/>
                    </a:cubicBezTo>
                    <a:cubicBezTo>
                      <a:pt x="236" y="160"/>
                      <a:pt x="236" y="160"/>
                      <a:pt x="236" y="160"/>
                    </a:cubicBezTo>
                    <a:cubicBezTo>
                      <a:pt x="238" y="160"/>
                      <a:pt x="240" y="158"/>
                      <a:pt x="240" y="156"/>
                    </a:cubicBezTo>
                    <a:cubicBezTo>
                      <a:pt x="240" y="154"/>
                      <a:pt x="238" y="152"/>
                      <a:pt x="236" y="152"/>
                    </a:cubicBezTo>
                    <a:close/>
                    <a:moveTo>
                      <a:pt x="24" y="152"/>
                    </a:moveTo>
                    <a:cubicBezTo>
                      <a:pt x="24" y="112"/>
                      <a:pt x="24" y="112"/>
                      <a:pt x="24" y="112"/>
                    </a:cubicBezTo>
                    <a:cubicBezTo>
                      <a:pt x="48" y="112"/>
                      <a:pt x="48" y="112"/>
                      <a:pt x="48" y="112"/>
                    </a:cubicBezTo>
                    <a:cubicBezTo>
                      <a:pt x="48" y="152"/>
                      <a:pt x="48" y="152"/>
                      <a:pt x="48" y="152"/>
                    </a:cubicBezTo>
                    <a:lnTo>
                      <a:pt x="24" y="152"/>
                    </a:lnTo>
                    <a:close/>
                    <a:moveTo>
                      <a:pt x="80" y="152"/>
                    </a:moveTo>
                    <a:cubicBezTo>
                      <a:pt x="80" y="56"/>
                      <a:pt x="80" y="56"/>
                      <a:pt x="80" y="56"/>
                    </a:cubicBezTo>
                    <a:cubicBezTo>
                      <a:pt x="104" y="56"/>
                      <a:pt x="104" y="56"/>
                      <a:pt x="104" y="56"/>
                    </a:cubicBezTo>
                    <a:cubicBezTo>
                      <a:pt x="104" y="152"/>
                      <a:pt x="104" y="152"/>
                      <a:pt x="104" y="152"/>
                    </a:cubicBezTo>
                    <a:lnTo>
                      <a:pt x="80" y="152"/>
                    </a:lnTo>
                    <a:close/>
                    <a:moveTo>
                      <a:pt x="136" y="152"/>
                    </a:moveTo>
                    <a:cubicBezTo>
                      <a:pt x="136" y="80"/>
                      <a:pt x="136" y="80"/>
                      <a:pt x="136" y="80"/>
                    </a:cubicBezTo>
                    <a:cubicBezTo>
                      <a:pt x="160" y="80"/>
                      <a:pt x="160" y="80"/>
                      <a:pt x="160" y="80"/>
                    </a:cubicBezTo>
                    <a:cubicBezTo>
                      <a:pt x="160" y="152"/>
                      <a:pt x="160" y="152"/>
                      <a:pt x="160" y="152"/>
                    </a:cubicBezTo>
                    <a:lnTo>
                      <a:pt x="136" y="152"/>
                    </a:lnTo>
                    <a:close/>
                    <a:moveTo>
                      <a:pt x="192" y="152"/>
                    </a:moveTo>
                    <a:cubicBezTo>
                      <a:pt x="192" y="8"/>
                      <a:pt x="192" y="8"/>
                      <a:pt x="192" y="8"/>
                    </a:cubicBezTo>
                    <a:cubicBezTo>
                      <a:pt x="216" y="8"/>
                      <a:pt x="216" y="8"/>
                      <a:pt x="216" y="8"/>
                    </a:cubicBezTo>
                    <a:cubicBezTo>
                      <a:pt x="216" y="152"/>
                      <a:pt x="216" y="152"/>
                      <a:pt x="216" y="152"/>
                    </a:cubicBezTo>
                    <a:lnTo>
                      <a:pt x="192" y="152"/>
                    </a:lnTo>
                    <a:close/>
                  </a:path>
                </a:pathLst>
              </a:cu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72"/>
              <p:cNvSpPr>
                <a:spLocks noEditPoints="1"/>
              </p:cNvSpPr>
              <p:nvPr/>
            </p:nvSpPr>
            <p:spPr bwMode="auto">
              <a:xfrm>
                <a:off x="8732838" y="7683501"/>
                <a:ext cx="511175" cy="317500"/>
              </a:xfrm>
              <a:custGeom>
                <a:avLst/>
                <a:gdLst>
                  <a:gd name="T0" fmla="*/ 16 w 212"/>
                  <a:gd name="T1" fmla="*/ 132 h 132"/>
                  <a:gd name="T2" fmla="*/ 32 w 212"/>
                  <a:gd name="T3" fmla="*/ 116 h 132"/>
                  <a:gd name="T4" fmla="*/ 30 w 212"/>
                  <a:gd name="T5" fmla="*/ 109 h 132"/>
                  <a:gd name="T6" fmla="*/ 67 w 212"/>
                  <a:gd name="T7" fmla="*/ 77 h 132"/>
                  <a:gd name="T8" fmla="*/ 76 w 212"/>
                  <a:gd name="T9" fmla="*/ 80 h 132"/>
                  <a:gd name="T10" fmla="*/ 89 w 212"/>
                  <a:gd name="T11" fmla="*/ 73 h 132"/>
                  <a:gd name="T12" fmla="*/ 120 w 212"/>
                  <a:gd name="T13" fmla="*/ 86 h 132"/>
                  <a:gd name="T14" fmla="*/ 120 w 212"/>
                  <a:gd name="T15" fmla="*/ 88 h 132"/>
                  <a:gd name="T16" fmla="*/ 136 w 212"/>
                  <a:gd name="T17" fmla="*/ 104 h 132"/>
                  <a:gd name="T18" fmla="*/ 152 w 212"/>
                  <a:gd name="T19" fmla="*/ 88 h 132"/>
                  <a:gd name="T20" fmla="*/ 149 w 212"/>
                  <a:gd name="T21" fmla="*/ 79 h 132"/>
                  <a:gd name="T22" fmla="*/ 189 w 212"/>
                  <a:gd name="T23" fmla="*/ 30 h 132"/>
                  <a:gd name="T24" fmla="*/ 196 w 212"/>
                  <a:gd name="T25" fmla="*/ 32 h 132"/>
                  <a:gd name="T26" fmla="*/ 212 w 212"/>
                  <a:gd name="T27" fmla="*/ 16 h 132"/>
                  <a:gd name="T28" fmla="*/ 196 w 212"/>
                  <a:gd name="T29" fmla="*/ 0 h 132"/>
                  <a:gd name="T30" fmla="*/ 180 w 212"/>
                  <a:gd name="T31" fmla="*/ 16 h 132"/>
                  <a:gd name="T32" fmla="*/ 183 w 212"/>
                  <a:gd name="T33" fmla="*/ 25 h 132"/>
                  <a:gd name="T34" fmla="*/ 143 w 212"/>
                  <a:gd name="T35" fmla="*/ 74 h 132"/>
                  <a:gd name="T36" fmla="*/ 136 w 212"/>
                  <a:gd name="T37" fmla="*/ 72 h 132"/>
                  <a:gd name="T38" fmla="*/ 123 w 212"/>
                  <a:gd name="T39" fmla="*/ 79 h 132"/>
                  <a:gd name="T40" fmla="*/ 92 w 212"/>
                  <a:gd name="T41" fmla="*/ 66 h 132"/>
                  <a:gd name="T42" fmla="*/ 92 w 212"/>
                  <a:gd name="T43" fmla="*/ 64 h 132"/>
                  <a:gd name="T44" fmla="*/ 76 w 212"/>
                  <a:gd name="T45" fmla="*/ 48 h 132"/>
                  <a:gd name="T46" fmla="*/ 60 w 212"/>
                  <a:gd name="T47" fmla="*/ 64 h 132"/>
                  <a:gd name="T48" fmla="*/ 62 w 212"/>
                  <a:gd name="T49" fmla="*/ 71 h 132"/>
                  <a:gd name="T50" fmla="*/ 25 w 212"/>
                  <a:gd name="T51" fmla="*/ 103 h 132"/>
                  <a:gd name="T52" fmla="*/ 16 w 212"/>
                  <a:gd name="T53" fmla="*/ 100 h 132"/>
                  <a:gd name="T54" fmla="*/ 0 w 212"/>
                  <a:gd name="T55" fmla="*/ 116 h 132"/>
                  <a:gd name="T56" fmla="*/ 16 w 212"/>
                  <a:gd name="T57" fmla="*/ 132 h 132"/>
                  <a:gd name="T58" fmla="*/ 196 w 212"/>
                  <a:gd name="T59" fmla="*/ 8 h 132"/>
                  <a:gd name="T60" fmla="*/ 204 w 212"/>
                  <a:gd name="T61" fmla="*/ 16 h 132"/>
                  <a:gd name="T62" fmla="*/ 196 w 212"/>
                  <a:gd name="T63" fmla="*/ 24 h 132"/>
                  <a:gd name="T64" fmla="*/ 188 w 212"/>
                  <a:gd name="T65" fmla="*/ 16 h 132"/>
                  <a:gd name="T66" fmla="*/ 196 w 212"/>
                  <a:gd name="T67" fmla="*/ 8 h 132"/>
                  <a:gd name="T68" fmla="*/ 136 w 212"/>
                  <a:gd name="T69" fmla="*/ 80 h 132"/>
                  <a:gd name="T70" fmla="*/ 141 w 212"/>
                  <a:gd name="T71" fmla="*/ 82 h 132"/>
                  <a:gd name="T72" fmla="*/ 141 w 212"/>
                  <a:gd name="T73" fmla="*/ 82 h 132"/>
                  <a:gd name="T74" fmla="*/ 141 w 212"/>
                  <a:gd name="T75" fmla="*/ 82 h 132"/>
                  <a:gd name="T76" fmla="*/ 144 w 212"/>
                  <a:gd name="T77" fmla="*/ 88 h 132"/>
                  <a:gd name="T78" fmla="*/ 136 w 212"/>
                  <a:gd name="T79" fmla="*/ 96 h 132"/>
                  <a:gd name="T80" fmla="*/ 128 w 212"/>
                  <a:gd name="T81" fmla="*/ 88 h 132"/>
                  <a:gd name="T82" fmla="*/ 136 w 212"/>
                  <a:gd name="T83" fmla="*/ 80 h 132"/>
                  <a:gd name="T84" fmla="*/ 76 w 212"/>
                  <a:gd name="T85" fmla="*/ 56 h 132"/>
                  <a:gd name="T86" fmla="*/ 84 w 212"/>
                  <a:gd name="T87" fmla="*/ 64 h 132"/>
                  <a:gd name="T88" fmla="*/ 76 w 212"/>
                  <a:gd name="T89" fmla="*/ 72 h 132"/>
                  <a:gd name="T90" fmla="*/ 68 w 212"/>
                  <a:gd name="T91" fmla="*/ 64 h 132"/>
                  <a:gd name="T92" fmla="*/ 76 w 212"/>
                  <a:gd name="T93" fmla="*/ 56 h 132"/>
                  <a:gd name="T94" fmla="*/ 16 w 212"/>
                  <a:gd name="T95" fmla="*/ 108 h 132"/>
                  <a:gd name="T96" fmla="*/ 22 w 212"/>
                  <a:gd name="T97" fmla="*/ 111 h 132"/>
                  <a:gd name="T98" fmla="*/ 22 w 212"/>
                  <a:gd name="T99" fmla="*/ 111 h 132"/>
                  <a:gd name="T100" fmla="*/ 22 w 212"/>
                  <a:gd name="T101" fmla="*/ 111 h 132"/>
                  <a:gd name="T102" fmla="*/ 24 w 212"/>
                  <a:gd name="T103" fmla="*/ 116 h 132"/>
                  <a:gd name="T104" fmla="*/ 16 w 212"/>
                  <a:gd name="T105" fmla="*/ 124 h 132"/>
                  <a:gd name="T106" fmla="*/ 8 w 212"/>
                  <a:gd name="T107" fmla="*/ 116 h 132"/>
                  <a:gd name="T108" fmla="*/ 16 w 212"/>
                  <a:gd name="T10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 h="132">
                    <a:moveTo>
                      <a:pt x="16" y="132"/>
                    </a:moveTo>
                    <a:cubicBezTo>
                      <a:pt x="25" y="132"/>
                      <a:pt x="32" y="125"/>
                      <a:pt x="32" y="116"/>
                    </a:cubicBezTo>
                    <a:cubicBezTo>
                      <a:pt x="32" y="113"/>
                      <a:pt x="31" y="111"/>
                      <a:pt x="30" y="109"/>
                    </a:cubicBezTo>
                    <a:cubicBezTo>
                      <a:pt x="67" y="77"/>
                      <a:pt x="67" y="77"/>
                      <a:pt x="67" y="77"/>
                    </a:cubicBezTo>
                    <a:cubicBezTo>
                      <a:pt x="70" y="79"/>
                      <a:pt x="73" y="80"/>
                      <a:pt x="76" y="80"/>
                    </a:cubicBezTo>
                    <a:cubicBezTo>
                      <a:pt x="81" y="80"/>
                      <a:pt x="86" y="77"/>
                      <a:pt x="89" y="73"/>
                    </a:cubicBezTo>
                    <a:cubicBezTo>
                      <a:pt x="120" y="86"/>
                      <a:pt x="120" y="86"/>
                      <a:pt x="120" y="86"/>
                    </a:cubicBezTo>
                    <a:cubicBezTo>
                      <a:pt x="120" y="87"/>
                      <a:pt x="120" y="87"/>
                      <a:pt x="120" y="88"/>
                    </a:cubicBezTo>
                    <a:cubicBezTo>
                      <a:pt x="120" y="97"/>
                      <a:pt x="127" y="104"/>
                      <a:pt x="136" y="104"/>
                    </a:cubicBezTo>
                    <a:cubicBezTo>
                      <a:pt x="145" y="104"/>
                      <a:pt x="152" y="97"/>
                      <a:pt x="152" y="88"/>
                    </a:cubicBezTo>
                    <a:cubicBezTo>
                      <a:pt x="152" y="85"/>
                      <a:pt x="151" y="81"/>
                      <a:pt x="149" y="79"/>
                    </a:cubicBezTo>
                    <a:cubicBezTo>
                      <a:pt x="189" y="30"/>
                      <a:pt x="189" y="30"/>
                      <a:pt x="189" y="30"/>
                    </a:cubicBezTo>
                    <a:cubicBezTo>
                      <a:pt x="191" y="31"/>
                      <a:pt x="194" y="32"/>
                      <a:pt x="196" y="32"/>
                    </a:cubicBezTo>
                    <a:cubicBezTo>
                      <a:pt x="205" y="32"/>
                      <a:pt x="212" y="25"/>
                      <a:pt x="212" y="16"/>
                    </a:cubicBezTo>
                    <a:cubicBezTo>
                      <a:pt x="212" y="7"/>
                      <a:pt x="205" y="0"/>
                      <a:pt x="196" y="0"/>
                    </a:cubicBezTo>
                    <a:cubicBezTo>
                      <a:pt x="187" y="0"/>
                      <a:pt x="180" y="7"/>
                      <a:pt x="180" y="16"/>
                    </a:cubicBezTo>
                    <a:cubicBezTo>
                      <a:pt x="180" y="19"/>
                      <a:pt x="181" y="23"/>
                      <a:pt x="183" y="25"/>
                    </a:cubicBezTo>
                    <a:cubicBezTo>
                      <a:pt x="143" y="74"/>
                      <a:pt x="143" y="74"/>
                      <a:pt x="143" y="74"/>
                    </a:cubicBezTo>
                    <a:cubicBezTo>
                      <a:pt x="141" y="73"/>
                      <a:pt x="138" y="72"/>
                      <a:pt x="136" y="72"/>
                    </a:cubicBezTo>
                    <a:cubicBezTo>
                      <a:pt x="131" y="72"/>
                      <a:pt x="126" y="75"/>
                      <a:pt x="123" y="79"/>
                    </a:cubicBezTo>
                    <a:cubicBezTo>
                      <a:pt x="92" y="66"/>
                      <a:pt x="92" y="66"/>
                      <a:pt x="92" y="66"/>
                    </a:cubicBezTo>
                    <a:cubicBezTo>
                      <a:pt x="92" y="65"/>
                      <a:pt x="92" y="65"/>
                      <a:pt x="92" y="64"/>
                    </a:cubicBezTo>
                    <a:cubicBezTo>
                      <a:pt x="92" y="55"/>
                      <a:pt x="85" y="48"/>
                      <a:pt x="76" y="48"/>
                    </a:cubicBezTo>
                    <a:cubicBezTo>
                      <a:pt x="67" y="48"/>
                      <a:pt x="60" y="55"/>
                      <a:pt x="60" y="64"/>
                    </a:cubicBezTo>
                    <a:cubicBezTo>
                      <a:pt x="60" y="67"/>
                      <a:pt x="61" y="69"/>
                      <a:pt x="62" y="71"/>
                    </a:cubicBezTo>
                    <a:cubicBezTo>
                      <a:pt x="25" y="103"/>
                      <a:pt x="25" y="103"/>
                      <a:pt x="25" y="103"/>
                    </a:cubicBezTo>
                    <a:cubicBezTo>
                      <a:pt x="22" y="101"/>
                      <a:pt x="19" y="100"/>
                      <a:pt x="16" y="100"/>
                    </a:cubicBezTo>
                    <a:cubicBezTo>
                      <a:pt x="7" y="100"/>
                      <a:pt x="0" y="107"/>
                      <a:pt x="0" y="116"/>
                    </a:cubicBezTo>
                    <a:cubicBezTo>
                      <a:pt x="0" y="125"/>
                      <a:pt x="7" y="132"/>
                      <a:pt x="16" y="132"/>
                    </a:cubicBezTo>
                    <a:close/>
                    <a:moveTo>
                      <a:pt x="196" y="8"/>
                    </a:moveTo>
                    <a:cubicBezTo>
                      <a:pt x="200" y="8"/>
                      <a:pt x="204" y="12"/>
                      <a:pt x="204" y="16"/>
                    </a:cubicBezTo>
                    <a:cubicBezTo>
                      <a:pt x="204" y="20"/>
                      <a:pt x="200" y="24"/>
                      <a:pt x="196" y="24"/>
                    </a:cubicBezTo>
                    <a:cubicBezTo>
                      <a:pt x="192" y="24"/>
                      <a:pt x="188" y="20"/>
                      <a:pt x="188" y="16"/>
                    </a:cubicBezTo>
                    <a:cubicBezTo>
                      <a:pt x="188" y="12"/>
                      <a:pt x="192" y="8"/>
                      <a:pt x="196" y="8"/>
                    </a:cubicBezTo>
                    <a:close/>
                    <a:moveTo>
                      <a:pt x="136" y="80"/>
                    </a:moveTo>
                    <a:cubicBezTo>
                      <a:pt x="138" y="80"/>
                      <a:pt x="140" y="81"/>
                      <a:pt x="141" y="82"/>
                    </a:cubicBezTo>
                    <a:cubicBezTo>
                      <a:pt x="141" y="82"/>
                      <a:pt x="141" y="82"/>
                      <a:pt x="141" y="82"/>
                    </a:cubicBezTo>
                    <a:cubicBezTo>
                      <a:pt x="141" y="82"/>
                      <a:pt x="141" y="82"/>
                      <a:pt x="141" y="82"/>
                    </a:cubicBezTo>
                    <a:cubicBezTo>
                      <a:pt x="143" y="83"/>
                      <a:pt x="144" y="86"/>
                      <a:pt x="144" y="88"/>
                    </a:cubicBezTo>
                    <a:cubicBezTo>
                      <a:pt x="144" y="92"/>
                      <a:pt x="140" y="96"/>
                      <a:pt x="136" y="96"/>
                    </a:cubicBezTo>
                    <a:cubicBezTo>
                      <a:pt x="132" y="96"/>
                      <a:pt x="128" y="92"/>
                      <a:pt x="128" y="88"/>
                    </a:cubicBezTo>
                    <a:cubicBezTo>
                      <a:pt x="128" y="84"/>
                      <a:pt x="132" y="80"/>
                      <a:pt x="136" y="80"/>
                    </a:cubicBezTo>
                    <a:close/>
                    <a:moveTo>
                      <a:pt x="76" y="56"/>
                    </a:moveTo>
                    <a:cubicBezTo>
                      <a:pt x="80" y="56"/>
                      <a:pt x="84" y="60"/>
                      <a:pt x="84" y="64"/>
                    </a:cubicBezTo>
                    <a:cubicBezTo>
                      <a:pt x="84" y="68"/>
                      <a:pt x="80" y="72"/>
                      <a:pt x="76" y="72"/>
                    </a:cubicBezTo>
                    <a:cubicBezTo>
                      <a:pt x="72" y="72"/>
                      <a:pt x="68" y="68"/>
                      <a:pt x="68" y="64"/>
                    </a:cubicBezTo>
                    <a:cubicBezTo>
                      <a:pt x="68" y="60"/>
                      <a:pt x="72" y="56"/>
                      <a:pt x="76" y="56"/>
                    </a:cubicBezTo>
                    <a:close/>
                    <a:moveTo>
                      <a:pt x="16" y="108"/>
                    </a:moveTo>
                    <a:cubicBezTo>
                      <a:pt x="18" y="108"/>
                      <a:pt x="21" y="109"/>
                      <a:pt x="22" y="111"/>
                    </a:cubicBezTo>
                    <a:cubicBezTo>
                      <a:pt x="22" y="111"/>
                      <a:pt x="22" y="111"/>
                      <a:pt x="22" y="111"/>
                    </a:cubicBezTo>
                    <a:cubicBezTo>
                      <a:pt x="22" y="111"/>
                      <a:pt x="22" y="111"/>
                      <a:pt x="22" y="111"/>
                    </a:cubicBezTo>
                    <a:cubicBezTo>
                      <a:pt x="23" y="112"/>
                      <a:pt x="24" y="114"/>
                      <a:pt x="24" y="116"/>
                    </a:cubicBezTo>
                    <a:cubicBezTo>
                      <a:pt x="24" y="120"/>
                      <a:pt x="20" y="124"/>
                      <a:pt x="16" y="124"/>
                    </a:cubicBezTo>
                    <a:cubicBezTo>
                      <a:pt x="12" y="124"/>
                      <a:pt x="8" y="120"/>
                      <a:pt x="8" y="116"/>
                    </a:cubicBezTo>
                    <a:cubicBezTo>
                      <a:pt x="8" y="112"/>
                      <a:pt x="12" y="108"/>
                      <a:pt x="16" y="108"/>
                    </a:cubicBezTo>
                    <a:close/>
                  </a:path>
                </a:pathLst>
              </a:cu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7" name="TextBox 56"/>
          <p:cNvSpPr txBox="1"/>
          <p:nvPr/>
        </p:nvSpPr>
        <p:spPr>
          <a:xfrm>
            <a:off x="5799666" y="2667791"/>
            <a:ext cx="1706929" cy="289823"/>
          </a:xfrm>
          <a:prstGeom prst="rect">
            <a:avLst/>
          </a:prstGeom>
          <a:noFill/>
        </p:spPr>
        <p:txBody>
          <a:bodyPr wrap="square" rtlCol="0">
            <a:spAutoFit/>
          </a:bodyPr>
          <a:lstStyle/>
          <a:p>
            <a:pPr algn="ctr">
              <a:lnSpc>
                <a:spcPct val="90000"/>
              </a:lnSpc>
            </a:pPr>
            <a:r>
              <a:rPr lang="en-US" sz="1400" b="1" dirty="0">
                <a:solidFill>
                  <a:srgbClr val="D43815"/>
                </a:solidFill>
                <a:latin typeface="Arial"/>
                <a:cs typeface="Arial"/>
              </a:rPr>
              <a:t>Investment Risk</a:t>
            </a:r>
          </a:p>
        </p:txBody>
      </p:sp>
      <p:grpSp>
        <p:nvGrpSpPr>
          <p:cNvPr id="3" name="Group 2"/>
          <p:cNvGrpSpPr/>
          <p:nvPr/>
        </p:nvGrpSpPr>
        <p:grpSpPr>
          <a:xfrm>
            <a:off x="6169924" y="1657240"/>
            <a:ext cx="938656" cy="938654"/>
            <a:chOff x="5151913" y="1443960"/>
            <a:chExt cx="938656" cy="938654"/>
          </a:xfrm>
        </p:grpSpPr>
        <p:sp>
          <p:nvSpPr>
            <p:cNvPr id="56" name="Oval 55"/>
            <p:cNvSpPr/>
            <p:nvPr/>
          </p:nvSpPr>
          <p:spPr>
            <a:xfrm>
              <a:off x="5151913" y="1443960"/>
              <a:ext cx="938656" cy="938654"/>
            </a:xfrm>
            <a:prstGeom prst="ellipse">
              <a:avLst/>
            </a:prstGeom>
            <a:solidFill>
              <a:srgbClr val="D43815"/>
            </a:solid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8" name="Group 57"/>
            <p:cNvGrpSpPr/>
            <p:nvPr/>
          </p:nvGrpSpPr>
          <p:grpSpPr>
            <a:xfrm>
              <a:off x="5354813" y="1633887"/>
              <a:ext cx="577850" cy="558800"/>
              <a:chOff x="6384925" y="5391151"/>
              <a:chExt cx="577850" cy="558800"/>
            </a:xfrm>
            <a:solidFill>
              <a:srgbClr val="D43815"/>
            </a:solidFill>
          </p:grpSpPr>
          <p:sp>
            <p:nvSpPr>
              <p:cNvPr id="59" name="Freeform 34"/>
              <p:cNvSpPr>
                <a:spLocks noEditPoints="1"/>
              </p:cNvSpPr>
              <p:nvPr/>
            </p:nvSpPr>
            <p:spPr bwMode="auto">
              <a:xfrm>
                <a:off x="6384925" y="5391151"/>
                <a:ext cx="327025" cy="558800"/>
              </a:xfrm>
              <a:custGeom>
                <a:avLst/>
                <a:gdLst>
                  <a:gd name="T0" fmla="*/ 136 w 136"/>
                  <a:gd name="T1" fmla="*/ 68 h 232"/>
                  <a:gd name="T2" fmla="*/ 112 w 136"/>
                  <a:gd name="T3" fmla="*/ 32 h 232"/>
                  <a:gd name="T4" fmla="*/ 12 w 136"/>
                  <a:gd name="T5" fmla="*/ 0 h 232"/>
                  <a:gd name="T6" fmla="*/ 12 w 136"/>
                  <a:gd name="T7" fmla="*/ 40 h 232"/>
                  <a:gd name="T8" fmla="*/ 20 w 136"/>
                  <a:gd name="T9" fmla="*/ 64 h 232"/>
                  <a:gd name="T10" fmla="*/ 4 w 136"/>
                  <a:gd name="T11" fmla="*/ 96 h 232"/>
                  <a:gd name="T12" fmla="*/ 4 w 136"/>
                  <a:gd name="T13" fmla="*/ 136 h 232"/>
                  <a:gd name="T14" fmla="*/ 4 w 136"/>
                  <a:gd name="T15" fmla="*/ 160 h 232"/>
                  <a:gd name="T16" fmla="*/ 4 w 136"/>
                  <a:gd name="T17" fmla="*/ 200 h 232"/>
                  <a:gd name="T18" fmla="*/ 12 w 136"/>
                  <a:gd name="T19" fmla="*/ 232 h 232"/>
                  <a:gd name="T20" fmla="*/ 112 w 136"/>
                  <a:gd name="T21" fmla="*/ 196 h 232"/>
                  <a:gd name="T22" fmla="*/ 104 w 136"/>
                  <a:gd name="T23" fmla="*/ 168 h 232"/>
                  <a:gd name="T24" fmla="*/ 112 w 136"/>
                  <a:gd name="T25" fmla="*/ 132 h 232"/>
                  <a:gd name="T26" fmla="*/ 104 w 136"/>
                  <a:gd name="T27" fmla="*/ 104 h 232"/>
                  <a:gd name="T28" fmla="*/ 120 w 136"/>
                  <a:gd name="T29" fmla="*/ 72 h 232"/>
                  <a:gd name="T30" fmla="*/ 104 w 136"/>
                  <a:gd name="T31" fmla="*/ 40 h 232"/>
                  <a:gd name="T32" fmla="*/ 48 w 136"/>
                  <a:gd name="T33" fmla="*/ 96 h 232"/>
                  <a:gd name="T34" fmla="*/ 88 w 136"/>
                  <a:gd name="T35" fmla="*/ 96 h 232"/>
                  <a:gd name="T36" fmla="*/ 80 w 136"/>
                  <a:gd name="T37" fmla="*/ 224 h 232"/>
                  <a:gd name="T38" fmla="*/ 80 w 136"/>
                  <a:gd name="T39" fmla="*/ 200 h 232"/>
                  <a:gd name="T40" fmla="*/ 72 w 136"/>
                  <a:gd name="T41" fmla="*/ 168 h 232"/>
                  <a:gd name="T42" fmla="*/ 40 w 136"/>
                  <a:gd name="T43" fmla="*/ 160 h 232"/>
                  <a:gd name="T44" fmla="*/ 80 w 136"/>
                  <a:gd name="T45" fmla="*/ 160 h 232"/>
                  <a:gd name="T46" fmla="*/ 32 w 136"/>
                  <a:gd name="T47" fmla="*/ 104 h 232"/>
                  <a:gd name="T48" fmla="*/ 32 w 136"/>
                  <a:gd name="T49" fmla="*/ 128 h 232"/>
                  <a:gd name="T50" fmla="*/ 80 w 136"/>
                  <a:gd name="T51" fmla="*/ 32 h 232"/>
                  <a:gd name="T52" fmla="*/ 128 w 136"/>
                  <a:gd name="T53" fmla="*/ 64 h 232"/>
                  <a:gd name="T54" fmla="*/ 112 w 136"/>
                  <a:gd name="T55" fmla="*/ 40 h 232"/>
                  <a:gd name="T56" fmla="*/ 104 w 136"/>
                  <a:gd name="T57" fmla="*/ 32 h 232"/>
                  <a:gd name="T58" fmla="*/ 104 w 136"/>
                  <a:gd name="T59" fmla="*/ 8 h 232"/>
                  <a:gd name="T60" fmla="*/ 32 w 136"/>
                  <a:gd name="T61" fmla="*/ 8 h 232"/>
                  <a:gd name="T62" fmla="*/ 16 w 136"/>
                  <a:gd name="T63" fmla="*/ 8 h 232"/>
                  <a:gd name="T64" fmla="*/ 56 w 136"/>
                  <a:gd name="T65" fmla="*/ 64 h 232"/>
                  <a:gd name="T66" fmla="*/ 24 w 136"/>
                  <a:gd name="T67" fmla="*/ 72 h 232"/>
                  <a:gd name="T68" fmla="*/ 40 w 136"/>
                  <a:gd name="T69" fmla="*/ 96 h 232"/>
                  <a:gd name="T70" fmla="*/ 8 w 136"/>
                  <a:gd name="T71" fmla="*/ 104 h 232"/>
                  <a:gd name="T72" fmla="*/ 24 w 136"/>
                  <a:gd name="T73" fmla="*/ 128 h 232"/>
                  <a:gd name="T74" fmla="*/ 8 w 136"/>
                  <a:gd name="T75" fmla="*/ 104 h 232"/>
                  <a:gd name="T76" fmla="*/ 32 w 136"/>
                  <a:gd name="T77" fmla="*/ 160 h 232"/>
                  <a:gd name="T78" fmla="*/ 8 w 136"/>
                  <a:gd name="T79" fmla="*/ 168 h 232"/>
                  <a:gd name="T80" fmla="*/ 24 w 136"/>
                  <a:gd name="T81" fmla="*/ 192 h 232"/>
                  <a:gd name="T82" fmla="*/ 8 w 136"/>
                  <a:gd name="T83" fmla="*/ 168 h 232"/>
                  <a:gd name="T84" fmla="*/ 32 w 136"/>
                  <a:gd name="T85" fmla="*/ 224 h 232"/>
                  <a:gd name="T86" fmla="*/ 104 w 136"/>
                  <a:gd name="T87" fmla="*/ 224 h 232"/>
                  <a:gd name="T88" fmla="*/ 100 w 136"/>
                  <a:gd name="T89" fmla="*/ 200 h 232"/>
                  <a:gd name="T90" fmla="*/ 96 w 136"/>
                  <a:gd name="T91" fmla="*/ 192 h 232"/>
                  <a:gd name="T92" fmla="*/ 96 w 136"/>
                  <a:gd name="T93" fmla="*/ 168 h 232"/>
                  <a:gd name="T94" fmla="*/ 100 w 136"/>
                  <a:gd name="T95" fmla="*/ 160 h 232"/>
                  <a:gd name="T96" fmla="*/ 100 w 136"/>
                  <a:gd name="T97" fmla="*/ 136 h 232"/>
                  <a:gd name="T98" fmla="*/ 96 w 136"/>
                  <a:gd name="T99" fmla="*/ 128 h 232"/>
                  <a:gd name="T100" fmla="*/ 96 w 136"/>
                  <a:gd name="T101" fmla="*/ 104 h 232"/>
                  <a:gd name="T102" fmla="*/ 100 w 136"/>
                  <a:gd name="T103" fmla="*/ 96 h 232"/>
                  <a:gd name="T104" fmla="*/ 112 w 136"/>
                  <a:gd name="T105" fmla="*/ 7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 h="232">
                    <a:moveTo>
                      <a:pt x="120" y="72"/>
                    </a:moveTo>
                    <a:cubicBezTo>
                      <a:pt x="132" y="72"/>
                      <a:pt x="132" y="72"/>
                      <a:pt x="132" y="72"/>
                    </a:cubicBezTo>
                    <a:cubicBezTo>
                      <a:pt x="134" y="72"/>
                      <a:pt x="136" y="70"/>
                      <a:pt x="136" y="68"/>
                    </a:cubicBezTo>
                    <a:cubicBezTo>
                      <a:pt x="136" y="36"/>
                      <a:pt x="136" y="36"/>
                      <a:pt x="136" y="36"/>
                    </a:cubicBezTo>
                    <a:cubicBezTo>
                      <a:pt x="136" y="34"/>
                      <a:pt x="134" y="32"/>
                      <a:pt x="132" y="32"/>
                    </a:cubicBezTo>
                    <a:cubicBezTo>
                      <a:pt x="112" y="32"/>
                      <a:pt x="112" y="32"/>
                      <a:pt x="112" y="32"/>
                    </a:cubicBezTo>
                    <a:cubicBezTo>
                      <a:pt x="112" y="4"/>
                      <a:pt x="112" y="4"/>
                      <a:pt x="112" y="4"/>
                    </a:cubicBezTo>
                    <a:cubicBezTo>
                      <a:pt x="112" y="2"/>
                      <a:pt x="110" y="0"/>
                      <a:pt x="108" y="0"/>
                    </a:cubicBezTo>
                    <a:cubicBezTo>
                      <a:pt x="12" y="0"/>
                      <a:pt x="12" y="0"/>
                      <a:pt x="12" y="0"/>
                    </a:cubicBezTo>
                    <a:cubicBezTo>
                      <a:pt x="10" y="0"/>
                      <a:pt x="8" y="2"/>
                      <a:pt x="8" y="4"/>
                    </a:cubicBezTo>
                    <a:cubicBezTo>
                      <a:pt x="8" y="36"/>
                      <a:pt x="8" y="36"/>
                      <a:pt x="8" y="36"/>
                    </a:cubicBezTo>
                    <a:cubicBezTo>
                      <a:pt x="8" y="38"/>
                      <a:pt x="10" y="40"/>
                      <a:pt x="12" y="40"/>
                    </a:cubicBezTo>
                    <a:cubicBezTo>
                      <a:pt x="32" y="40"/>
                      <a:pt x="32" y="40"/>
                      <a:pt x="32" y="40"/>
                    </a:cubicBezTo>
                    <a:cubicBezTo>
                      <a:pt x="32" y="64"/>
                      <a:pt x="32" y="64"/>
                      <a:pt x="32" y="64"/>
                    </a:cubicBezTo>
                    <a:cubicBezTo>
                      <a:pt x="20" y="64"/>
                      <a:pt x="20" y="64"/>
                      <a:pt x="20" y="64"/>
                    </a:cubicBezTo>
                    <a:cubicBezTo>
                      <a:pt x="18" y="64"/>
                      <a:pt x="16" y="66"/>
                      <a:pt x="16" y="68"/>
                    </a:cubicBezTo>
                    <a:cubicBezTo>
                      <a:pt x="16" y="96"/>
                      <a:pt x="16" y="96"/>
                      <a:pt x="16" y="96"/>
                    </a:cubicBezTo>
                    <a:cubicBezTo>
                      <a:pt x="4" y="96"/>
                      <a:pt x="4" y="96"/>
                      <a:pt x="4" y="96"/>
                    </a:cubicBezTo>
                    <a:cubicBezTo>
                      <a:pt x="2" y="96"/>
                      <a:pt x="0" y="98"/>
                      <a:pt x="0" y="100"/>
                    </a:cubicBezTo>
                    <a:cubicBezTo>
                      <a:pt x="0" y="132"/>
                      <a:pt x="0" y="132"/>
                      <a:pt x="0" y="132"/>
                    </a:cubicBezTo>
                    <a:cubicBezTo>
                      <a:pt x="0" y="134"/>
                      <a:pt x="2" y="136"/>
                      <a:pt x="4" y="136"/>
                    </a:cubicBezTo>
                    <a:cubicBezTo>
                      <a:pt x="8" y="136"/>
                      <a:pt x="8" y="136"/>
                      <a:pt x="8" y="136"/>
                    </a:cubicBezTo>
                    <a:cubicBezTo>
                      <a:pt x="8" y="160"/>
                      <a:pt x="8" y="160"/>
                      <a:pt x="8" y="160"/>
                    </a:cubicBezTo>
                    <a:cubicBezTo>
                      <a:pt x="4" y="160"/>
                      <a:pt x="4" y="160"/>
                      <a:pt x="4" y="160"/>
                    </a:cubicBezTo>
                    <a:cubicBezTo>
                      <a:pt x="2" y="160"/>
                      <a:pt x="0" y="162"/>
                      <a:pt x="0" y="164"/>
                    </a:cubicBezTo>
                    <a:cubicBezTo>
                      <a:pt x="0" y="196"/>
                      <a:pt x="0" y="196"/>
                      <a:pt x="0" y="196"/>
                    </a:cubicBezTo>
                    <a:cubicBezTo>
                      <a:pt x="0" y="198"/>
                      <a:pt x="2" y="200"/>
                      <a:pt x="4" y="200"/>
                    </a:cubicBezTo>
                    <a:cubicBezTo>
                      <a:pt x="8" y="200"/>
                      <a:pt x="8" y="200"/>
                      <a:pt x="8" y="200"/>
                    </a:cubicBezTo>
                    <a:cubicBezTo>
                      <a:pt x="8" y="228"/>
                      <a:pt x="8" y="228"/>
                      <a:pt x="8" y="228"/>
                    </a:cubicBezTo>
                    <a:cubicBezTo>
                      <a:pt x="8" y="230"/>
                      <a:pt x="10" y="232"/>
                      <a:pt x="12" y="232"/>
                    </a:cubicBezTo>
                    <a:cubicBezTo>
                      <a:pt x="108" y="232"/>
                      <a:pt x="108" y="232"/>
                      <a:pt x="108" y="232"/>
                    </a:cubicBezTo>
                    <a:cubicBezTo>
                      <a:pt x="110" y="232"/>
                      <a:pt x="112" y="230"/>
                      <a:pt x="112" y="228"/>
                    </a:cubicBezTo>
                    <a:cubicBezTo>
                      <a:pt x="112" y="196"/>
                      <a:pt x="112" y="196"/>
                      <a:pt x="112" y="196"/>
                    </a:cubicBezTo>
                    <a:cubicBezTo>
                      <a:pt x="112" y="194"/>
                      <a:pt x="110" y="192"/>
                      <a:pt x="108" y="192"/>
                    </a:cubicBezTo>
                    <a:cubicBezTo>
                      <a:pt x="104" y="192"/>
                      <a:pt x="104" y="192"/>
                      <a:pt x="104" y="192"/>
                    </a:cubicBezTo>
                    <a:cubicBezTo>
                      <a:pt x="104" y="168"/>
                      <a:pt x="104" y="168"/>
                      <a:pt x="104" y="168"/>
                    </a:cubicBezTo>
                    <a:cubicBezTo>
                      <a:pt x="108" y="168"/>
                      <a:pt x="108" y="168"/>
                      <a:pt x="108" y="168"/>
                    </a:cubicBezTo>
                    <a:cubicBezTo>
                      <a:pt x="110" y="168"/>
                      <a:pt x="112" y="166"/>
                      <a:pt x="112" y="164"/>
                    </a:cubicBezTo>
                    <a:cubicBezTo>
                      <a:pt x="112" y="132"/>
                      <a:pt x="112" y="132"/>
                      <a:pt x="112" y="132"/>
                    </a:cubicBezTo>
                    <a:cubicBezTo>
                      <a:pt x="112" y="130"/>
                      <a:pt x="110" y="128"/>
                      <a:pt x="108" y="128"/>
                    </a:cubicBezTo>
                    <a:cubicBezTo>
                      <a:pt x="104" y="128"/>
                      <a:pt x="104" y="128"/>
                      <a:pt x="104" y="128"/>
                    </a:cubicBezTo>
                    <a:cubicBezTo>
                      <a:pt x="104" y="104"/>
                      <a:pt x="104" y="104"/>
                      <a:pt x="104" y="104"/>
                    </a:cubicBezTo>
                    <a:cubicBezTo>
                      <a:pt x="116" y="104"/>
                      <a:pt x="116" y="104"/>
                      <a:pt x="116" y="104"/>
                    </a:cubicBezTo>
                    <a:cubicBezTo>
                      <a:pt x="118" y="104"/>
                      <a:pt x="120" y="102"/>
                      <a:pt x="120" y="100"/>
                    </a:cubicBezTo>
                    <a:lnTo>
                      <a:pt x="120" y="72"/>
                    </a:lnTo>
                    <a:close/>
                    <a:moveTo>
                      <a:pt x="64" y="64"/>
                    </a:moveTo>
                    <a:cubicBezTo>
                      <a:pt x="64" y="40"/>
                      <a:pt x="64" y="40"/>
                      <a:pt x="64" y="40"/>
                    </a:cubicBezTo>
                    <a:cubicBezTo>
                      <a:pt x="104" y="40"/>
                      <a:pt x="104" y="40"/>
                      <a:pt x="104" y="40"/>
                    </a:cubicBezTo>
                    <a:cubicBezTo>
                      <a:pt x="104" y="64"/>
                      <a:pt x="104" y="64"/>
                      <a:pt x="104" y="64"/>
                    </a:cubicBezTo>
                    <a:lnTo>
                      <a:pt x="64" y="64"/>
                    </a:lnTo>
                    <a:close/>
                    <a:moveTo>
                      <a:pt x="48" y="96"/>
                    </a:moveTo>
                    <a:cubicBezTo>
                      <a:pt x="48" y="72"/>
                      <a:pt x="48" y="72"/>
                      <a:pt x="48" y="72"/>
                    </a:cubicBezTo>
                    <a:cubicBezTo>
                      <a:pt x="88" y="72"/>
                      <a:pt x="88" y="72"/>
                      <a:pt x="88" y="72"/>
                    </a:cubicBezTo>
                    <a:cubicBezTo>
                      <a:pt x="88" y="96"/>
                      <a:pt x="88" y="96"/>
                      <a:pt x="88" y="96"/>
                    </a:cubicBezTo>
                    <a:lnTo>
                      <a:pt x="48" y="96"/>
                    </a:lnTo>
                    <a:close/>
                    <a:moveTo>
                      <a:pt x="80" y="200"/>
                    </a:moveTo>
                    <a:cubicBezTo>
                      <a:pt x="80" y="224"/>
                      <a:pt x="80" y="224"/>
                      <a:pt x="80" y="224"/>
                    </a:cubicBezTo>
                    <a:cubicBezTo>
                      <a:pt x="40" y="224"/>
                      <a:pt x="40" y="224"/>
                      <a:pt x="40" y="224"/>
                    </a:cubicBezTo>
                    <a:cubicBezTo>
                      <a:pt x="40" y="200"/>
                      <a:pt x="40" y="200"/>
                      <a:pt x="40" y="200"/>
                    </a:cubicBezTo>
                    <a:lnTo>
                      <a:pt x="80" y="200"/>
                    </a:lnTo>
                    <a:close/>
                    <a:moveTo>
                      <a:pt x="32" y="192"/>
                    </a:moveTo>
                    <a:cubicBezTo>
                      <a:pt x="32" y="168"/>
                      <a:pt x="32" y="168"/>
                      <a:pt x="32" y="168"/>
                    </a:cubicBezTo>
                    <a:cubicBezTo>
                      <a:pt x="72" y="168"/>
                      <a:pt x="72" y="168"/>
                      <a:pt x="72" y="168"/>
                    </a:cubicBezTo>
                    <a:cubicBezTo>
                      <a:pt x="72" y="192"/>
                      <a:pt x="72" y="192"/>
                      <a:pt x="72" y="192"/>
                    </a:cubicBezTo>
                    <a:lnTo>
                      <a:pt x="32" y="192"/>
                    </a:lnTo>
                    <a:close/>
                    <a:moveTo>
                      <a:pt x="40" y="160"/>
                    </a:moveTo>
                    <a:cubicBezTo>
                      <a:pt x="40" y="136"/>
                      <a:pt x="40" y="136"/>
                      <a:pt x="40" y="136"/>
                    </a:cubicBezTo>
                    <a:cubicBezTo>
                      <a:pt x="80" y="136"/>
                      <a:pt x="80" y="136"/>
                      <a:pt x="80" y="136"/>
                    </a:cubicBezTo>
                    <a:cubicBezTo>
                      <a:pt x="80" y="160"/>
                      <a:pt x="80" y="160"/>
                      <a:pt x="80" y="160"/>
                    </a:cubicBezTo>
                    <a:lnTo>
                      <a:pt x="40" y="160"/>
                    </a:lnTo>
                    <a:close/>
                    <a:moveTo>
                      <a:pt x="32" y="128"/>
                    </a:moveTo>
                    <a:cubicBezTo>
                      <a:pt x="32" y="104"/>
                      <a:pt x="32" y="104"/>
                      <a:pt x="32" y="104"/>
                    </a:cubicBezTo>
                    <a:cubicBezTo>
                      <a:pt x="72" y="104"/>
                      <a:pt x="72" y="104"/>
                      <a:pt x="72" y="104"/>
                    </a:cubicBezTo>
                    <a:cubicBezTo>
                      <a:pt x="72" y="128"/>
                      <a:pt x="72" y="128"/>
                      <a:pt x="72" y="128"/>
                    </a:cubicBezTo>
                    <a:lnTo>
                      <a:pt x="32" y="128"/>
                    </a:lnTo>
                    <a:close/>
                    <a:moveTo>
                      <a:pt x="40" y="8"/>
                    </a:moveTo>
                    <a:cubicBezTo>
                      <a:pt x="80" y="8"/>
                      <a:pt x="80" y="8"/>
                      <a:pt x="80" y="8"/>
                    </a:cubicBezTo>
                    <a:cubicBezTo>
                      <a:pt x="80" y="32"/>
                      <a:pt x="80" y="32"/>
                      <a:pt x="80" y="32"/>
                    </a:cubicBezTo>
                    <a:cubicBezTo>
                      <a:pt x="40" y="32"/>
                      <a:pt x="40" y="32"/>
                      <a:pt x="40" y="32"/>
                    </a:cubicBezTo>
                    <a:lnTo>
                      <a:pt x="40" y="8"/>
                    </a:lnTo>
                    <a:close/>
                    <a:moveTo>
                      <a:pt x="128" y="64"/>
                    </a:moveTo>
                    <a:cubicBezTo>
                      <a:pt x="116" y="64"/>
                      <a:pt x="116" y="64"/>
                      <a:pt x="116" y="64"/>
                    </a:cubicBezTo>
                    <a:cubicBezTo>
                      <a:pt x="112" y="64"/>
                      <a:pt x="112" y="64"/>
                      <a:pt x="112" y="64"/>
                    </a:cubicBezTo>
                    <a:cubicBezTo>
                      <a:pt x="112" y="40"/>
                      <a:pt x="112" y="40"/>
                      <a:pt x="112" y="40"/>
                    </a:cubicBezTo>
                    <a:cubicBezTo>
                      <a:pt x="128" y="40"/>
                      <a:pt x="128" y="40"/>
                      <a:pt x="128" y="40"/>
                    </a:cubicBezTo>
                    <a:lnTo>
                      <a:pt x="128" y="64"/>
                    </a:lnTo>
                    <a:close/>
                    <a:moveTo>
                      <a:pt x="104" y="32"/>
                    </a:moveTo>
                    <a:cubicBezTo>
                      <a:pt x="88" y="32"/>
                      <a:pt x="88" y="32"/>
                      <a:pt x="88" y="32"/>
                    </a:cubicBezTo>
                    <a:cubicBezTo>
                      <a:pt x="88" y="8"/>
                      <a:pt x="88" y="8"/>
                      <a:pt x="88" y="8"/>
                    </a:cubicBezTo>
                    <a:cubicBezTo>
                      <a:pt x="104" y="8"/>
                      <a:pt x="104" y="8"/>
                      <a:pt x="104" y="8"/>
                    </a:cubicBezTo>
                    <a:lnTo>
                      <a:pt x="104" y="32"/>
                    </a:lnTo>
                    <a:close/>
                    <a:moveTo>
                      <a:pt x="16" y="8"/>
                    </a:moveTo>
                    <a:cubicBezTo>
                      <a:pt x="32" y="8"/>
                      <a:pt x="32" y="8"/>
                      <a:pt x="32" y="8"/>
                    </a:cubicBezTo>
                    <a:cubicBezTo>
                      <a:pt x="32" y="32"/>
                      <a:pt x="32" y="32"/>
                      <a:pt x="32" y="32"/>
                    </a:cubicBezTo>
                    <a:cubicBezTo>
                      <a:pt x="16" y="32"/>
                      <a:pt x="16" y="32"/>
                      <a:pt x="16" y="32"/>
                    </a:cubicBezTo>
                    <a:lnTo>
                      <a:pt x="16" y="8"/>
                    </a:lnTo>
                    <a:close/>
                    <a:moveTo>
                      <a:pt x="40" y="40"/>
                    </a:moveTo>
                    <a:cubicBezTo>
                      <a:pt x="56" y="40"/>
                      <a:pt x="56" y="40"/>
                      <a:pt x="56" y="40"/>
                    </a:cubicBezTo>
                    <a:cubicBezTo>
                      <a:pt x="56" y="64"/>
                      <a:pt x="56" y="64"/>
                      <a:pt x="56" y="64"/>
                    </a:cubicBezTo>
                    <a:cubicBezTo>
                      <a:pt x="40" y="64"/>
                      <a:pt x="40" y="64"/>
                      <a:pt x="40" y="64"/>
                    </a:cubicBezTo>
                    <a:lnTo>
                      <a:pt x="40" y="40"/>
                    </a:lnTo>
                    <a:close/>
                    <a:moveTo>
                      <a:pt x="24" y="72"/>
                    </a:moveTo>
                    <a:cubicBezTo>
                      <a:pt x="36" y="72"/>
                      <a:pt x="36" y="72"/>
                      <a:pt x="36" y="72"/>
                    </a:cubicBezTo>
                    <a:cubicBezTo>
                      <a:pt x="40" y="72"/>
                      <a:pt x="40" y="72"/>
                      <a:pt x="40" y="72"/>
                    </a:cubicBezTo>
                    <a:cubicBezTo>
                      <a:pt x="40" y="96"/>
                      <a:pt x="40" y="96"/>
                      <a:pt x="40" y="96"/>
                    </a:cubicBezTo>
                    <a:cubicBezTo>
                      <a:pt x="24" y="96"/>
                      <a:pt x="24" y="96"/>
                      <a:pt x="24" y="96"/>
                    </a:cubicBezTo>
                    <a:lnTo>
                      <a:pt x="24" y="72"/>
                    </a:lnTo>
                    <a:close/>
                    <a:moveTo>
                      <a:pt x="8" y="104"/>
                    </a:moveTo>
                    <a:cubicBezTo>
                      <a:pt x="20" y="104"/>
                      <a:pt x="20" y="104"/>
                      <a:pt x="20" y="104"/>
                    </a:cubicBezTo>
                    <a:cubicBezTo>
                      <a:pt x="24" y="104"/>
                      <a:pt x="24" y="104"/>
                      <a:pt x="24" y="104"/>
                    </a:cubicBezTo>
                    <a:cubicBezTo>
                      <a:pt x="24" y="128"/>
                      <a:pt x="24" y="128"/>
                      <a:pt x="24" y="128"/>
                    </a:cubicBezTo>
                    <a:cubicBezTo>
                      <a:pt x="12" y="128"/>
                      <a:pt x="12" y="128"/>
                      <a:pt x="12" y="128"/>
                    </a:cubicBezTo>
                    <a:cubicBezTo>
                      <a:pt x="8" y="128"/>
                      <a:pt x="8" y="128"/>
                      <a:pt x="8" y="128"/>
                    </a:cubicBezTo>
                    <a:lnTo>
                      <a:pt x="8" y="104"/>
                    </a:lnTo>
                    <a:close/>
                    <a:moveTo>
                      <a:pt x="16" y="136"/>
                    </a:moveTo>
                    <a:cubicBezTo>
                      <a:pt x="32" y="136"/>
                      <a:pt x="32" y="136"/>
                      <a:pt x="32" y="136"/>
                    </a:cubicBezTo>
                    <a:cubicBezTo>
                      <a:pt x="32" y="160"/>
                      <a:pt x="32" y="160"/>
                      <a:pt x="32" y="160"/>
                    </a:cubicBezTo>
                    <a:cubicBezTo>
                      <a:pt x="16" y="160"/>
                      <a:pt x="16" y="160"/>
                      <a:pt x="16" y="160"/>
                    </a:cubicBezTo>
                    <a:lnTo>
                      <a:pt x="16" y="136"/>
                    </a:lnTo>
                    <a:close/>
                    <a:moveTo>
                      <a:pt x="8" y="168"/>
                    </a:moveTo>
                    <a:cubicBezTo>
                      <a:pt x="12" y="168"/>
                      <a:pt x="12" y="168"/>
                      <a:pt x="12" y="168"/>
                    </a:cubicBezTo>
                    <a:cubicBezTo>
                      <a:pt x="24" y="168"/>
                      <a:pt x="24" y="168"/>
                      <a:pt x="24" y="168"/>
                    </a:cubicBezTo>
                    <a:cubicBezTo>
                      <a:pt x="24" y="192"/>
                      <a:pt x="24" y="192"/>
                      <a:pt x="24" y="192"/>
                    </a:cubicBezTo>
                    <a:cubicBezTo>
                      <a:pt x="12" y="192"/>
                      <a:pt x="12" y="192"/>
                      <a:pt x="12" y="192"/>
                    </a:cubicBezTo>
                    <a:cubicBezTo>
                      <a:pt x="8" y="192"/>
                      <a:pt x="8" y="192"/>
                      <a:pt x="8" y="192"/>
                    </a:cubicBezTo>
                    <a:lnTo>
                      <a:pt x="8" y="168"/>
                    </a:lnTo>
                    <a:close/>
                    <a:moveTo>
                      <a:pt x="16" y="200"/>
                    </a:moveTo>
                    <a:cubicBezTo>
                      <a:pt x="32" y="200"/>
                      <a:pt x="32" y="200"/>
                      <a:pt x="32" y="200"/>
                    </a:cubicBezTo>
                    <a:cubicBezTo>
                      <a:pt x="32" y="224"/>
                      <a:pt x="32" y="224"/>
                      <a:pt x="32" y="224"/>
                    </a:cubicBezTo>
                    <a:cubicBezTo>
                      <a:pt x="16" y="224"/>
                      <a:pt x="16" y="224"/>
                      <a:pt x="16" y="224"/>
                    </a:cubicBezTo>
                    <a:lnTo>
                      <a:pt x="16" y="200"/>
                    </a:lnTo>
                    <a:close/>
                    <a:moveTo>
                      <a:pt x="104" y="224"/>
                    </a:moveTo>
                    <a:cubicBezTo>
                      <a:pt x="88" y="224"/>
                      <a:pt x="88" y="224"/>
                      <a:pt x="88" y="224"/>
                    </a:cubicBezTo>
                    <a:cubicBezTo>
                      <a:pt x="88" y="200"/>
                      <a:pt x="88" y="200"/>
                      <a:pt x="88" y="200"/>
                    </a:cubicBezTo>
                    <a:cubicBezTo>
                      <a:pt x="100" y="200"/>
                      <a:pt x="100" y="200"/>
                      <a:pt x="100" y="200"/>
                    </a:cubicBezTo>
                    <a:cubicBezTo>
                      <a:pt x="104" y="200"/>
                      <a:pt x="104" y="200"/>
                      <a:pt x="104" y="200"/>
                    </a:cubicBezTo>
                    <a:lnTo>
                      <a:pt x="104" y="224"/>
                    </a:lnTo>
                    <a:close/>
                    <a:moveTo>
                      <a:pt x="96" y="192"/>
                    </a:moveTo>
                    <a:cubicBezTo>
                      <a:pt x="80" y="192"/>
                      <a:pt x="80" y="192"/>
                      <a:pt x="80" y="192"/>
                    </a:cubicBezTo>
                    <a:cubicBezTo>
                      <a:pt x="80" y="168"/>
                      <a:pt x="80" y="168"/>
                      <a:pt x="80" y="168"/>
                    </a:cubicBezTo>
                    <a:cubicBezTo>
                      <a:pt x="96" y="168"/>
                      <a:pt x="96" y="168"/>
                      <a:pt x="96" y="168"/>
                    </a:cubicBezTo>
                    <a:lnTo>
                      <a:pt x="96" y="192"/>
                    </a:lnTo>
                    <a:close/>
                    <a:moveTo>
                      <a:pt x="104" y="160"/>
                    </a:moveTo>
                    <a:cubicBezTo>
                      <a:pt x="100" y="160"/>
                      <a:pt x="100" y="160"/>
                      <a:pt x="100" y="160"/>
                    </a:cubicBezTo>
                    <a:cubicBezTo>
                      <a:pt x="88" y="160"/>
                      <a:pt x="88" y="160"/>
                      <a:pt x="88" y="160"/>
                    </a:cubicBezTo>
                    <a:cubicBezTo>
                      <a:pt x="88" y="136"/>
                      <a:pt x="88" y="136"/>
                      <a:pt x="88" y="136"/>
                    </a:cubicBezTo>
                    <a:cubicBezTo>
                      <a:pt x="100" y="136"/>
                      <a:pt x="100" y="136"/>
                      <a:pt x="100" y="136"/>
                    </a:cubicBezTo>
                    <a:cubicBezTo>
                      <a:pt x="104" y="136"/>
                      <a:pt x="104" y="136"/>
                      <a:pt x="104" y="136"/>
                    </a:cubicBezTo>
                    <a:lnTo>
                      <a:pt x="104" y="160"/>
                    </a:lnTo>
                    <a:close/>
                    <a:moveTo>
                      <a:pt x="96" y="128"/>
                    </a:moveTo>
                    <a:cubicBezTo>
                      <a:pt x="80" y="128"/>
                      <a:pt x="80" y="128"/>
                      <a:pt x="80" y="128"/>
                    </a:cubicBezTo>
                    <a:cubicBezTo>
                      <a:pt x="80" y="104"/>
                      <a:pt x="80" y="104"/>
                      <a:pt x="80" y="104"/>
                    </a:cubicBezTo>
                    <a:cubicBezTo>
                      <a:pt x="96" y="104"/>
                      <a:pt x="96" y="104"/>
                      <a:pt x="96" y="104"/>
                    </a:cubicBezTo>
                    <a:lnTo>
                      <a:pt x="96" y="128"/>
                    </a:lnTo>
                    <a:close/>
                    <a:moveTo>
                      <a:pt x="112" y="96"/>
                    </a:moveTo>
                    <a:cubicBezTo>
                      <a:pt x="100" y="96"/>
                      <a:pt x="100" y="96"/>
                      <a:pt x="100" y="96"/>
                    </a:cubicBezTo>
                    <a:cubicBezTo>
                      <a:pt x="96" y="96"/>
                      <a:pt x="96" y="96"/>
                      <a:pt x="96" y="96"/>
                    </a:cubicBezTo>
                    <a:cubicBezTo>
                      <a:pt x="96" y="72"/>
                      <a:pt x="96" y="72"/>
                      <a:pt x="96" y="72"/>
                    </a:cubicBezTo>
                    <a:cubicBezTo>
                      <a:pt x="112" y="72"/>
                      <a:pt x="112" y="72"/>
                      <a:pt x="112" y="72"/>
                    </a:cubicBezTo>
                    <a:lnTo>
                      <a:pt x="112" y="96"/>
                    </a:lnTo>
                    <a:close/>
                  </a:path>
                </a:pathLst>
              </a:custGeom>
              <a:solidFill>
                <a:schemeClr val="bg1"/>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35"/>
              <p:cNvSpPr>
                <a:spLocks noEditPoints="1"/>
              </p:cNvSpPr>
              <p:nvPr/>
            </p:nvSpPr>
            <p:spPr bwMode="auto">
              <a:xfrm>
                <a:off x="6673850" y="5699126"/>
                <a:ext cx="288925" cy="250825"/>
              </a:xfrm>
              <a:custGeom>
                <a:avLst/>
                <a:gdLst>
                  <a:gd name="T0" fmla="*/ 104 w 120"/>
                  <a:gd name="T1" fmla="*/ 32 h 104"/>
                  <a:gd name="T2" fmla="*/ 100 w 120"/>
                  <a:gd name="T3" fmla="*/ 0 h 104"/>
                  <a:gd name="T4" fmla="*/ 0 w 120"/>
                  <a:gd name="T5" fmla="*/ 4 h 104"/>
                  <a:gd name="T6" fmla="*/ 4 w 120"/>
                  <a:gd name="T7" fmla="*/ 40 h 104"/>
                  <a:gd name="T8" fmla="*/ 16 w 120"/>
                  <a:gd name="T9" fmla="*/ 64 h 104"/>
                  <a:gd name="T10" fmla="*/ 0 w 120"/>
                  <a:gd name="T11" fmla="*/ 68 h 104"/>
                  <a:gd name="T12" fmla="*/ 4 w 120"/>
                  <a:gd name="T13" fmla="*/ 104 h 104"/>
                  <a:gd name="T14" fmla="*/ 104 w 120"/>
                  <a:gd name="T15" fmla="*/ 100 h 104"/>
                  <a:gd name="T16" fmla="*/ 116 w 120"/>
                  <a:gd name="T17" fmla="*/ 72 h 104"/>
                  <a:gd name="T18" fmla="*/ 120 w 120"/>
                  <a:gd name="T19" fmla="*/ 36 h 104"/>
                  <a:gd name="T20" fmla="*/ 96 w 120"/>
                  <a:gd name="T21" fmla="*/ 32 h 104"/>
                  <a:gd name="T22" fmla="*/ 80 w 120"/>
                  <a:gd name="T23" fmla="*/ 8 h 104"/>
                  <a:gd name="T24" fmla="*/ 96 w 120"/>
                  <a:gd name="T25" fmla="*/ 32 h 104"/>
                  <a:gd name="T26" fmla="*/ 48 w 120"/>
                  <a:gd name="T27" fmla="*/ 40 h 104"/>
                  <a:gd name="T28" fmla="*/ 88 w 120"/>
                  <a:gd name="T29" fmla="*/ 64 h 104"/>
                  <a:gd name="T30" fmla="*/ 72 w 120"/>
                  <a:gd name="T31" fmla="*/ 72 h 104"/>
                  <a:gd name="T32" fmla="*/ 32 w 120"/>
                  <a:gd name="T33" fmla="*/ 96 h 104"/>
                  <a:gd name="T34" fmla="*/ 72 w 120"/>
                  <a:gd name="T35" fmla="*/ 72 h 104"/>
                  <a:gd name="T36" fmla="*/ 32 w 120"/>
                  <a:gd name="T37" fmla="*/ 8 h 104"/>
                  <a:gd name="T38" fmla="*/ 72 w 120"/>
                  <a:gd name="T39" fmla="*/ 32 h 104"/>
                  <a:gd name="T40" fmla="*/ 8 w 120"/>
                  <a:gd name="T41" fmla="*/ 8 h 104"/>
                  <a:gd name="T42" fmla="*/ 24 w 120"/>
                  <a:gd name="T43" fmla="*/ 32 h 104"/>
                  <a:gd name="T44" fmla="*/ 8 w 120"/>
                  <a:gd name="T45" fmla="*/ 32 h 104"/>
                  <a:gd name="T46" fmla="*/ 24 w 120"/>
                  <a:gd name="T47" fmla="*/ 40 h 104"/>
                  <a:gd name="T48" fmla="*/ 40 w 120"/>
                  <a:gd name="T49" fmla="*/ 64 h 104"/>
                  <a:gd name="T50" fmla="*/ 24 w 120"/>
                  <a:gd name="T51" fmla="*/ 40 h 104"/>
                  <a:gd name="T52" fmla="*/ 20 w 120"/>
                  <a:gd name="T53" fmla="*/ 72 h 104"/>
                  <a:gd name="T54" fmla="*/ 24 w 120"/>
                  <a:gd name="T55" fmla="*/ 96 h 104"/>
                  <a:gd name="T56" fmla="*/ 8 w 120"/>
                  <a:gd name="T57" fmla="*/ 72 h 104"/>
                  <a:gd name="T58" fmla="*/ 80 w 120"/>
                  <a:gd name="T59" fmla="*/ 96 h 104"/>
                  <a:gd name="T60" fmla="*/ 96 w 120"/>
                  <a:gd name="T61" fmla="*/ 72 h 104"/>
                  <a:gd name="T62" fmla="*/ 112 w 120"/>
                  <a:gd name="T63" fmla="*/ 64 h 104"/>
                  <a:gd name="T64" fmla="*/ 96 w 120"/>
                  <a:gd name="T65" fmla="*/ 64 h 104"/>
                  <a:gd name="T66" fmla="*/ 100 w 120"/>
                  <a:gd name="T67" fmla="*/ 40 h 104"/>
                  <a:gd name="T68" fmla="*/ 112 w 120"/>
                  <a:gd name="T69"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104">
                    <a:moveTo>
                      <a:pt x="116" y="32"/>
                    </a:moveTo>
                    <a:cubicBezTo>
                      <a:pt x="104" y="32"/>
                      <a:pt x="104" y="32"/>
                      <a:pt x="104" y="32"/>
                    </a:cubicBezTo>
                    <a:cubicBezTo>
                      <a:pt x="104" y="4"/>
                      <a:pt x="104" y="4"/>
                      <a:pt x="104" y="4"/>
                    </a:cubicBezTo>
                    <a:cubicBezTo>
                      <a:pt x="104" y="2"/>
                      <a:pt x="102" y="0"/>
                      <a:pt x="100" y="0"/>
                    </a:cubicBezTo>
                    <a:cubicBezTo>
                      <a:pt x="4" y="0"/>
                      <a:pt x="4" y="0"/>
                      <a:pt x="4" y="0"/>
                    </a:cubicBezTo>
                    <a:cubicBezTo>
                      <a:pt x="2" y="0"/>
                      <a:pt x="0" y="2"/>
                      <a:pt x="0" y="4"/>
                    </a:cubicBezTo>
                    <a:cubicBezTo>
                      <a:pt x="0" y="36"/>
                      <a:pt x="0" y="36"/>
                      <a:pt x="0" y="36"/>
                    </a:cubicBezTo>
                    <a:cubicBezTo>
                      <a:pt x="0" y="38"/>
                      <a:pt x="2" y="40"/>
                      <a:pt x="4" y="40"/>
                    </a:cubicBezTo>
                    <a:cubicBezTo>
                      <a:pt x="16" y="40"/>
                      <a:pt x="16" y="40"/>
                      <a:pt x="16" y="40"/>
                    </a:cubicBezTo>
                    <a:cubicBezTo>
                      <a:pt x="16" y="64"/>
                      <a:pt x="16" y="64"/>
                      <a:pt x="16" y="64"/>
                    </a:cubicBezTo>
                    <a:cubicBezTo>
                      <a:pt x="4" y="64"/>
                      <a:pt x="4" y="64"/>
                      <a:pt x="4" y="64"/>
                    </a:cubicBezTo>
                    <a:cubicBezTo>
                      <a:pt x="2" y="64"/>
                      <a:pt x="0" y="66"/>
                      <a:pt x="0" y="68"/>
                    </a:cubicBezTo>
                    <a:cubicBezTo>
                      <a:pt x="0" y="100"/>
                      <a:pt x="0" y="100"/>
                      <a:pt x="0" y="100"/>
                    </a:cubicBezTo>
                    <a:cubicBezTo>
                      <a:pt x="0" y="102"/>
                      <a:pt x="2" y="104"/>
                      <a:pt x="4" y="104"/>
                    </a:cubicBezTo>
                    <a:cubicBezTo>
                      <a:pt x="100" y="104"/>
                      <a:pt x="100" y="104"/>
                      <a:pt x="100" y="104"/>
                    </a:cubicBezTo>
                    <a:cubicBezTo>
                      <a:pt x="102" y="104"/>
                      <a:pt x="104" y="102"/>
                      <a:pt x="104" y="100"/>
                    </a:cubicBezTo>
                    <a:cubicBezTo>
                      <a:pt x="104" y="72"/>
                      <a:pt x="104" y="72"/>
                      <a:pt x="104" y="72"/>
                    </a:cubicBezTo>
                    <a:cubicBezTo>
                      <a:pt x="116" y="72"/>
                      <a:pt x="116" y="72"/>
                      <a:pt x="116" y="72"/>
                    </a:cubicBezTo>
                    <a:cubicBezTo>
                      <a:pt x="118" y="72"/>
                      <a:pt x="120" y="70"/>
                      <a:pt x="120" y="68"/>
                    </a:cubicBezTo>
                    <a:cubicBezTo>
                      <a:pt x="120" y="36"/>
                      <a:pt x="120" y="36"/>
                      <a:pt x="120" y="36"/>
                    </a:cubicBezTo>
                    <a:cubicBezTo>
                      <a:pt x="120" y="34"/>
                      <a:pt x="118" y="32"/>
                      <a:pt x="116" y="32"/>
                    </a:cubicBezTo>
                    <a:close/>
                    <a:moveTo>
                      <a:pt x="96" y="32"/>
                    </a:moveTo>
                    <a:cubicBezTo>
                      <a:pt x="80" y="32"/>
                      <a:pt x="80" y="32"/>
                      <a:pt x="80" y="32"/>
                    </a:cubicBezTo>
                    <a:cubicBezTo>
                      <a:pt x="80" y="8"/>
                      <a:pt x="80" y="8"/>
                      <a:pt x="80" y="8"/>
                    </a:cubicBezTo>
                    <a:cubicBezTo>
                      <a:pt x="96" y="8"/>
                      <a:pt x="96" y="8"/>
                      <a:pt x="96" y="8"/>
                    </a:cubicBezTo>
                    <a:lnTo>
                      <a:pt x="96" y="32"/>
                    </a:lnTo>
                    <a:close/>
                    <a:moveTo>
                      <a:pt x="48" y="64"/>
                    </a:moveTo>
                    <a:cubicBezTo>
                      <a:pt x="48" y="40"/>
                      <a:pt x="48" y="40"/>
                      <a:pt x="48" y="40"/>
                    </a:cubicBezTo>
                    <a:cubicBezTo>
                      <a:pt x="88" y="40"/>
                      <a:pt x="88" y="40"/>
                      <a:pt x="88" y="40"/>
                    </a:cubicBezTo>
                    <a:cubicBezTo>
                      <a:pt x="88" y="64"/>
                      <a:pt x="88" y="64"/>
                      <a:pt x="88" y="64"/>
                    </a:cubicBezTo>
                    <a:lnTo>
                      <a:pt x="48" y="64"/>
                    </a:lnTo>
                    <a:close/>
                    <a:moveTo>
                      <a:pt x="72" y="72"/>
                    </a:moveTo>
                    <a:cubicBezTo>
                      <a:pt x="72" y="96"/>
                      <a:pt x="72" y="96"/>
                      <a:pt x="72" y="96"/>
                    </a:cubicBezTo>
                    <a:cubicBezTo>
                      <a:pt x="32" y="96"/>
                      <a:pt x="32" y="96"/>
                      <a:pt x="32" y="96"/>
                    </a:cubicBezTo>
                    <a:cubicBezTo>
                      <a:pt x="32" y="72"/>
                      <a:pt x="32" y="72"/>
                      <a:pt x="32" y="72"/>
                    </a:cubicBezTo>
                    <a:lnTo>
                      <a:pt x="72" y="72"/>
                    </a:lnTo>
                    <a:close/>
                    <a:moveTo>
                      <a:pt x="32" y="32"/>
                    </a:moveTo>
                    <a:cubicBezTo>
                      <a:pt x="32" y="8"/>
                      <a:pt x="32" y="8"/>
                      <a:pt x="32" y="8"/>
                    </a:cubicBezTo>
                    <a:cubicBezTo>
                      <a:pt x="72" y="8"/>
                      <a:pt x="72" y="8"/>
                      <a:pt x="72" y="8"/>
                    </a:cubicBezTo>
                    <a:cubicBezTo>
                      <a:pt x="72" y="32"/>
                      <a:pt x="72" y="32"/>
                      <a:pt x="72" y="32"/>
                    </a:cubicBezTo>
                    <a:lnTo>
                      <a:pt x="32" y="32"/>
                    </a:lnTo>
                    <a:close/>
                    <a:moveTo>
                      <a:pt x="8" y="8"/>
                    </a:moveTo>
                    <a:cubicBezTo>
                      <a:pt x="24" y="8"/>
                      <a:pt x="24" y="8"/>
                      <a:pt x="24" y="8"/>
                    </a:cubicBezTo>
                    <a:cubicBezTo>
                      <a:pt x="24" y="32"/>
                      <a:pt x="24" y="32"/>
                      <a:pt x="24" y="32"/>
                    </a:cubicBezTo>
                    <a:cubicBezTo>
                      <a:pt x="20" y="32"/>
                      <a:pt x="20" y="32"/>
                      <a:pt x="20" y="32"/>
                    </a:cubicBezTo>
                    <a:cubicBezTo>
                      <a:pt x="8" y="32"/>
                      <a:pt x="8" y="32"/>
                      <a:pt x="8" y="32"/>
                    </a:cubicBezTo>
                    <a:lnTo>
                      <a:pt x="8" y="8"/>
                    </a:lnTo>
                    <a:close/>
                    <a:moveTo>
                      <a:pt x="24" y="40"/>
                    </a:moveTo>
                    <a:cubicBezTo>
                      <a:pt x="40" y="40"/>
                      <a:pt x="40" y="40"/>
                      <a:pt x="40" y="40"/>
                    </a:cubicBezTo>
                    <a:cubicBezTo>
                      <a:pt x="40" y="64"/>
                      <a:pt x="40" y="64"/>
                      <a:pt x="40" y="64"/>
                    </a:cubicBezTo>
                    <a:cubicBezTo>
                      <a:pt x="24" y="64"/>
                      <a:pt x="24" y="64"/>
                      <a:pt x="24" y="64"/>
                    </a:cubicBezTo>
                    <a:lnTo>
                      <a:pt x="24" y="40"/>
                    </a:lnTo>
                    <a:close/>
                    <a:moveTo>
                      <a:pt x="8" y="72"/>
                    </a:moveTo>
                    <a:cubicBezTo>
                      <a:pt x="20" y="72"/>
                      <a:pt x="20" y="72"/>
                      <a:pt x="20" y="72"/>
                    </a:cubicBezTo>
                    <a:cubicBezTo>
                      <a:pt x="24" y="72"/>
                      <a:pt x="24" y="72"/>
                      <a:pt x="24" y="72"/>
                    </a:cubicBezTo>
                    <a:cubicBezTo>
                      <a:pt x="24" y="96"/>
                      <a:pt x="24" y="96"/>
                      <a:pt x="24" y="96"/>
                    </a:cubicBezTo>
                    <a:cubicBezTo>
                      <a:pt x="8" y="96"/>
                      <a:pt x="8" y="96"/>
                      <a:pt x="8" y="96"/>
                    </a:cubicBezTo>
                    <a:lnTo>
                      <a:pt x="8" y="72"/>
                    </a:lnTo>
                    <a:close/>
                    <a:moveTo>
                      <a:pt x="96" y="96"/>
                    </a:moveTo>
                    <a:cubicBezTo>
                      <a:pt x="80" y="96"/>
                      <a:pt x="80" y="96"/>
                      <a:pt x="80" y="96"/>
                    </a:cubicBezTo>
                    <a:cubicBezTo>
                      <a:pt x="80" y="72"/>
                      <a:pt x="80" y="72"/>
                      <a:pt x="80" y="72"/>
                    </a:cubicBezTo>
                    <a:cubicBezTo>
                      <a:pt x="96" y="72"/>
                      <a:pt x="96" y="72"/>
                      <a:pt x="96" y="72"/>
                    </a:cubicBezTo>
                    <a:lnTo>
                      <a:pt x="96" y="96"/>
                    </a:lnTo>
                    <a:close/>
                    <a:moveTo>
                      <a:pt x="112" y="64"/>
                    </a:moveTo>
                    <a:cubicBezTo>
                      <a:pt x="100" y="64"/>
                      <a:pt x="100" y="64"/>
                      <a:pt x="100" y="64"/>
                    </a:cubicBezTo>
                    <a:cubicBezTo>
                      <a:pt x="96" y="64"/>
                      <a:pt x="96" y="64"/>
                      <a:pt x="96" y="64"/>
                    </a:cubicBezTo>
                    <a:cubicBezTo>
                      <a:pt x="96" y="40"/>
                      <a:pt x="96" y="40"/>
                      <a:pt x="96" y="40"/>
                    </a:cubicBezTo>
                    <a:cubicBezTo>
                      <a:pt x="100" y="40"/>
                      <a:pt x="100" y="40"/>
                      <a:pt x="100" y="40"/>
                    </a:cubicBezTo>
                    <a:cubicBezTo>
                      <a:pt x="112" y="40"/>
                      <a:pt x="112" y="40"/>
                      <a:pt x="112" y="40"/>
                    </a:cubicBezTo>
                    <a:lnTo>
                      <a:pt x="112" y="64"/>
                    </a:lnTo>
                    <a:close/>
                  </a:path>
                </a:pathLst>
              </a:custGeom>
              <a:solidFill>
                <a:schemeClr val="bg1"/>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01" name="Freeform 155"/>
          <p:cNvSpPr>
            <a:spLocks/>
          </p:cNvSpPr>
          <p:nvPr/>
        </p:nvSpPr>
        <p:spPr bwMode="auto">
          <a:xfrm>
            <a:off x="945445" y="3500443"/>
            <a:ext cx="145997" cy="320713"/>
          </a:xfrm>
          <a:custGeom>
            <a:avLst/>
            <a:gdLst>
              <a:gd name="T0" fmla="*/ 20 w 40"/>
              <a:gd name="T1" fmla="*/ 16 h 88"/>
              <a:gd name="T2" fmla="*/ 32 w 40"/>
              <a:gd name="T3" fmla="*/ 28 h 88"/>
              <a:gd name="T4" fmla="*/ 36 w 40"/>
              <a:gd name="T5" fmla="*/ 32 h 88"/>
              <a:gd name="T6" fmla="*/ 40 w 40"/>
              <a:gd name="T7" fmla="*/ 28 h 88"/>
              <a:gd name="T8" fmla="*/ 24 w 40"/>
              <a:gd name="T9" fmla="*/ 8 h 88"/>
              <a:gd name="T10" fmla="*/ 24 w 40"/>
              <a:gd name="T11" fmla="*/ 4 h 88"/>
              <a:gd name="T12" fmla="*/ 20 w 40"/>
              <a:gd name="T13" fmla="*/ 0 h 88"/>
              <a:gd name="T14" fmla="*/ 16 w 40"/>
              <a:gd name="T15" fmla="*/ 4 h 88"/>
              <a:gd name="T16" fmla="*/ 16 w 40"/>
              <a:gd name="T17" fmla="*/ 8 h 88"/>
              <a:gd name="T18" fmla="*/ 0 w 40"/>
              <a:gd name="T19" fmla="*/ 28 h 88"/>
              <a:gd name="T20" fmla="*/ 20 w 40"/>
              <a:gd name="T21" fmla="*/ 48 h 88"/>
              <a:gd name="T22" fmla="*/ 32 w 40"/>
              <a:gd name="T23" fmla="*/ 60 h 88"/>
              <a:gd name="T24" fmla="*/ 20 w 40"/>
              <a:gd name="T25" fmla="*/ 72 h 88"/>
              <a:gd name="T26" fmla="*/ 8 w 40"/>
              <a:gd name="T27" fmla="*/ 60 h 88"/>
              <a:gd name="T28" fmla="*/ 4 w 40"/>
              <a:gd name="T29" fmla="*/ 56 h 88"/>
              <a:gd name="T30" fmla="*/ 0 w 40"/>
              <a:gd name="T31" fmla="*/ 60 h 88"/>
              <a:gd name="T32" fmla="*/ 16 w 40"/>
              <a:gd name="T33" fmla="*/ 80 h 88"/>
              <a:gd name="T34" fmla="*/ 16 w 40"/>
              <a:gd name="T35" fmla="*/ 84 h 88"/>
              <a:gd name="T36" fmla="*/ 20 w 40"/>
              <a:gd name="T37" fmla="*/ 88 h 88"/>
              <a:gd name="T38" fmla="*/ 24 w 40"/>
              <a:gd name="T39" fmla="*/ 84 h 88"/>
              <a:gd name="T40" fmla="*/ 24 w 40"/>
              <a:gd name="T41" fmla="*/ 80 h 88"/>
              <a:gd name="T42" fmla="*/ 40 w 40"/>
              <a:gd name="T43" fmla="*/ 60 h 88"/>
              <a:gd name="T44" fmla="*/ 20 w 40"/>
              <a:gd name="T45" fmla="*/ 40 h 88"/>
              <a:gd name="T46" fmla="*/ 8 w 40"/>
              <a:gd name="T47" fmla="*/ 28 h 88"/>
              <a:gd name="T48" fmla="*/ 20 w 40"/>
              <a:gd name="T4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8">
                <a:moveTo>
                  <a:pt x="20" y="16"/>
                </a:moveTo>
                <a:cubicBezTo>
                  <a:pt x="27" y="16"/>
                  <a:pt x="32" y="21"/>
                  <a:pt x="32" y="28"/>
                </a:cubicBezTo>
                <a:cubicBezTo>
                  <a:pt x="32" y="30"/>
                  <a:pt x="34" y="32"/>
                  <a:pt x="36" y="32"/>
                </a:cubicBezTo>
                <a:cubicBezTo>
                  <a:pt x="38" y="32"/>
                  <a:pt x="40" y="30"/>
                  <a:pt x="40" y="28"/>
                </a:cubicBezTo>
                <a:cubicBezTo>
                  <a:pt x="40" y="18"/>
                  <a:pt x="33" y="10"/>
                  <a:pt x="24" y="8"/>
                </a:cubicBezTo>
                <a:cubicBezTo>
                  <a:pt x="24" y="4"/>
                  <a:pt x="24" y="4"/>
                  <a:pt x="24" y="4"/>
                </a:cubicBezTo>
                <a:cubicBezTo>
                  <a:pt x="24" y="2"/>
                  <a:pt x="22" y="0"/>
                  <a:pt x="20" y="0"/>
                </a:cubicBezTo>
                <a:cubicBezTo>
                  <a:pt x="18" y="0"/>
                  <a:pt x="16" y="2"/>
                  <a:pt x="16" y="4"/>
                </a:cubicBezTo>
                <a:cubicBezTo>
                  <a:pt x="16" y="8"/>
                  <a:pt x="16" y="8"/>
                  <a:pt x="16" y="8"/>
                </a:cubicBezTo>
                <a:cubicBezTo>
                  <a:pt x="7" y="10"/>
                  <a:pt x="0" y="18"/>
                  <a:pt x="0" y="28"/>
                </a:cubicBezTo>
                <a:cubicBezTo>
                  <a:pt x="0" y="39"/>
                  <a:pt x="9" y="48"/>
                  <a:pt x="20" y="48"/>
                </a:cubicBezTo>
                <a:cubicBezTo>
                  <a:pt x="27" y="48"/>
                  <a:pt x="32" y="53"/>
                  <a:pt x="32" y="60"/>
                </a:cubicBezTo>
                <a:cubicBezTo>
                  <a:pt x="32" y="67"/>
                  <a:pt x="27" y="72"/>
                  <a:pt x="20" y="72"/>
                </a:cubicBezTo>
                <a:cubicBezTo>
                  <a:pt x="13" y="72"/>
                  <a:pt x="8" y="67"/>
                  <a:pt x="8" y="60"/>
                </a:cubicBezTo>
                <a:cubicBezTo>
                  <a:pt x="8" y="58"/>
                  <a:pt x="6" y="56"/>
                  <a:pt x="4" y="56"/>
                </a:cubicBezTo>
                <a:cubicBezTo>
                  <a:pt x="2" y="56"/>
                  <a:pt x="0" y="58"/>
                  <a:pt x="0" y="60"/>
                </a:cubicBezTo>
                <a:cubicBezTo>
                  <a:pt x="0" y="70"/>
                  <a:pt x="7" y="78"/>
                  <a:pt x="16" y="80"/>
                </a:cubicBezTo>
                <a:cubicBezTo>
                  <a:pt x="16" y="84"/>
                  <a:pt x="16" y="84"/>
                  <a:pt x="16" y="84"/>
                </a:cubicBezTo>
                <a:cubicBezTo>
                  <a:pt x="16" y="86"/>
                  <a:pt x="18" y="88"/>
                  <a:pt x="20" y="88"/>
                </a:cubicBezTo>
                <a:cubicBezTo>
                  <a:pt x="22" y="88"/>
                  <a:pt x="24" y="86"/>
                  <a:pt x="24" y="84"/>
                </a:cubicBezTo>
                <a:cubicBezTo>
                  <a:pt x="24" y="80"/>
                  <a:pt x="24" y="80"/>
                  <a:pt x="24" y="80"/>
                </a:cubicBezTo>
                <a:cubicBezTo>
                  <a:pt x="33" y="78"/>
                  <a:pt x="40" y="70"/>
                  <a:pt x="40" y="60"/>
                </a:cubicBezTo>
                <a:cubicBezTo>
                  <a:pt x="40" y="49"/>
                  <a:pt x="31" y="40"/>
                  <a:pt x="20" y="40"/>
                </a:cubicBezTo>
                <a:cubicBezTo>
                  <a:pt x="13" y="40"/>
                  <a:pt x="8" y="35"/>
                  <a:pt x="8" y="28"/>
                </a:cubicBezTo>
                <a:cubicBezTo>
                  <a:pt x="8" y="21"/>
                  <a:pt x="13" y="16"/>
                  <a:pt x="20" y="16"/>
                </a:cubicBezTo>
                <a:close/>
              </a:path>
            </a:pathLst>
          </a:custGeom>
          <a:solidFill>
            <a:srgbClr val="0D457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55"/>
          <p:cNvSpPr>
            <a:spLocks/>
          </p:cNvSpPr>
          <p:nvPr/>
        </p:nvSpPr>
        <p:spPr bwMode="auto">
          <a:xfrm>
            <a:off x="1441758" y="3403630"/>
            <a:ext cx="145997" cy="320713"/>
          </a:xfrm>
          <a:custGeom>
            <a:avLst/>
            <a:gdLst>
              <a:gd name="T0" fmla="*/ 20 w 40"/>
              <a:gd name="T1" fmla="*/ 16 h 88"/>
              <a:gd name="T2" fmla="*/ 32 w 40"/>
              <a:gd name="T3" fmla="*/ 28 h 88"/>
              <a:gd name="T4" fmla="*/ 36 w 40"/>
              <a:gd name="T5" fmla="*/ 32 h 88"/>
              <a:gd name="T6" fmla="*/ 40 w 40"/>
              <a:gd name="T7" fmla="*/ 28 h 88"/>
              <a:gd name="T8" fmla="*/ 24 w 40"/>
              <a:gd name="T9" fmla="*/ 8 h 88"/>
              <a:gd name="T10" fmla="*/ 24 w 40"/>
              <a:gd name="T11" fmla="*/ 4 h 88"/>
              <a:gd name="T12" fmla="*/ 20 w 40"/>
              <a:gd name="T13" fmla="*/ 0 h 88"/>
              <a:gd name="T14" fmla="*/ 16 w 40"/>
              <a:gd name="T15" fmla="*/ 4 h 88"/>
              <a:gd name="T16" fmla="*/ 16 w 40"/>
              <a:gd name="T17" fmla="*/ 8 h 88"/>
              <a:gd name="T18" fmla="*/ 0 w 40"/>
              <a:gd name="T19" fmla="*/ 28 h 88"/>
              <a:gd name="T20" fmla="*/ 20 w 40"/>
              <a:gd name="T21" fmla="*/ 48 h 88"/>
              <a:gd name="T22" fmla="*/ 32 w 40"/>
              <a:gd name="T23" fmla="*/ 60 h 88"/>
              <a:gd name="T24" fmla="*/ 20 w 40"/>
              <a:gd name="T25" fmla="*/ 72 h 88"/>
              <a:gd name="T26" fmla="*/ 8 w 40"/>
              <a:gd name="T27" fmla="*/ 60 h 88"/>
              <a:gd name="T28" fmla="*/ 4 w 40"/>
              <a:gd name="T29" fmla="*/ 56 h 88"/>
              <a:gd name="T30" fmla="*/ 0 w 40"/>
              <a:gd name="T31" fmla="*/ 60 h 88"/>
              <a:gd name="T32" fmla="*/ 16 w 40"/>
              <a:gd name="T33" fmla="*/ 80 h 88"/>
              <a:gd name="T34" fmla="*/ 16 w 40"/>
              <a:gd name="T35" fmla="*/ 84 h 88"/>
              <a:gd name="T36" fmla="*/ 20 w 40"/>
              <a:gd name="T37" fmla="*/ 88 h 88"/>
              <a:gd name="T38" fmla="*/ 24 w 40"/>
              <a:gd name="T39" fmla="*/ 84 h 88"/>
              <a:gd name="T40" fmla="*/ 24 w 40"/>
              <a:gd name="T41" fmla="*/ 80 h 88"/>
              <a:gd name="T42" fmla="*/ 40 w 40"/>
              <a:gd name="T43" fmla="*/ 60 h 88"/>
              <a:gd name="T44" fmla="*/ 20 w 40"/>
              <a:gd name="T45" fmla="*/ 40 h 88"/>
              <a:gd name="T46" fmla="*/ 8 w 40"/>
              <a:gd name="T47" fmla="*/ 28 h 88"/>
              <a:gd name="T48" fmla="*/ 20 w 40"/>
              <a:gd name="T4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8">
                <a:moveTo>
                  <a:pt x="20" y="16"/>
                </a:moveTo>
                <a:cubicBezTo>
                  <a:pt x="27" y="16"/>
                  <a:pt x="32" y="21"/>
                  <a:pt x="32" y="28"/>
                </a:cubicBezTo>
                <a:cubicBezTo>
                  <a:pt x="32" y="30"/>
                  <a:pt x="34" y="32"/>
                  <a:pt x="36" y="32"/>
                </a:cubicBezTo>
                <a:cubicBezTo>
                  <a:pt x="38" y="32"/>
                  <a:pt x="40" y="30"/>
                  <a:pt x="40" y="28"/>
                </a:cubicBezTo>
                <a:cubicBezTo>
                  <a:pt x="40" y="18"/>
                  <a:pt x="33" y="10"/>
                  <a:pt x="24" y="8"/>
                </a:cubicBezTo>
                <a:cubicBezTo>
                  <a:pt x="24" y="4"/>
                  <a:pt x="24" y="4"/>
                  <a:pt x="24" y="4"/>
                </a:cubicBezTo>
                <a:cubicBezTo>
                  <a:pt x="24" y="2"/>
                  <a:pt x="22" y="0"/>
                  <a:pt x="20" y="0"/>
                </a:cubicBezTo>
                <a:cubicBezTo>
                  <a:pt x="18" y="0"/>
                  <a:pt x="16" y="2"/>
                  <a:pt x="16" y="4"/>
                </a:cubicBezTo>
                <a:cubicBezTo>
                  <a:pt x="16" y="8"/>
                  <a:pt x="16" y="8"/>
                  <a:pt x="16" y="8"/>
                </a:cubicBezTo>
                <a:cubicBezTo>
                  <a:pt x="7" y="10"/>
                  <a:pt x="0" y="18"/>
                  <a:pt x="0" y="28"/>
                </a:cubicBezTo>
                <a:cubicBezTo>
                  <a:pt x="0" y="39"/>
                  <a:pt x="9" y="48"/>
                  <a:pt x="20" y="48"/>
                </a:cubicBezTo>
                <a:cubicBezTo>
                  <a:pt x="27" y="48"/>
                  <a:pt x="32" y="53"/>
                  <a:pt x="32" y="60"/>
                </a:cubicBezTo>
                <a:cubicBezTo>
                  <a:pt x="32" y="67"/>
                  <a:pt x="27" y="72"/>
                  <a:pt x="20" y="72"/>
                </a:cubicBezTo>
                <a:cubicBezTo>
                  <a:pt x="13" y="72"/>
                  <a:pt x="8" y="67"/>
                  <a:pt x="8" y="60"/>
                </a:cubicBezTo>
                <a:cubicBezTo>
                  <a:pt x="8" y="58"/>
                  <a:pt x="6" y="56"/>
                  <a:pt x="4" y="56"/>
                </a:cubicBezTo>
                <a:cubicBezTo>
                  <a:pt x="2" y="56"/>
                  <a:pt x="0" y="58"/>
                  <a:pt x="0" y="60"/>
                </a:cubicBezTo>
                <a:cubicBezTo>
                  <a:pt x="0" y="70"/>
                  <a:pt x="7" y="78"/>
                  <a:pt x="16" y="80"/>
                </a:cubicBezTo>
                <a:cubicBezTo>
                  <a:pt x="16" y="84"/>
                  <a:pt x="16" y="84"/>
                  <a:pt x="16" y="84"/>
                </a:cubicBezTo>
                <a:cubicBezTo>
                  <a:pt x="16" y="86"/>
                  <a:pt x="18" y="88"/>
                  <a:pt x="20" y="88"/>
                </a:cubicBezTo>
                <a:cubicBezTo>
                  <a:pt x="22" y="88"/>
                  <a:pt x="24" y="86"/>
                  <a:pt x="24" y="84"/>
                </a:cubicBezTo>
                <a:cubicBezTo>
                  <a:pt x="24" y="80"/>
                  <a:pt x="24" y="80"/>
                  <a:pt x="24" y="80"/>
                </a:cubicBezTo>
                <a:cubicBezTo>
                  <a:pt x="33" y="78"/>
                  <a:pt x="40" y="70"/>
                  <a:pt x="40" y="60"/>
                </a:cubicBezTo>
                <a:cubicBezTo>
                  <a:pt x="40" y="49"/>
                  <a:pt x="31" y="40"/>
                  <a:pt x="20" y="40"/>
                </a:cubicBezTo>
                <a:cubicBezTo>
                  <a:pt x="13" y="40"/>
                  <a:pt x="8" y="35"/>
                  <a:pt x="8" y="28"/>
                </a:cubicBezTo>
                <a:cubicBezTo>
                  <a:pt x="8" y="21"/>
                  <a:pt x="13" y="16"/>
                  <a:pt x="20" y="16"/>
                </a:cubicBezTo>
                <a:close/>
              </a:path>
            </a:pathLst>
          </a:custGeom>
          <a:solidFill>
            <a:srgbClr val="0D457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55"/>
          <p:cNvSpPr>
            <a:spLocks/>
          </p:cNvSpPr>
          <p:nvPr/>
        </p:nvSpPr>
        <p:spPr bwMode="auto">
          <a:xfrm>
            <a:off x="1941958" y="3329935"/>
            <a:ext cx="145997" cy="320713"/>
          </a:xfrm>
          <a:custGeom>
            <a:avLst/>
            <a:gdLst>
              <a:gd name="T0" fmla="*/ 20 w 40"/>
              <a:gd name="T1" fmla="*/ 16 h 88"/>
              <a:gd name="T2" fmla="*/ 32 w 40"/>
              <a:gd name="T3" fmla="*/ 28 h 88"/>
              <a:gd name="T4" fmla="*/ 36 w 40"/>
              <a:gd name="T5" fmla="*/ 32 h 88"/>
              <a:gd name="T6" fmla="*/ 40 w 40"/>
              <a:gd name="T7" fmla="*/ 28 h 88"/>
              <a:gd name="T8" fmla="*/ 24 w 40"/>
              <a:gd name="T9" fmla="*/ 8 h 88"/>
              <a:gd name="T10" fmla="*/ 24 w 40"/>
              <a:gd name="T11" fmla="*/ 4 h 88"/>
              <a:gd name="T12" fmla="*/ 20 w 40"/>
              <a:gd name="T13" fmla="*/ 0 h 88"/>
              <a:gd name="T14" fmla="*/ 16 w 40"/>
              <a:gd name="T15" fmla="*/ 4 h 88"/>
              <a:gd name="T16" fmla="*/ 16 w 40"/>
              <a:gd name="T17" fmla="*/ 8 h 88"/>
              <a:gd name="T18" fmla="*/ 0 w 40"/>
              <a:gd name="T19" fmla="*/ 28 h 88"/>
              <a:gd name="T20" fmla="*/ 20 w 40"/>
              <a:gd name="T21" fmla="*/ 48 h 88"/>
              <a:gd name="T22" fmla="*/ 32 w 40"/>
              <a:gd name="T23" fmla="*/ 60 h 88"/>
              <a:gd name="T24" fmla="*/ 20 w 40"/>
              <a:gd name="T25" fmla="*/ 72 h 88"/>
              <a:gd name="T26" fmla="*/ 8 w 40"/>
              <a:gd name="T27" fmla="*/ 60 h 88"/>
              <a:gd name="T28" fmla="*/ 4 w 40"/>
              <a:gd name="T29" fmla="*/ 56 h 88"/>
              <a:gd name="T30" fmla="*/ 0 w 40"/>
              <a:gd name="T31" fmla="*/ 60 h 88"/>
              <a:gd name="T32" fmla="*/ 16 w 40"/>
              <a:gd name="T33" fmla="*/ 80 h 88"/>
              <a:gd name="T34" fmla="*/ 16 w 40"/>
              <a:gd name="T35" fmla="*/ 84 h 88"/>
              <a:gd name="T36" fmla="*/ 20 w 40"/>
              <a:gd name="T37" fmla="*/ 88 h 88"/>
              <a:gd name="T38" fmla="*/ 24 w 40"/>
              <a:gd name="T39" fmla="*/ 84 h 88"/>
              <a:gd name="T40" fmla="*/ 24 w 40"/>
              <a:gd name="T41" fmla="*/ 80 h 88"/>
              <a:gd name="T42" fmla="*/ 40 w 40"/>
              <a:gd name="T43" fmla="*/ 60 h 88"/>
              <a:gd name="T44" fmla="*/ 20 w 40"/>
              <a:gd name="T45" fmla="*/ 40 h 88"/>
              <a:gd name="T46" fmla="*/ 8 w 40"/>
              <a:gd name="T47" fmla="*/ 28 h 88"/>
              <a:gd name="T48" fmla="*/ 20 w 40"/>
              <a:gd name="T4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8">
                <a:moveTo>
                  <a:pt x="20" y="16"/>
                </a:moveTo>
                <a:cubicBezTo>
                  <a:pt x="27" y="16"/>
                  <a:pt x="32" y="21"/>
                  <a:pt x="32" y="28"/>
                </a:cubicBezTo>
                <a:cubicBezTo>
                  <a:pt x="32" y="30"/>
                  <a:pt x="34" y="32"/>
                  <a:pt x="36" y="32"/>
                </a:cubicBezTo>
                <a:cubicBezTo>
                  <a:pt x="38" y="32"/>
                  <a:pt x="40" y="30"/>
                  <a:pt x="40" y="28"/>
                </a:cubicBezTo>
                <a:cubicBezTo>
                  <a:pt x="40" y="18"/>
                  <a:pt x="33" y="10"/>
                  <a:pt x="24" y="8"/>
                </a:cubicBezTo>
                <a:cubicBezTo>
                  <a:pt x="24" y="4"/>
                  <a:pt x="24" y="4"/>
                  <a:pt x="24" y="4"/>
                </a:cubicBezTo>
                <a:cubicBezTo>
                  <a:pt x="24" y="2"/>
                  <a:pt x="22" y="0"/>
                  <a:pt x="20" y="0"/>
                </a:cubicBezTo>
                <a:cubicBezTo>
                  <a:pt x="18" y="0"/>
                  <a:pt x="16" y="2"/>
                  <a:pt x="16" y="4"/>
                </a:cubicBezTo>
                <a:cubicBezTo>
                  <a:pt x="16" y="8"/>
                  <a:pt x="16" y="8"/>
                  <a:pt x="16" y="8"/>
                </a:cubicBezTo>
                <a:cubicBezTo>
                  <a:pt x="7" y="10"/>
                  <a:pt x="0" y="18"/>
                  <a:pt x="0" y="28"/>
                </a:cubicBezTo>
                <a:cubicBezTo>
                  <a:pt x="0" y="39"/>
                  <a:pt x="9" y="48"/>
                  <a:pt x="20" y="48"/>
                </a:cubicBezTo>
                <a:cubicBezTo>
                  <a:pt x="27" y="48"/>
                  <a:pt x="32" y="53"/>
                  <a:pt x="32" y="60"/>
                </a:cubicBezTo>
                <a:cubicBezTo>
                  <a:pt x="32" y="67"/>
                  <a:pt x="27" y="72"/>
                  <a:pt x="20" y="72"/>
                </a:cubicBezTo>
                <a:cubicBezTo>
                  <a:pt x="13" y="72"/>
                  <a:pt x="8" y="67"/>
                  <a:pt x="8" y="60"/>
                </a:cubicBezTo>
                <a:cubicBezTo>
                  <a:pt x="8" y="58"/>
                  <a:pt x="6" y="56"/>
                  <a:pt x="4" y="56"/>
                </a:cubicBezTo>
                <a:cubicBezTo>
                  <a:pt x="2" y="56"/>
                  <a:pt x="0" y="58"/>
                  <a:pt x="0" y="60"/>
                </a:cubicBezTo>
                <a:cubicBezTo>
                  <a:pt x="0" y="70"/>
                  <a:pt x="7" y="78"/>
                  <a:pt x="16" y="80"/>
                </a:cubicBezTo>
                <a:cubicBezTo>
                  <a:pt x="16" y="84"/>
                  <a:pt x="16" y="84"/>
                  <a:pt x="16" y="84"/>
                </a:cubicBezTo>
                <a:cubicBezTo>
                  <a:pt x="16" y="86"/>
                  <a:pt x="18" y="88"/>
                  <a:pt x="20" y="88"/>
                </a:cubicBezTo>
                <a:cubicBezTo>
                  <a:pt x="22" y="88"/>
                  <a:pt x="24" y="86"/>
                  <a:pt x="24" y="84"/>
                </a:cubicBezTo>
                <a:cubicBezTo>
                  <a:pt x="24" y="80"/>
                  <a:pt x="24" y="80"/>
                  <a:pt x="24" y="80"/>
                </a:cubicBezTo>
                <a:cubicBezTo>
                  <a:pt x="33" y="78"/>
                  <a:pt x="40" y="70"/>
                  <a:pt x="40" y="60"/>
                </a:cubicBezTo>
                <a:cubicBezTo>
                  <a:pt x="40" y="49"/>
                  <a:pt x="31" y="40"/>
                  <a:pt x="20" y="40"/>
                </a:cubicBezTo>
                <a:cubicBezTo>
                  <a:pt x="13" y="40"/>
                  <a:pt x="8" y="35"/>
                  <a:pt x="8" y="28"/>
                </a:cubicBezTo>
                <a:cubicBezTo>
                  <a:pt x="8" y="21"/>
                  <a:pt x="13" y="16"/>
                  <a:pt x="20" y="16"/>
                </a:cubicBezTo>
                <a:close/>
              </a:path>
            </a:pathLst>
          </a:custGeom>
          <a:solidFill>
            <a:srgbClr val="0D457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a:xfrm>
            <a:off x="848328" y="3842858"/>
            <a:ext cx="336907" cy="650150"/>
            <a:chOff x="3859644" y="1963107"/>
            <a:chExt cx="373589" cy="720939"/>
          </a:xfrm>
        </p:grpSpPr>
        <p:sp>
          <p:nvSpPr>
            <p:cNvPr id="50" name="Freeform 31"/>
            <p:cNvSpPr>
              <a:spLocks/>
            </p:cNvSpPr>
            <p:nvPr/>
          </p:nvSpPr>
          <p:spPr bwMode="auto">
            <a:xfrm>
              <a:off x="3867582" y="1963107"/>
              <a:ext cx="358775" cy="298450"/>
            </a:xfrm>
            <a:custGeom>
              <a:avLst/>
              <a:gdLst>
                <a:gd name="T0" fmla="*/ 104 w 150"/>
                <a:gd name="T1" fmla="*/ 124 h 124"/>
                <a:gd name="T2" fmla="*/ 100 w 150"/>
                <a:gd name="T3" fmla="*/ 120 h 124"/>
                <a:gd name="T4" fmla="*/ 100 w 150"/>
                <a:gd name="T5" fmla="*/ 75 h 124"/>
                <a:gd name="T6" fmla="*/ 104 w 150"/>
                <a:gd name="T7" fmla="*/ 71 h 124"/>
                <a:gd name="T8" fmla="*/ 136 w 150"/>
                <a:gd name="T9" fmla="*/ 71 h 124"/>
                <a:gd name="T10" fmla="*/ 75 w 150"/>
                <a:gd name="T11" fmla="*/ 10 h 124"/>
                <a:gd name="T12" fmla="*/ 14 w 150"/>
                <a:gd name="T13" fmla="*/ 71 h 124"/>
                <a:gd name="T14" fmla="*/ 48 w 150"/>
                <a:gd name="T15" fmla="*/ 71 h 124"/>
                <a:gd name="T16" fmla="*/ 52 w 150"/>
                <a:gd name="T17" fmla="*/ 75 h 124"/>
                <a:gd name="T18" fmla="*/ 52 w 150"/>
                <a:gd name="T19" fmla="*/ 120 h 124"/>
                <a:gd name="T20" fmla="*/ 48 w 150"/>
                <a:gd name="T21" fmla="*/ 124 h 124"/>
                <a:gd name="T22" fmla="*/ 44 w 150"/>
                <a:gd name="T23" fmla="*/ 120 h 124"/>
                <a:gd name="T24" fmla="*/ 44 w 150"/>
                <a:gd name="T25" fmla="*/ 79 h 124"/>
                <a:gd name="T26" fmla="*/ 4 w 150"/>
                <a:gd name="T27" fmla="*/ 79 h 124"/>
                <a:gd name="T28" fmla="*/ 0 w 150"/>
                <a:gd name="T29" fmla="*/ 77 h 124"/>
                <a:gd name="T30" fmla="*/ 1 w 150"/>
                <a:gd name="T31" fmla="*/ 73 h 124"/>
                <a:gd name="T32" fmla="*/ 72 w 150"/>
                <a:gd name="T33" fmla="*/ 1 h 124"/>
                <a:gd name="T34" fmla="*/ 77 w 150"/>
                <a:gd name="T35" fmla="*/ 1 h 124"/>
                <a:gd name="T36" fmla="*/ 148 w 150"/>
                <a:gd name="T37" fmla="*/ 73 h 124"/>
                <a:gd name="T38" fmla="*/ 149 w 150"/>
                <a:gd name="T39" fmla="*/ 77 h 124"/>
                <a:gd name="T40" fmla="*/ 145 w 150"/>
                <a:gd name="T41" fmla="*/ 79 h 124"/>
                <a:gd name="T42" fmla="*/ 108 w 150"/>
                <a:gd name="T43" fmla="*/ 79 h 124"/>
                <a:gd name="T44" fmla="*/ 108 w 150"/>
                <a:gd name="T45" fmla="*/ 120 h 124"/>
                <a:gd name="T46" fmla="*/ 104 w 150"/>
                <a:gd name="T4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24">
                  <a:moveTo>
                    <a:pt x="104" y="124"/>
                  </a:moveTo>
                  <a:cubicBezTo>
                    <a:pt x="102" y="124"/>
                    <a:pt x="100" y="122"/>
                    <a:pt x="100" y="120"/>
                  </a:cubicBezTo>
                  <a:cubicBezTo>
                    <a:pt x="100" y="75"/>
                    <a:pt x="100" y="75"/>
                    <a:pt x="100" y="75"/>
                  </a:cubicBezTo>
                  <a:cubicBezTo>
                    <a:pt x="100" y="73"/>
                    <a:pt x="102" y="71"/>
                    <a:pt x="104" y="71"/>
                  </a:cubicBezTo>
                  <a:cubicBezTo>
                    <a:pt x="136" y="71"/>
                    <a:pt x="136" y="71"/>
                    <a:pt x="136" y="71"/>
                  </a:cubicBezTo>
                  <a:cubicBezTo>
                    <a:pt x="75" y="10"/>
                    <a:pt x="75" y="10"/>
                    <a:pt x="75" y="10"/>
                  </a:cubicBezTo>
                  <a:cubicBezTo>
                    <a:pt x="14" y="71"/>
                    <a:pt x="14" y="71"/>
                    <a:pt x="14" y="71"/>
                  </a:cubicBezTo>
                  <a:cubicBezTo>
                    <a:pt x="48" y="71"/>
                    <a:pt x="48" y="71"/>
                    <a:pt x="48" y="71"/>
                  </a:cubicBezTo>
                  <a:cubicBezTo>
                    <a:pt x="50" y="71"/>
                    <a:pt x="52" y="73"/>
                    <a:pt x="52" y="75"/>
                  </a:cubicBezTo>
                  <a:cubicBezTo>
                    <a:pt x="52" y="120"/>
                    <a:pt x="52" y="120"/>
                    <a:pt x="52" y="120"/>
                  </a:cubicBezTo>
                  <a:cubicBezTo>
                    <a:pt x="52" y="122"/>
                    <a:pt x="50" y="124"/>
                    <a:pt x="48" y="124"/>
                  </a:cubicBezTo>
                  <a:cubicBezTo>
                    <a:pt x="46" y="124"/>
                    <a:pt x="44" y="122"/>
                    <a:pt x="44" y="120"/>
                  </a:cubicBezTo>
                  <a:cubicBezTo>
                    <a:pt x="44" y="79"/>
                    <a:pt x="44" y="79"/>
                    <a:pt x="44" y="79"/>
                  </a:cubicBezTo>
                  <a:cubicBezTo>
                    <a:pt x="4" y="79"/>
                    <a:pt x="4" y="79"/>
                    <a:pt x="4" y="79"/>
                  </a:cubicBezTo>
                  <a:cubicBezTo>
                    <a:pt x="2" y="79"/>
                    <a:pt x="1" y="78"/>
                    <a:pt x="0" y="77"/>
                  </a:cubicBezTo>
                  <a:cubicBezTo>
                    <a:pt x="0" y="75"/>
                    <a:pt x="0" y="74"/>
                    <a:pt x="1" y="73"/>
                  </a:cubicBezTo>
                  <a:cubicBezTo>
                    <a:pt x="72" y="1"/>
                    <a:pt x="72" y="1"/>
                    <a:pt x="72" y="1"/>
                  </a:cubicBezTo>
                  <a:cubicBezTo>
                    <a:pt x="73" y="0"/>
                    <a:pt x="76" y="0"/>
                    <a:pt x="77" y="1"/>
                  </a:cubicBezTo>
                  <a:cubicBezTo>
                    <a:pt x="148" y="73"/>
                    <a:pt x="148" y="73"/>
                    <a:pt x="148" y="73"/>
                  </a:cubicBezTo>
                  <a:cubicBezTo>
                    <a:pt x="149" y="74"/>
                    <a:pt x="150" y="75"/>
                    <a:pt x="149" y="77"/>
                  </a:cubicBezTo>
                  <a:cubicBezTo>
                    <a:pt x="148" y="78"/>
                    <a:pt x="147" y="79"/>
                    <a:pt x="145" y="79"/>
                  </a:cubicBezTo>
                  <a:cubicBezTo>
                    <a:pt x="108" y="79"/>
                    <a:pt x="108" y="79"/>
                    <a:pt x="108" y="79"/>
                  </a:cubicBezTo>
                  <a:cubicBezTo>
                    <a:pt x="108" y="120"/>
                    <a:pt x="108" y="120"/>
                    <a:pt x="108" y="120"/>
                  </a:cubicBezTo>
                  <a:cubicBezTo>
                    <a:pt x="108" y="122"/>
                    <a:pt x="106" y="124"/>
                    <a:pt x="104" y="124"/>
                  </a:cubicBezTo>
                  <a:close/>
                </a:path>
              </a:pathLst>
            </a:custGeom>
            <a:solidFill>
              <a:srgbClr val="0D4571"/>
            </a:solidFill>
            <a:ln>
              <a:solidFill>
                <a:srgbClr val="0D4571"/>
              </a:solidFill>
            </a:ln>
          </p:spPr>
          <p:txBody>
            <a:bodyPr vert="horz" wrap="square" lIns="91440" tIns="45720" rIns="91440" bIns="45720" numCol="1" anchor="t" anchorCtr="0" compatLnSpc="1">
              <a:prstTxWarp prst="textNoShape">
                <a:avLst/>
              </a:prstTxWarp>
            </a:bodyPr>
            <a:lstStyle/>
            <a:p>
              <a:endParaRPr lang="en-US"/>
            </a:p>
          </p:txBody>
        </p:sp>
        <p:grpSp>
          <p:nvGrpSpPr>
            <p:cNvPr id="126" name="Group 125"/>
            <p:cNvGrpSpPr/>
            <p:nvPr/>
          </p:nvGrpSpPr>
          <p:grpSpPr>
            <a:xfrm>
              <a:off x="3859644" y="2310457"/>
              <a:ext cx="373589" cy="373589"/>
              <a:chOff x="5229225" y="6435866"/>
              <a:chExt cx="577850" cy="577850"/>
            </a:xfrm>
            <a:solidFill>
              <a:srgbClr val="0D4571"/>
            </a:solidFill>
          </p:grpSpPr>
          <p:sp>
            <p:nvSpPr>
              <p:cNvPr id="127" name="Freeform 54"/>
              <p:cNvSpPr>
                <a:spLocks noEditPoints="1"/>
              </p:cNvSpPr>
              <p:nvPr/>
            </p:nvSpPr>
            <p:spPr bwMode="auto">
              <a:xfrm>
                <a:off x="5229225" y="6435866"/>
                <a:ext cx="577850" cy="577850"/>
              </a:xfrm>
              <a:custGeom>
                <a:avLst/>
                <a:gdLst>
                  <a:gd name="T0" fmla="*/ 240 w 240"/>
                  <a:gd name="T1" fmla="*/ 52 h 240"/>
                  <a:gd name="T2" fmla="*/ 240 w 240"/>
                  <a:gd name="T3" fmla="*/ 52 h 240"/>
                  <a:gd name="T4" fmla="*/ 240 w 240"/>
                  <a:gd name="T5" fmla="*/ 51 h 240"/>
                  <a:gd name="T6" fmla="*/ 240 w 240"/>
                  <a:gd name="T7" fmla="*/ 50 h 240"/>
                  <a:gd name="T8" fmla="*/ 239 w 240"/>
                  <a:gd name="T9" fmla="*/ 49 h 240"/>
                  <a:gd name="T10" fmla="*/ 239 w 240"/>
                  <a:gd name="T11" fmla="*/ 49 h 240"/>
                  <a:gd name="T12" fmla="*/ 238 w 240"/>
                  <a:gd name="T13" fmla="*/ 49 h 240"/>
                  <a:gd name="T14" fmla="*/ 238 w 240"/>
                  <a:gd name="T15" fmla="*/ 48 h 240"/>
                  <a:gd name="T16" fmla="*/ 238 w 240"/>
                  <a:gd name="T17" fmla="*/ 48 h 240"/>
                  <a:gd name="T18" fmla="*/ 126 w 240"/>
                  <a:gd name="T19" fmla="*/ 0 h 240"/>
                  <a:gd name="T20" fmla="*/ 123 w 240"/>
                  <a:gd name="T21" fmla="*/ 0 h 240"/>
                  <a:gd name="T22" fmla="*/ 3 w 240"/>
                  <a:gd name="T23" fmla="*/ 48 h 240"/>
                  <a:gd name="T24" fmla="*/ 2 w 240"/>
                  <a:gd name="T25" fmla="*/ 48 h 240"/>
                  <a:gd name="T26" fmla="*/ 2 w 240"/>
                  <a:gd name="T27" fmla="*/ 49 h 240"/>
                  <a:gd name="T28" fmla="*/ 1 w 240"/>
                  <a:gd name="T29" fmla="*/ 49 h 240"/>
                  <a:gd name="T30" fmla="*/ 1 w 240"/>
                  <a:gd name="T31" fmla="*/ 49 h 240"/>
                  <a:gd name="T32" fmla="*/ 0 w 240"/>
                  <a:gd name="T33" fmla="*/ 50 h 240"/>
                  <a:gd name="T34" fmla="*/ 0 w 240"/>
                  <a:gd name="T35" fmla="*/ 51 h 240"/>
                  <a:gd name="T36" fmla="*/ 0 w 240"/>
                  <a:gd name="T37" fmla="*/ 52 h 240"/>
                  <a:gd name="T38" fmla="*/ 0 w 240"/>
                  <a:gd name="T39" fmla="*/ 52 h 240"/>
                  <a:gd name="T40" fmla="*/ 0 w 240"/>
                  <a:gd name="T41" fmla="*/ 52 h 240"/>
                  <a:gd name="T42" fmla="*/ 0 w 240"/>
                  <a:gd name="T43" fmla="*/ 180 h 240"/>
                  <a:gd name="T44" fmla="*/ 2 w 240"/>
                  <a:gd name="T45" fmla="*/ 184 h 240"/>
                  <a:gd name="T46" fmla="*/ 122 w 240"/>
                  <a:gd name="T47" fmla="*/ 240 h 240"/>
                  <a:gd name="T48" fmla="*/ 122 w 240"/>
                  <a:gd name="T49" fmla="*/ 240 h 240"/>
                  <a:gd name="T50" fmla="*/ 124 w 240"/>
                  <a:gd name="T51" fmla="*/ 240 h 240"/>
                  <a:gd name="T52" fmla="*/ 126 w 240"/>
                  <a:gd name="T53" fmla="*/ 240 h 240"/>
                  <a:gd name="T54" fmla="*/ 126 w 240"/>
                  <a:gd name="T55" fmla="*/ 240 h 240"/>
                  <a:gd name="T56" fmla="*/ 238 w 240"/>
                  <a:gd name="T57" fmla="*/ 184 h 240"/>
                  <a:gd name="T58" fmla="*/ 240 w 240"/>
                  <a:gd name="T59" fmla="*/ 180 h 240"/>
                  <a:gd name="T60" fmla="*/ 240 w 240"/>
                  <a:gd name="T61" fmla="*/ 52 h 240"/>
                  <a:gd name="T62" fmla="*/ 240 w 240"/>
                  <a:gd name="T63" fmla="*/ 52 h 240"/>
                  <a:gd name="T64" fmla="*/ 124 w 240"/>
                  <a:gd name="T65" fmla="*/ 8 h 240"/>
                  <a:gd name="T66" fmla="*/ 226 w 240"/>
                  <a:gd name="T67" fmla="*/ 52 h 240"/>
                  <a:gd name="T68" fmla="*/ 182 w 240"/>
                  <a:gd name="T69" fmla="*/ 73 h 240"/>
                  <a:gd name="T70" fmla="*/ 81 w 240"/>
                  <a:gd name="T71" fmla="*/ 26 h 240"/>
                  <a:gd name="T72" fmla="*/ 124 w 240"/>
                  <a:gd name="T73" fmla="*/ 8 h 240"/>
                  <a:gd name="T74" fmla="*/ 124 w 240"/>
                  <a:gd name="T75" fmla="*/ 100 h 240"/>
                  <a:gd name="T76" fmla="*/ 14 w 240"/>
                  <a:gd name="T77" fmla="*/ 52 h 240"/>
                  <a:gd name="T78" fmla="*/ 71 w 240"/>
                  <a:gd name="T79" fmla="*/ 30 h 240"/>
                  <a:gd name="T80" fmla="*/ 173 w 240"/>
                  <a:gd name="T81" fmla="*/ 77 h 240"/>
                  <a:gd name="T82" fmla="*/ 124 w 240"/>
                  <a:gd name="T83" fmla="*/ 100 h 240"/>
                  <a:gd name="T84" fmla="*/ 8 w 240"/>
                  <a:gd name="T85" fmla="*/ 58 h 240"/>
                  <a:gd name="T86" fmla="*/ 120 w 240"/>
                  <a:gd name="T87" fmla="*/ 107 h 240"/>
                  <a:gd name="T88" fmla="*/ 120 w 240"/>
                  <a:gd name="T89" fmla="*/ 230 h 240"/>
                  <a:gd name="T90" fmla="*/ 8 w 240"/>
                  <a:gd name="T91" fmla="*/ 177 h 240"/>
                  <a:gd name="T92" fmla="*/ 8 w 240"/>
                  <a:gd name="T93" fmla="*/ 58 h 240"/>
                  <a:gd name="T94" fmla="*/ 232 w 240"/>
                  <a:gd name="T95" fmla="*/ 178 h 240"/>
                  <a:gd name="T96" fmla="*/ 128 w 240"/>
                  <a:gd name="T97" fmla="*/ 230 h 240"/>
                  <a:gd name="T98" fmla="*/ 128 w 240"/>
                  <a:gd name="T99" fmla="*/ 107 h 240"/>
                  <a:gd name="T100" fmla="*/ 232 w 240"/>
                  <a:gd name="T101" fmla="*/ 58 h 240"/>
                  <a:gd name="T102" fmla="*/ 232 w 240"/>
                  <a:gd name="T103" fmla="*/ 1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40">
                    <a:moveTo>
                      <a:pt x="240" y="52"/>
                    </a:moveTo>
                    <a:cubicBezTo>
                      <a:pt x="240" y="52"/>
                      <a:pt x="240" y="52"/>
                      <a:pt x="240" y="52"/>
                    </a:cubicBezTo>
                    <a:cubicBezTo>
                      <a:pt x="240" y="52"/>
                      <a:pt x="240" y="51"/>
                      <a:pt x="240" y="51"/>
                    </a:cubicBezTo>
                    <a:cubicBezTo>
                      <a:pt x="240" y="51"/>
                      <a:pt x="240" y="50"/>
                      <a:pt x="240" y="50"/>
                    </a:cubicBezTo>
                    <a:cubicBezTo>
                      <a:pt x="239" y="50"/>
                      <a:pt x="239" y="50"/>
                      <a:pt x="239" y="49"/>
                    </a:cubicBezTo>
                    <a:cubicBezTo>
                      <a:pt x="239" y="49"/>
                      <a:pt x="239" y="49"/>
                      <a:pt x="239" y="49"/>
                    </a:cubicBezTo>
                    <a:cubicBezTo>
                      <a:pt x="239" y="49"/>
                      <a:pt x="238" y="49"/>
                      <a:pt x="238" y="49"/>
                    </a:cubicBezTo>
                    <a:cubicBezTo>
                      <a:pt x="238" y="49"/>
                      <a:pt x="238" y="48"/>
                      <a:pt x="238" y="48"/>
                    </a:cubicBezTo>
                    <a:cubicBezTo>
                      <a:pt x="238" y="48"/>
                      <a:pt x="238" y="48"/>
                      <a:pt x="238" y="48"/>
                    </a:cubicBezTo>
                    <a:cubicBezTo>
                      <a:pt x="126" y="0"/>
                      <a:pt x="126" y="0"/>
                      <a:pt x="126" y="0"/>
                    </a:cubicBezTo>
                    <a:cubicBezTo>
                      <a:pt x="125" y="0"/>
                      <a:pt x="123" y="0"/>
                      <a:pt x="123" y="0"/>
                    </a:cubicBezTo>
                    <a:cubicBezTo>
                      <a:pt x="3" y="48"/>
                      <a:pt x="3" y="48"/>
                      <a:pt x="3" y="48"/>
                    </a:cubicBezTo>
                    <a:cubicBezTo>
                      <a:pt x="2" y="48"/>
                      <a:pt x="2" y="48"/>
                      <a:pt x="2" y="48"/>
                    </a:cubicBezTo>
                    <a:cubicBezTo>
                      <a:pt x="2" y="48"/>
                      <a:pt x="2" y="49"/>
                      <a:pt x="2" y="49"/>
                    </a:cubicBezTo>
                    <a:cubicBezTo>
                      <a:pt x="2" y="49"/>
                      <a:pt x="1" y="49"/>
                      <a:pt x="1" y="49"/>
                    </a:cubicBezTo>
                    <a:cubicBezTo>
                      <a:pt x="1" y="49"/>
                      <a:pt x="1" y="49"/>
                      <a:pt x="1" y="49"/>
                    </a:cubicBezTo>
                    <a:cubicBezTo>
                      <a:pt x="1" y="50"/>
                      <a:pt x="1" y="50"/>
                      <a:pt x="0" y="50"/>
                    </a:cubicBezTo>
                    <a:cubicBezTo>
                      <a:pt x="0" y="50"/>
                      <a:pt x="0" y="51"/>
                      <a:pt x="0" y="51"/>
                    </a:cubicBezTo>
                    <a:cubicBezTo>
                      <a:pt x="0" y="51"/>
                      <a:pt x="0" y="51"/>
                      <a:pt x="0" y="52"/>
                    </a:cubicBezTo>
                    <a:cubicBezTo>
                      <a:pt x="0" y="52"/>
                      <a:pt x="0" y="52"/>
                      <a:pt x="0" y="52"/>
                    </a:cubicBezTo>
                    <a:cubicBezTo>
                      <a:pt x="0" y="52"/>
                      <a:pt x="0" y="52"/>
                      <a:pt x="0" y="52"/>
                    </a:cubicBezTo>
                    <a:cubicBezTo>
                      <a:pt x="0" y="180"/>
                      <a:pt x="0" y="180"/>
                      <a:pt x="0" y="180"/>
                    </a:cubicBezTo>
                    <a:cubicBezTo>
                      <a:pt x="0" y="182"/>
                      <a:pt x="1" y="183"/>
                      <a:pt x="2" y="184"/>
                    </a:cubicBezTo>
                    <a:cubicBezTo>
                      <a:pt x="122" y="240"/>
                      <a:pt x="122" y="240"/>
                      <a:pt x="122" y="240"/>
                    </a:cubicBezTo>
                    <a:cubicBezTo>
                      <a:pt x="122" y="240"/>
                      <a:pt x="122" y="240"/>
                      <a:pt x="122" y="240"/>
                    </a:cubicBezTo>
                    <a:cubicBezTo>
                      <a:pt x="123" y="240"/>
                      <a:pt x="123" y="240"/>
                      <a:pt x="124" y="240"/>
                    </a:cubicBezTo>
                    <a:cubicBezTo>
                      <a:pt x="125" y="240"/>
                      <a:pt x="125" y="240"/>
                      <a:pt x="126" y="240"/>
                    </a:cubicBezTo>
                    <a:cubicBezTo>
                      <a:pt x="126" y="240"/>
                      <a:pt x="126" y="240"/>
                      <a:pt x="126" y="240"/>
                    </a:cubicBezTo>
                    <a:cubicBezTo>
                      <a:pt x="238" y="184"/>
                      <a:pt x="238" y="184"/>
                      <a:pt x="238" y="184"/>
                    </a:cubicBezTo>
                    <a:cubicBezTo>
                      <a:pt x="239" y="183"/>
                      <a:pt x="240" y="182"/>
                      <a:pt x="240" y="180"/>
                    </a:cubicBezTo>
                    <a:cubicBezTo>
                      <a:pt x="240" y="52"/>
                      <a:pt x="240" y="52"/>
                      <a:pt x="240" y="52"/>
                    </a:cubicBezTo>
                    <a:cubicBezTo>
                      <a:pt x="240" y="52"/>
                      <a:pt x="240" y="52"/>
                      <a:pt x="240" y="52"/>
                    </a:cubicBezTo>
                    <a:close/>
                    <a:moveTo>
                      <a:pt x="124" y="8"/>
                    </a:moveTo>
                    <a:cubicBezTo>
                      <a:pt x="226" y="52"/>
                      <a:pt x="226" y="52"/>
                      <a:pt x="226" y="52"/>
                    </a:cubicBezTo>
                    <a:cubicBezTo>
                      <a:pt x="182" y="73"/>
                      <a:pt x="182" y="73"/>
                      <a:pt x="182" y="73"/>
                    </a:cubicBezTo>
                    <a:cubicBezTo>
                      <a:pt x="81" y="26"/>
                      <a:pt x="81" y="26"/>
                      <a:pt x="81" y="26"/>
                    </a:cubicBezTo>
                    <a:lnTo>
                      <a:pt x="124" y="8"/>
                    </a:lnTo>
                    <a:close/>
                    <a:moveTo>
                      <a:pt x="124" y="100"/>
                    </a:moveTo>
                    <a:cubicBezTo>
                      <a:pt x="14" y="52"/>
                      <a:pt x="14" y="52"/>
                      <a:pt x="14" y="52"/>
                    </a:cubicBezTo>
                    <a:cubicBezTo>
                      <a:pt x="71" y="30"/>
                      <a:pt x="71" y="30"/>
                      <a:pt x="71" y="30"/>
                    </a:cubicBezTo>
                    <a:cubicBezTo>
                      <a:pt x="173" y="77"/>
                      <a:pt x="173" y="77"/>
                      <a:pt x="173" y="77"/>
                    </a:cubicBezTo>
                    <a:lnTo>
                      <a:pt x="124" y="100"/>
                    </a:lnTo>
                    <a:close/>
                    <a:moveTo>
                      <a:pt x="8" y="58"/>
                    </a:moveTo>
                    <a:cubicBezTo>
                      <a:pt x="120" y="107"/>
                      <a:pt x="120" y="107"/>
                      <a:pt x="120" y="107"/>
                    </a:cubicBezTo>
                    <a:cubicBezTo>
                      <a:pt x="120" y="230"/>
                      <a:pt x="120" y="230"/>
                      <a:pt x="120" y="230"/>
                    </a:cubicBezTo>
                    <a:cubicBezTo>
                      <a:pt x="8" y="177"/>
                      <a:pt x="8" y="177"/>
                      <a:pt x="8" y="177"/>
                    </a:cubicBezTo>
                    <a:lnTo>
                      <a:pt x="8" y="58"/>
                    </a:lnTo>
                    <a:close/>
                    <a:moveTo>
                      <a:pt x="232" y="178"/>
                    </a:moveTo>
                    <a:cubicBezTo>
                      <a:pt x="128" y="230"/>
                      <a:pt x="128" y="230"/>
                      <a:pt x="128" y="230"/>
                    </a:cubicBezTo>
                    <a:cubicBezTo>
                      <a:pt x="128" y="107"/>
                      <a:pt x="128" y="107"/>
                      <a:pt x="128" y="107"/>
                    </a:cubicBezTo>
                    <a:cubicBezTo>
                      <a:pt x="232" y="58"/>
                      <a:pt x="232" y="58"/>
                      <a:pt x="232" y="58"/>
                    </a:cubicBezTo>
                    <a:lnTo>
                      <a:pt x="232" y="178"/>
                    </a:ln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55"/>
              <p:cNvSpPr>
                <a:spLocks noEditPoints="1"/>
              </p:cNvSpPr>
              <p:nvPr/>
            </p:nvSpPr>
            <p:spPr bwMode="auto">
              <a:xfrm>
                <a:off x="5307013" y="6666053"/>
                <a:ext cx="153987" cy="203199"/>
              </a:xfrm>
              <a:custGeom>
                <a:avLst/>
                <a:gdLst>
                  <a:gd name="T0" fmla="*/ 62 w 64"/>
                  <a:gd name="T1" fmla="*/ 24 h 84"/>
                  <a:gd name="T2" fmla="*/ 6 w 64"/>
                  <a:gd name="T3" fmla="*/ 0 h 84"/>
                  <a:gd name="T4" fmla="*/ 2 w 64"/>
                  <a:gd name="T5" fmla="*/ 1 h 84"/>
                  <a:gd name="T6" fmla="*/ 0 w 64"/>
                  <a:gd name="T7" fmla="*/ 4 h 84"/>
                  <a:gd name="T8" fmla="*/ 0 w 64"/>
                  <a:gd name="T9" fmla="*/ 56 h 84"/>
                  <a:gd name="T10" fmla="*/ 2 w 64"/>
                  <a:gd name="T11" fmla="*/ 60 h 84"/>
                  <a:gd name="T12" fmla="*/ 58 w 64"/>
                  <a:gd name="T13" fmla="*/ 84 h 84"/>
                  <a:gd name="T14" fmla="*/ 60 w 64"/>
                  <a:gd name="T15" fmla="*/ 84 h 84"/>
                  <a:gd name="T16" fmla="*/ 62 w 64"/>
                  <a:gd name="T17" fmla="*/ 83 h 84"/>
                  <a:gd name="T18" fmla="*/ 64 w 64"/>
                  <a:gd name="T19" fmla="*/ 80 h 84"/>
                  <a:gd name="T20" fmla="*/ 64 w 64"/>
                  <a:gd name="T21" fmla="*/ 28 h 84"/>
                  <a:gd name="T22" fmla="*/ 62 w 64"/>
                  <a:gd name="T23" fmla="*/ 24 h 84"/>
                  <a:gd name="T24" fmla="*/ 56 w 64"/>
                  <a:gd name="T25" fmla="*/ 74 h 84"/>
                  <a:gd name="T26" fmla="*/ 8 w 64"/>
                  <a:gd name="T27" fmla="*/ 53 h 84"/>
                  <a:gd name="T28" fmla="*/ 8 w 64"/>
                  <a:gd name="T29" fmla="*/ 10 h 84"/>
                  <a:gd name="T30" fmla="*/ 56 w 64"/>
                  <a:gd name="T31" fmla="*/ 31 h 84"/>
                  <a:gd name="T32" fmla="*/ 56 w 64"/>
                  <a:gd name="T33"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4">
                    <a:moveTo>
                      <a:pt x="62" y="24"/>
                    </a:moveTo>
                    <a:cubicBezTo>
                      <a:pt x="6" y="0"/>
                      <a:pt x="6" y="0"/>
                      <a:pt x="6" y="0"/>
                    </a:cubicBezTo>
                    <a:cubicBezTo>
                      <a:pt x="4" y="0"/>
                      <a:pt x="3" y="0"/>
                      <a:pt x="2" y="1"/>
                    </a:cubicBezTo>
                    <a:cubicBezTo>
                      <a:pt x="1" y="1"/>
                      <a:pt x="0" y="3"/>
                      <a:pt x="0" y="4"/>
                    </a:cubicBezTo>
                    <a:cubicBezTo>
                      <a:pt x="0" y="56"/>
                      <a:pt x="0" y="56"/>
                      <a:pt x="0" y="56"/>
                    </a:cubicBezTo>
                    <a:cubicBezTo>
                      <a:pt x="0" y="58"/>
                      <a:pt x="1" y="59"/>
                      <a:pt x="2" y="60"/>
                    </a:cubicBezTo>
                    <a:cubicBezTo>
                      <a:pt x="58" y="84"/>
                      <a:pt x="58" y="84"/>
                      <a:pt x="58" y="84"/>
                    </a:cubicBezTo>
                    <a:cubicBezTo>
                      <a:pt x="59" y="84"/>
                      <a:pt x="59" y="84"/>
                      <a:pt x="60" y="84"/>
                    </a:cubicBezTo>
                    <a:cubicBezTo>
                      <a:pt x="61" y="84"/>
                      <a:pt x="62" y="84"/>
                      <a:pt x="62" y="83"/>
                    </a:cubicBezTo>
                    <a:cubicBezTo>
                      <a:pt x="63" y="83"/>
                      <a:pt x="64" y="81"/>
                      <a:pt x="64" y="80"/>
                    </a:cubicBezTo>
                    <a:cubicBezTo>
                      <a:pt x="64" y="28"/>
                      <a:pt x="64" y="28"/>
                      <a:pt x="64" y="28"/>
                    </a:cubicBezTo>
                    <a:cubicBezTo>
                      <a:pt x="64" y="26"/>
                      <a:pt x="63" y="25"/>
                      <a:pt x="62" y="24"/>
                    </a:cubicBezTo>
                    <a:close/>
                    <a:moveTo>
                      <a:pt x="56" y="74"/>
                    </a:moveTo>
                    <a:cubicBezTo>
                      <a:pt x="8" y="53"/>
                      <a:pt x="8" y="53"/>
                      <a:pt x="8" y="53"/>
                    </a:cubicBezTo>
                    <a:cubicBezTo>
                      <a:pt x="8" y="10"/>
                      <a:pt x="8" y="10"/>
                      <a:pt x="8" y="10"/>
                    </a:cubicBezTo>
                    <a:cubicBezTo>
                      <a:pt x="56" y="31"/>
                      <a:pt x="56" y="31"/>
                      <a:pt x="56" y="31"/>
                    </a:cubicBezTo>
                    <a:lnTo>
                      <a:pt x="56" y="74"/>
                    </a:ln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4" name="Group 13"/>
          <p:cNvGrpSpPr/>
          <p:nvPr/>
        </p:nvGrpSpPr>
        <p:grpSpPr>
          <a:xfrm>
            <a:off x="1355633" y="3744082"/>
            <a:ext cx="336907" cy="748560"/>
            <a:chOff x="4366949" y="1853569"/>
            <a:chExt cx="373589" cy="830061"/>
          </a:xfrm>
        </p:grpSpPr>
        <p:grpSp>
          <p:nvGrpSpPr>
            <p:cNvPr id="83" name="Group 82"/>
            <p:cNvGrpSpPr/>
            <p:nvPr/>
          </p:nvGrpSpPr>
          <p:grpSpPr>
            <a:xfrm>
              <a:off x="4366949" y="1853569"/>
              <a:ext cx="358775" cy="407988"/>
              <a:chOff x="8831263" y="2682875"/>
              <a:chExt cx="358775" cy="407988"/>
            </a:xfrm>
            <a:solidFill>
              <a:srgbClr val="0D4571"/>
            </a:solidFill>
          </p:grpSpPr>
          <p:sp>
            <p:nvSpPr>
              <p:cNvPr id="84" name="Freeform 31"/>
              <p:cNvSpPr>
                <a:spLocks/>
              </p:cNvSpPr>
              <p:nvPr/>
            </p:nvSpPr>
            <p:spPr bwMode="auto">
              <a:xfrm>
                <a:off x="8831263" y="2682875"/>
                <a:ext cx="358775" cy="298450"/>
              </a:xfrm>
              <a:custGeom>
                <a:avLst/>
                <a:gdLst>
                  <a:gd name="T0" fmla="*/ 104 w 150"/>
                  <a:gd name="T1" fmla="*/ 124 h 124"/>
                  <a:gd name="T2" fmla="*/ 100 w 150"/>
                  <a:gd name="T3" fmla="*/ 120 h 124"/>
                  <a:gd name="T4" fmla="*/ 100 w 150"/>
                  <a:gd name="T5" fmla="*/ 75 h 124"/>
                  <a:gd name="T6" fmla="*/ 104 w 150"/>
                  <a:gd name="T7" fmla="*/ 71 h 124"/>
                  <a:gd name="T8" fmla="*/ 136 w 150"/>
                  <a:gd name="T9" fmla="*/ 71 h 124"/>
                  <a:gd name="T10" fmla="*/ 75 w 150"/>
                  <a:gd name="T11" fmla="*/ 10 h 124"/>
                  <a:gd name="T12" fmla="*/ 14 w 150"/>
                  <a:gd name="T13" fmla="*/ 71 h 124"/>
                  <a:gd name="T14" fmla="*/ 48 w 150"/>
                  <a:gd name="T15" fmla="*/ 71 h 124"/>
                  <a:gd name="T16" fmla="*/ 52 w 150"/>
                  <a:gd name="T17" fmla="*/ 75 h 124"/>
                  <a:gd name="T18" fmla="*/ 52 w 150"/>
                  <a:gd name="T19" fmla="*/ 120 h 124"/>
                  <a:gd name="T20" fmla="*/ 48 w 150"/>
                  <a:gd name="T21" fmla="*/ 124 h 124"/>
                  <a:gd name="T22" fmla="*/ 44 w 150"/>
                  <a:gd name="T23" fmla="*/ 120 h 124"/>
                  <a:gd name="T24" fmla="*/ 44 w 150"/>
                  <a:gd name="T25" fmla="*/ 79 h 124"/>
                  <a:gd name="T26" fmla="*/ 4 w 150"/>
                  <a:gd name="T27" fmla="*/ 79 h 124"/>
                  <a:gd name="T28" fmla="*/ 0 w 150"/>
                  <a:gd name="T29" fmla="*/ 77 h 124"/>
                  <a:gd name="T30" fmla="*/ 1 w 150"/>
                  <a:gd name="T31" fmla="*/ 73 h 124"/>
                  <a:gd name="T32" fmla="*/ 72 w 150"/>
                  <a:gd name="T33" fmla="*/ 1 h 124"/>
                  <a:gd name="T34" fmla="*/ 77 w 150"/>
                  <a:gd name="T35" fmla="*/ 1 h 124"/>
                  <a:gd name="T36" fmla="*/ 148 w 150"/>
                  <a:gd name="T37" fmla="*/ 73 h 124"/>
                  <a:gd name="T38" fmla="*/ 149 w 150"/>
                  <a:gd name="T39" fmla="*/ 77 h 124"/>
                  <a:gd name="T40" fmla="*/ 145 w 150"/>
                  <a:gd name="T41" fmla="*/ 79 h 124"/>
                  <a:gd name="T42" fmla="*/ 108 w 150"/>
                  <a:gd name="T43" fmla="*/ 79 h 124"/>
                  <a:gd name="T44" fmla="*/ 108 w 150"/>
                  <a:gd name="T45" fmla="*/ 120 h 124"/>
                  <a:gd name="T46" fmla="*/ 104 w 150"/>
                  <a:gd name="T4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24">
                    <a:moveTo>
                      <a:pt x="104" y="124"/>
                    </a:moveTo>
                    <a:cubicBezTo>
                      <a:pt x="102" y="124"/>
                      <a:pt x="100" y="122"/>
                      <a:pt x="100" y="120"/>
                    </a:cubicBezTo>
                    <a:cubicBezTo>
                      <a:pt x="100" y="75"/>
                      <a:pt x="100" y="75"/>
                      <a:pt x="100" y="75"/>
                    </a:cubicBezTo>
                    <a:cubicBezTo>
                      <a:pt x="100" y="73"/>
                      <a:pt x="102" y="71"/>
                      <a:pt x="104" y="71"/>
                    </a:cubicBezTo>
                    <a:cubicBezTo>
                      <a:pt x="136" y="71"/>
                      <a:pt x="136" y="71"/>
                      <a:pt x="136" y="71"/>
                    </a:cubicBezTo>
                    <a:cubicBezTo>
                      <a:pt x="75" y="10"/>
                      <a:pt x="75" y="10"/>
                      <a:pt x="75" y="10"/>
                    </a:cubicBezTo>
                    <a:cubicBezTo>
                      <a:pt x="14" y="71"/>
                      <a:pt x="14" y="71"/>
                      <a:pt x="14" y="71"/>
                    </a:cubicBezTo>
                    <a:cubicBezTo>
                      <a:pt x="48" y="71"/>
                      <a:pt x="48" y="71"/>
                      <a:pt x="48" y="71"/>
                    </a:cubicBezTo>
                    <a:cubicBezTo>
                      <a:pt x="50" y="71"/>
                      <a:pt x="52" y="73"/>
                      <a:pt x="52" y="75"/>
                    </a:cubicBezTo>
                    <a:cubicBezTo>
                      <a:pt x="52" y="120"/>
                      <a:pt x="52" y="120"/>
                      <a:pt x="52" y="120"/>
                    </a:cubicBezTo>
                    <a:cubicBezTo>
                      <a:pt x="52" y="122"/>
                      <a:pt x="50" y="124"/>
                      <a:pt x="48" y="124"/>
                    </a:cubicBezTo>
                    <a:cubicBezTo>
                      <a:pt x="46" y="124"/>
                      <a:pt x="44" y="122"/>
                      <a:pt x="44" y="120"/>
                    </a:cubicBezTo>
                    <a:cubicBezTo>
                      <a:pt x="44" y="79"/>
                      <a:pt x="44" y="79"/>
                      <a:pt x="44" y="79"/>
                    </a:cubicBezTo>
                    <a:cubicBezTo>
                      <a:pt x="4" y="79"/>
                      <a:pt x="4" y="79"/>
                      <a:pt x="4" y="79"/>
                    </a:cubicBezTo>
                    <a:cubicBezTo>
                      <a:pt x="2" y="79"/>
                      <a:pt x="1" y="78"/>
                      <a:pt x="0" y="77"/>
                    </a:cubicBezTo>
                    <a:cubicBezTo>
                      <a:pt x="0" y="75"/>
                      <a:pt x="0" y="74"/>
                      <a:pt x="1" y="73"/>
                    </a:cubicBezTo>
                    <a:cubicBezTo>
                      <a:pt x="72" y="1"/>
                      <a:pt x="72" y="1"/>
                      <a:pt x="72" y="1"/>
                    </a:cubicBezTo>
                    <a:cubicBezTo>
                      <a:pt x="73" y="0"/>
                      <a:pt x="76" y="0"/>
                      <a:pt x="77" y="1"/>
                    </a:cubicBezTo>
                    <a:cubicBezTo>
                      <a:pt x="148" y="73"/>
                      <a:pt x="148" y="73"/>
                      <a:pt x="148" y="73"/>
                    </a:cubicBezTo>
                    <a:cubicBezTo>
                      <a:pt x="149" y="74"/>
                      <a:pt x="150" y="75"/>
                      <a:pt x="149" y="77"/>
                    </a:cubicBezTo>
                    <a:cubicBezTo>
                      <a:pt x="148" y="78"/>
                      <a:pt x="147" y="79"/>
                      <a:pt x="145" y="79"/>
                    </a:cubicBezTo>
                    <a:cubicBezTo>
                      <a:pt x="108" y="79"/>
                      <a:pt x="108" y="79"/>
                      <a:pt x="108" y="79"/>
                    </a:cubicBezTo>
                    <a:cubicBezTo>
                      <a:pt x="108" y="120"/>
                      <a:pt x="108" y="120"/>
                      <a:pt x="108" y="120"/>
                    </a:cubicBezTo>
                    <a:cubicBezTo>
                      <a:pt x="108" y="122"/>
                      <a:pt x="106" y="124"/>
                      <a:pt x="104" y="124"/>
                    </a:cubicBez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32"/>
              <p:cNvSpPr>
                <a:spLocks/>
              </p:cNvSpPr>
              <p:nvPr/>
            </p:nvSpPr>
            <p:spPr bwMode="auto">
              <a:xfrm>
                <a:off x="8936038" y="3009900"/>
                <a:ext cx="19050" cy="80963"/>
              </a:xfrm>
              <a:custGeom>
                <a:avLst/>
                <a:gdLst>
                  <a:gd name="T0" fmla="*/ 4 w 8"/>
                  <a:gd name="T1" fmla="*/ 34 h 34"/>
                  <a:gd name="T2" fmla="*/ 0 w 8"/>
                  <a:gd name="T3" fmla="*/ 30 h 34"/>
                  <a:gd name="T4" fmla="*/ 0 w 8"/>
                  <a:gd name="T5" fmla="*/ 4 h 34"/>
                  <a:gd name="T6" fmla="*/ 4 w 8"/>
                  <a:gd name="T7" fmla="*/ 0 h 34"/>
                  <a:gd name="T8" fmla="*/ 8 w 8"/>
                  <a:gd name="T9" fmla="*/ 4 h 34"/>
                  <a:gd name="T10" fmla="*/ 8 w 8"/>
                  <a:gd name="T11" fmla="*/ 30 h 34"/>
                  <a:gd name="T12" fmla="*/ 4 w 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4" y="34"/>
                    </a:moveTo>
                    <a:cubicBezTo>
                      <a:pt x="2" y="34"/>
                      <a:pt x="0" y="32"/>
                      <a:pt x="0" y="30"/>
                    </a:cubicBezTo>
                    <a:cubicBezTo>
                      <a:pt x="0" y="4"/>
                      <a:pt x="0" y="4"/>
                      <a:pt x="0" y="4"/>
                    </a:cubicBezTo>
                    <a:cubicBezTo>
                      <a:pt x="0" y="2"/>
                      <a:pt x="2" y="0"/>
                      <a:pt x="4" y="0"/>
                    </a:cubicBezTo>
                    <a:cubicBezTo>
                      <a:pt x="6" y="0"/>
                      <a:pt x="8" y="2"/>
                      <a:pt x="8" y="4"/>
                    </a:cubicBezTo>
                    <a:cubicBezTo>
                      <a:pt x="8" y="30"/>
                      <a:pt x="8" y="30"/>
                      <a:pt x="8" y="30"/>
                    </a:cubicBezTo>
                    <a:cubicBezTo>
                      <a:pt x="8" y="32"/>
                      <a:pt x="6" y="34"/>
                      <a:pt x="4" y="34"/>
                    </a:cubicBez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33"/>
              <p:cNvSpPr>
                <a:spLocks/>
              </p:cNvSpPr>
              <p:nvPr/>
            </p:nvSpPr>
            <p:spPr bwMode="auto">
              <a:xfrm>
                <a:off x="9070975" y="3006725"/>
                <a:ext cx="19050" cy="82550"/>
              </a:xfrm>
              <a:custGeom>
                <a:avLst/>
                <a:gdLst>
                  <a:gd name="T0" fmla="*/ 4 w 8"/>
                  <a:gd name="T1" fmla="*/ 34 h 34"/>
                  <a:gd name="T2" fmla="*/ 0 w 8"/>
                  <a:gd name="T3" fmla="*/ 30 h 34"/>
                  <a:gd name="T4" fmla="*/ 0 w 8"/>
                  <a:gd name="T5" fmla="*/ 4 h 34"/>
                  <a:gd name="T6" fmla="*/ 4 w 8"/>
                  <a:gd name="T7" fmla="*/ 0 h 34"/>
                  <a:gd name="T8" fmla="*/ 8 w 8"/>
                  <a:gd name="T9" fmla="*/ 4 h 34"/>
                  <a:gd name="T10" fmla="*/ 8 w 8"/>
                  <a:gd name="T11" fmla="*/ 30 h 34"/>
                  <a:gd name="T12" fmla="*/ 4 w 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4" y="34"/>
                    </a:moveTo>
                    <a:cubicBezTo>
                      <a:pt x="2" y="34"/>
                      <a:pt x="0" y="32"/>
                      <a:pt x="0" y="30"/>
                    </a:cubicBezTo>
                    <a:cubicBezTo>
                      <a:pt x="0" y="4"/>
                      <a:pt x="0" y="4"/>
                      <a:pt x="0" y="4"/>
                    </a:cubicBezTo>
                    <a:cubicBezTo>
                      <a:pt x="0" y="2"/>
                      <a:pt x="2" y="0"/>
                      <a:pt x="4" y="0"/>
                    </a:cubicBezTo>
                    <a:cubicBezTo>
                      <a:pt x="6" y="0"/>
                      <a:pt x="8" y="2"/>
                      <a:pt x="8" y="4"/>
                    </a:cubicBezTo>
                    <a:cubicBezTo>
                      <a:pt x="8" y="30"/>
                      <a:pt x="8" y="30"/>
                      <a:pt x="8" y="30"/>
                    </a:cubicBezTo>
                    <a:cubicBezTo>
                      <a:pt x="8" y="32"/>
                      <a:pt x="6" y="34"/>
                      <a:pt x="4" y="34"/>
                    </a:cubicBez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9" name="Group 128"/>
            <p:cNvGrpSpPr/>
            <p:nvPr/>
          </p:nvGrpSpPr>
          <p:grpSpPr>
            <a:xfrm>
              <a:off x="4366949" y="2310041"/>
              <a:ext cx="373589" cy="373589"/>
              <a:chOff x="5229225" y="6435224"/>
              <a:chExt cx="577850" cy="577850"/>
            </a:xfrm>
            <a:solidFill>
              <a:srgbClr val="0D4571"/>
            </a:solidFill>
          </p:grpSpPr>
          <p:sp>
            <p:nvSpPr>
              <p:cNvPr id="130" name="Freeform 54"/>
              <p:cNvSpPr>
                <a:spLocks noEditPoints="1"/>
              </p:cNvSpPr>
              <p:nvPr/>
            </p:nvSpPr>
            <p:spPr bwMode="auto">
              <a:xfrm>
                <a:off x="5229225" y="6435224"/>
                <a:ext cx="577850" cy="577850"/>
              </a:xfrm>
              <a:custGeom>
                <a:avLst/>
                <a:gdLst>
                  <a:gd name="T0" fmla="*/ 240 w 240"/>
                  <a:gd name="T1" fmla="*/ 52 h 240"/>
                  <a:gd name="T2" fmla="*/ 240 w 240"/>
                  <a:gd name="T3" fmla="*/ 52 h 240"/>
                  <a:gd name="T4" fmla="*/ 240 w 240"/>
                  <a:gd name="T5" fmla="*/ 51 h 240"/>
                  <a:gd name="T6" fmla="*/ 240 w 240"/>
                  <a:gd name="T7" fmla="*/ 50 h 240"/>
                  <a:gd name="T8" fmla="*/ 239 w 240"/>
                  <a:gd name="T9" fmla="*/ 49 h 240"/>
                  <a:gd name="T10" fmla="*/ 239 w 240"/>
                  <a:gd name="T11" fmla="*/ 49 h 240"/>
                  <a:gd name="T12" fmla="*/ 238 w 240"/>
                  <a:gd name="T13" fmla="*/ 49 h 240"/>
                  <a:gd name="T14" fmla="*/ 238 w 240"/>
                  <a:gd name="T15" fmla="*/ 48 h 240"/>
                  <a:gd name="T16" fmla="*/ 238 w 240"/>
                  <a:gd name="T17" fmla="*/ 48 h 240"/>
                  <a:gd name="T18" fmla="*/ 126 w 240"/>
                  <a:gd name="T19" fmla="*/ 0 h 240"/>
                  <a:gd name="T20" fmla="*/ 123 w 240"/>
                  <a:gd name="T21" fmla="*/ 0 h 240"/>
                  <a:gd name="T22" fmla="*/ 3 w 240"/>
                  <a:gd name="T23" fmla="*/ 48 h 240"/>
                  <a:gd name="T24" fmla="*/ 2 w 240"/>
                  <a:gd name="T25" fmla="*/ 48 h 240"/>
                  <a:gd name="T26" fmla="*/ 2 w 240"/>
                  <a:gd name="T27" fmla="*/ 49 h 240"/>
                  <a:gd name="T28" fmla="*/ 1 w 240"/>
                  <a:gd name="T29" fmla="*/ 49 h 240"/>
                  <a:gd name="T30" fmla="*/ 1 w 240"/>
                  <a:gd name="T31" fmla="*/ 49 h 240"/>
                  <a:gd name="T32" fmla="*/ 0 w 240"/>
                  <a:gd name="T33" fmla="*/ 50 h 240"/>
                  <a:gd name="T34" fmla="*/ 0 w 240"/>
                  <a:gd name="T35" fmla="*/ 51 h 240"/>
                  <a:gd name="T36" fmla="*/ 0 w 240"/>
                  <a:gd name="T37" fmla="*/ 52 h 240"/>
                  <a:gd name="T38" fmla="*/ 0 w 240"/>
                  <a:gd name="T39" fmla="*/ 52 h 240"/>
                  <a:gd name="T40" fmla="*/ 0 w 240"/>
                  <a:gd name="T41" fmla="*/ 52 h 240"/>
                  <a:gd name="T42" fmla="*/ 0 w 240"/>
                  <a:gd name="T43" fmla="*/ 180 h 240"/>
                  <a:gd name="T44" fmla="*/ 2 w 240"/>
                  <a:gd name="T45" fmla="*/ 184 h 240"/>
                  <a:gd name="T46" fmla="*/ 122 w 240"/>
                  <a:gd name="T47" fmla="*/ 240 h 240"/>
                  <a:gd name="T48" fmla="*/ 122 w 240"/>
                  <a:gd name="T49" fmla="*/ 240 h 240"/>
                  <a:gd name="T50" fmla="*/ 124 w 240"/>
                  <a:gd name="T51" fmla="*/ 240 h 240"/>
                  <a:gd name="T52" fmla="*/ 126 w 240"/>
                  <a:gd name="T53" fmla="*/ 240 h 240"/>
                  <a:gd name="T54" fmla="*/ 126 w 240"/>
                  <a:gd name="T55" fmla="*/ 240 h 240"/>
                  <a:gd name="T56" fmla="*/ 238 w 240"/>
                  <a:gd name="T57" fmla="*/ 184 h 240"/>
                  <a:gd name="T58" fmla="*/ 240 w 240"/>
                  <a:gd name="T59" fmla="*/ 180 h 240"/>
                  <a:gd name="T60" fmla="*/ 240 w 240"/>
                  <a:gd name="T61" fmla="*/ 52 h 240"/>
                  <a:gd name="T62" fmla="*/ 240 w 240"/>
                  <a:gd name="T63" fmla="*/ 52 h 240"/>
                  <a:gd name="T64" fmla="*/ 124 w 240"/>
                  <a:gd name="T65" fmla="*/ 8 h 240"/>
                  <a:gd name="T66" fmla="*/ 226 w 240"/>
                  <a:gd name="T67" fmla="*/ 52 h 240"/>
                  <a:gd name="T68" fmla="*/ 182 w 240"/>
                  <a:gd name="T69" fmla="*/ 73 h 240"/>
                  <a:gd name="T70" fmla="*/ 81 w 240"/>
                  <a:gd name="T71" fmla="*/ 26 h 240"/>
                  <a:gd name="T72" fmla="*/ 124 w 240"/>
                  <a:gd name="T73" fmla="*/ 8 h 240"/>
                  <a:gd name="T74" fmla="*/ 124 w 240"/>
                  <a:gd name="T75" fmla="*/ 100 h 240"/>
                  <a:gd name="T76" fmla="*/ 14 w 240"/>
                  <a:gd name="T77" fmla="*/ 52 h 240"/>
                  <a:gd name="T78" fmla="*/ 71 w 240"/>
                  <a:gd name="T79" fmla="*/ 30 h 240"/>
                  <a:gd name="T80" fmla="*/ 173 w 240"/>
                  <a:gd name="T81" fmla="*/ 77 h 240"/>
                  <a:gd name="T82" fmla="*/ 124 w 240"/>
                  <a:gd name="T83" fmla="*/ 100 h 240"/>
                  <a:gd name="T84" fmla="*/ 8 w 240"/>
                  <a:gd name="T85" fmla="*/ 58 h 240"/>
                  <a:gd name="T86" fmla="*/ 120 w 240"/>
                  <a:gd name="T87" fmla="*/ 107 h 240"/>
                  <a:gd name="T88" fmla="*/ 120 w 240"/>
                  <a:gd name="T89" fmla="*/ 230 h 240"/>
                  <a:gd name="T90" fmla="*/ 8 w 240"/>
                  <a:gd name="T91" fmla="*/ 177 h 240"/>
                  <a:gd name="T92" fmla="*/ 8 w 240"/>
                  <a:gd name="T93" fmla="*/ 58 h 240"/>
                  <a:gd name="T94" fmla="*/ 232 w 240"/>
                  <a:gd name="T95" fmla="*/ 178 h 240"/>
                  <a:gd name="T96" fmla="*/ 128 w 240"/>
                  <a:gd name="T97" fmla="*/ 230 h 240"/>
                  <a:gd name="T98" fmla="*/ 128 w 240"/>
                  <a:gd name="T99" fmla="*/ 107 h 240"/>
                  <a:gd name="T100" fmla="*/ 232 w 240"/>
                  <a:gd name="T101" fmla="*/ 58 h 240"/>
                  <a:gd name="T102" fmla="*/ 232 w 240"/>
                  <a:gd name="T103" fmla="*/ 1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40">
                    <a:moveTo>
                      <a:pt x="240" y="52"/>
                    </a:moveTo>
                    <a:cubicBezTo>
                      <a:pt x="240" y="52"/>
                      <a:pt x="240" y="52"/>
                      <a:pt x="240" y="52"/>
                    </a:cubicBezTo>
                    <a:cubicBezTo>
                      <a:pt x="240" y="52"/>
                      <a:pt x="240" y="51"/>
                      <a:pt x="240" y="51"/>
                    </a:cubicBezTo>
                    <a:cubicBezTo>
                      <a:pt x="240" y="51"/>
                      <a:pt x="240" y="50"/>
                      <a:pt x="240" y="50"/>
                    </a:cubicBezTo>
                    <a:cubicBezTo>
                      <a:pt x="239" y="50"/>
                      <a:pt x="239" y="50"/>
                      <a:pt x="239" y="49"/>
                    </a:cubicBezTo>
                    <a:cubicBezTo>
                      <a:pt x="239" y="49"/>
                      <a:pt x="239" y="49"/>
                      <a:pt x="239" y="49"/>
                    </a:cubicBezTo>
                    <a:cubicBezTo>
                      <a:pt x="239" y="49"/>
                      <a:pt x="238" y="49"/>
                      <a:pt x="238" y="49"/>
                    </a:cubicBezTo>
                    <a:cubicBezTo>
                      <a:pt x="238" y="49"/>
                      <a:pt x="238" y="48"/>
                      <a:pt x="238" y="48"/>
                    </a:cubicBezTo>
                    <a:cubicBezTo>
                      <a:pt x="238" y="48"/>
                      <a:pt x="238" y="48"/>
                      <a:pt x="238" y="48"/>
                    </a:cubicBezTo>
                    <a:cubicBezTo>
                      <a:pt x="126" y="0"/>
                      <a:pt x="126" y="0"/>
                      <a:pt x="126" y="0"/>
                    </a:cubicBezTo>
                    <a:cubicBezTo>
                      <a:pt x="125" y="0"/>
                      <a:pt x="123" y="0"/>
                      <a:pt x="123" y="0"/>
                    </a:cubicBezTo>
                    <a:cubicBezTo>
                      <a:pt x="3" y="48"/>
                      <a:pt x="3" y="48"/>
                      <a:pt x="3" y="48"/>
                    </a:cubicBezTo>
                    <a:cubicBezTo>
                      <a:pt x="2" y="48"/>
                      <a:pt x="2" y="48"/>
                      <a:pt x="2" y="48"/>
                    </a:cubicBezTo>
                    <a:cubicBezTo>
                      <a:pt x="2" y="48"/>
                      <a:pt x="2" y="49"/>
                      <a:pt x="2" y="49"/>
                    </a:cubicBezTo>
                    <a:cubicBezTo>
                      <a:pt x="2" y="49"/>
                      <a:pt x="1" y="49"/>
                      <a:pt x="1" y="49"/>
                    </a:cubicBezTo>
                    <a:cubicBezTo>
                      <a:pt x="1" y="49"/>
                      <a:pt x="1" y="49"/>
                      <a:pt x="1" y="49"/>
                    </a:cubicBezTo>
                    <a:cubicBezTo>
                      <a:pt x="1" y="50"/>
                      <a:pt x="1" y="50"/>
                      <a:pt x="0" y="50"/>
                    </a:cubicBezTo>
                    <a:cubicBezTo>
                      <a:pt x="0" y="50"/>
                      <a:pt x="0" y="51"/>
                      <a:pt x="0" y="51"/>
                    </a:cubicBezTo>
                    <a:cubicBezTo>
                      <a:pt x="0" y="51"/>
                      <a:pt x="0" y="51"/>
                      <a:pt x="0" y="52"/>
                    </a:cubicBezTo>
                    <a:cubicBezTo>
                      <a:pt x="0" y="52"/>
                      <a:pt x="0" y="52"/>
                      <a:pt x="0" y="52"/>
                    </a:cubicBezTo>
                    <a:cubicBezTo>
                      <a:pt x="0" y="52"/>
                      <a:pt x="0" y="52"/>
                      <a:pt x="0" y="52"/>
                    </a:cubicBezTo>
                    <a:cubicBezTo>
                      <a:pt x="0" y="180"/>
                      <a:pt x="0" y="180"/>
                      <a:pt x="0" y="180"/>
                    </a:cubicBezTo>
                    <a:cubicBezTo>
                      <a:pt x="0" y="182"/>
                      <a:pt x="1" y="183"/>
                      <a:pt x="2" y="184"/>
                    </a:cubicBezTo>
                    <a:cubicBezTo>
                      <a:pt x="122" y="240"/>
                      <a:pt x="122" y="240"/>
                      <a:pt x="122" y="240"/>
                    </a:cubicBezTo>
                    <a:cubicBezTo>
                      <a:pt x="122" y="240"/>
                      <a:pt x="122" y="240"/>
                      <a:pt x="122" y="240"/>
                    </a:cubicBezTo>
                    <a:cubicBezTo>
                      <a:pt x="123" y="240"/>
                      <a:pt x="123" y="240"/>
                      <a:pt x="124" y="240"/>
                    </a:cubicBezTo>
                    <a:cubicBezTo>
                      <a:pt x="125" y="240"/>
                      <a:pt x="125" y="240"/>
                      <a:pt x="126" y="240"/>
                    </a:cubicBezTo>
                    <a:cubicBezTo>
                      <a:pt x="126" y="240"/>
                      <a:pt x="126" y="240"/>
                      <a:pt x="126" y="240"/>
                    </a:cubicBezTo>
                    <a:cubicBezTo>
                      <a:pt x="238" y="184"/>
                      <a:pt x="238" y="184"/>
                      <a:pt x="238" y="184"/>
                    </a:cubicBezTo>
                    <a:cubicBezTo>
                      <a:pt x="239" y="183"/>
                      <a:pt x="240" y="182"/>
                      <a:pt x="240" y="180"/>
                    </a:cubicBezTo>
                    <a:cubicBezTo>
                      <a:pt x="240" y="52"/>
                      <a:pt x="240" y="52"/>
                      <a:pt x="240" y="52"/>
                    </a:cubicBezTo>
                    <a:cubicBezTo>
                      <a:pt x="240" y="52"/>
                      <a:pt x="240" y="52"/>
                      <a:pt x="240" y="52"/>
                    </a:cubicBezTo>
                    <a:close/>
                    <a:moveTo>
                      <a:pt x="124" y="8"/>
                    </a:moveTo>
                    <a:cubicBezTo>
                      <a:pt x="226" y="52"/>
                      <a:pt x="226" y="52"/>
                      <a:pt x="226" y="52"/>
                    </a:cubicBezTo>
                    <a:cubicBezTo>
                      <a:pt x="182" y="73"/>
                      <a:pt x="182" y="73"/>
                      <a:pt x="182" y="73"/>
                    </a:cubicBezTo>
                    <a:cubicBezTo>
                      <a:pt x="81" y="26"/>
                      <a:pt x="81" y="26"/>
                      <a:pt x="81" y="26"/>
                    </a:cubicBezTo>
                    <a:lnTo>
                      <a:pt x="124" y="8"/>
                    </a:lnTo>
                    <a:close/>
                    <a:moveTo>
                      <a:pt x="124" y="100"/>
                    </a:moveTo>
                    <a:cubicBezTo>
                      <a:pt x="14" y="52"/>
                      <a:pt x="14" y="52"/>
                      <a:pt x="14" y="52"/>
                    </a:cubicBezTo>
                    <a:cubicBezTo>
                      <a:pt x="71" y="30"/>
                      <a:pt x="71" y="30"/>
                      <a:pt x="71" y="30"/>
                    </a:cubicBezTo>
                    <a:cubicBezTo>
                      <a:pt x="173" y="77"/>
                      <a:pt x="173" y="77"/>
                      <a:pt x="173" y="77"/>
                    </a:cubicBezTo>
                    <a:lnTo>
                      <a:pt x="124" y="100"/>
                    </a:lnTo>
                    <a:close/>
                    <a:moveTo>
                      <a:pt x="8" y="58"/>
                    </a:moveTo>
                    <a:cubicBezTo>
                      <a:pt x="120" y="107"/>
                      <a:pt x="120" y="107"/>
                      <a:pt x="120" y="107"/>
                    </a:cubicBezTo>
                    <a:cubicBezTo>
                      <a:pt x="120" y="230"/>
                      <a:pt x="120" y="230"/>
                      <a:pt x="120" y="230"/>
                    </a:cubicBezTo>
                    <a:cubicBezTo>
                      <a:pt x="8" y="177"/>
                      <a:pt x="8" y="177"/>
                      <a:pt x="8" y="177"/>
                    </a:cubicBezTo>
                    <a:lnTo>
                      <a:pt x="8" y="58"/>
                    </a:lnTo>
                    <a:close/>
                    <a:moveTo>
                      <a:pt x="232" y="178"/>
                    </a:moveTo>
                    <a:cubicBezTo>
                      <a:pt x="128" y="230"/>
                      <a:pt x="128" y="230"/>
                      <a:pt x="128" y="230"/>
                    </a:cubicBezTo>
                    <a:cubicBezTo>
                      <a:pt x="128" y="107"/>
                      <a:pt x="128" y="107"/>
                      <a:pt x="128" y="107"/>
                    </a:cubicBezTo>
                    <a:cubicBezTo>
                      <a:pt x="232" y="58"/>
                      <a:pt x="232" y="58"/>
                      <a:pt x="232" y="58"/>
                    </a:cubicBezTo>
                    <a:lnTo>
                      <a:pt x="232" y="178"/>
                    </a:ln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55"/>
              <p:cNvSpPr>
                <a:spLocks noEditPoints="1"/>
              </p:cNvSpPr>
              <p:nvPr/>
            </p:nvSpPr>
            <p:spPr bwMode="auto">
              <a:xfrm>
                <a:off x="5307013" y="6665413"/>
                <a:ext cx="153987" cy="203200"/>
              </a:xfrm>
              <a:custGeom>
                <a:avLst/>
                <a:gdLst>
                  <a:gd name="T0" fmla="*/ 62 w 64"/>
                  <a:gd name="T1" fmla="*/ 24 h 84"/>
                  <a:gd name="T2" fmla="*/ 6 w 64"/>
                  <a:gd name="T3" fmla="*/ 0 h 84"/>
                  <a:gd name="T4" fmla="*/ 2 w 64"/>
                  <a:gd name="T5" fmla="*/ 1 h 84"/>
                  <a:gd name="T6" fmla="*/ 0 w 64"/>
                  <a:gd name="T7" fmla="*/ 4 h 84"/>
                  <a:gd name="T8" fmla="*/ 0 w 64"/>
                  <a:gd name="T9" fmla="*/ 56 h 84"/>
                  <a:gd name="T10" fmla="*/ 2 w 64"/>
                  <a:gd name="T11" fmla="*/ 60 h 84"/>
                  <a:gd name="T12" fmla="*/ 58 w 64"/>
                  <a:gd name="T13" fmla="*/ 84 h 84"/>
                  <a:gd name="T14" fmla="*/ 60 w 64"/>
                  <a:gd name="T15" fmla="*/ 84 h 84"/>
                  <a:gd name="T16" fmla="*/ 62 w 64"/>
                  <a:gd name="T17" fmla="*/ 83 h 84"/>
                  <a:gd name="T18" fmla="*/ 64 w 64"/>
                  <a:gd name="T19" fmla="*/ 80 h 84"/>
                  <a:gd name="T20" fmla="*/ 64 w 64"/>
                  <a:gd name="T21" fmla="*/ 28 h 84"/>
                  <a:gd name="T22" fmla="*/ 62 w 64"/>
                  <a:gd name="T23" fmla="*/ 24 h 84"/>
                  <a:gd name="T24" fmla="*/ 56 w 64"/>
                  <a:gd name="T25" fmla="*/ 74 h 84"/>
                  <a:gd name="T26" fmla="*/ 8 w 64"/>
                  <a:gd name="T27" fmla="*/ 53 h 84"/>
                  <a:gd name="T28" fmla="*/ 8 w 64"/>
                  <a:gd name="T29" fmla="*/ 10 h 84"/>
                  <a:gd name="T30" fmla="*/ 56 w 64"/>
                  <a:gd name="T31" fmla="*/ 31 h 84"/>
                  <a:gd name="T32" fmla="*/ 56 w 64"/>
                  <a:gd name="T33"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4">
                    <a:moveTo>
                      <a:pt x="62" y="24"/>
                    </a:moveTo>
                    <a:cubicBezTo>
                      <a:pt x="6" y="0"/>
                      <a:pt x="6" y="0"/>
                      <a:pt x="6" y="0"/>
                    </a:cubicBezTo>
                    <a:cubicBezTo>
                      <a:pt x="4" y="0"/>
                      <a:pt x="3" y="0"/>
                      <a:pt x="2" y="1"/>
                    </a:cubicBezTo>
                    <a:cubicBezTo>
                      <a:pt x="1" y="1"/>
                      <a:pt x="0" y="3"/>
                      <a:pt x="0" y="4"/>
                    </a:cubicBezTo>
                    <a:cubicBezTo>
                      <a:pt x="0" y="56"/>
                      <a:pt x="0" y="56"/>
                      <a:pt x="0" y="56"/>
                    </a:cubicBezTo>
                    <a:cubicBezTo>
                      <a:pt x="0" y="58"/>
                      <a:pt x="1" y="59"/>
                      <a:pt x="2" y="60"/>
                    </a:cubicBezTo>
                    <a:cubicBezTo>
                      <a:pt x="58" y="84"/>
                      <a:pt x="58" y="84"/>
                      <a:pt x="58" y="84"/>
                    </a:cubicBezTo>
                    <a:cubicBezTo>
                      <a:pt x="59" y="84"/>
                      <a:pt x="59" y="84"/>
                      <a:pt x="60" y="84"/>
                    </a:cubicBezTo>
                    <a:cubicBezTo>
                      <a:pt x="61" y="84"/>
                      <a:pt x="62" y="84"/>
                      <a:pt x="62" y="83"/>
                    </a:cubicBezTo>
                    <a:cubicBezTo>
                      <a:pt x="63" y="83"/>
                      <a:pt x="64" y="81"/>
                      <a:pt x="64" y="80"/>
                    </a:cubicBezTo>
                    <a:cubicBezTo>
                      <a:pt x="64" y="28"/>
                      <a:pt x="64" y="28"/>
                      <a:pt x="64" y="28"/>
                    </a:cubicBezTo>
                    <a:cubicBezTo>
                      <a:pt x="64" y="26"/>
                      <a:pt x="63" y="25"/>
                      <a:pt x="62" y="24"/>
                    </a:cubicBezTo>
                    <a:close/>
                    <a:moveTo>
                      <a:pt x="56" y="74"/>
                    </a:moveTo>
                    <a:cubicBezTo>
                      <a:pt x="8" y="53"/>
                      <a:pt x="8" y="53"/>
                      <a:pt x="8" y="53"/>
                    </a:cubicBezTo>
                    <a:cubicBezTo>
                      <a:pt x="8" y="10"/>
                      <a:pt x="8" y="10"/>
                      <a:pt x="8" y="10"/>
                    </a:cubicBezTo>
                    <a:cubicBezTo>
                      <a:pt x="56" y="31"/>
                      <a:pt x="56" y="31"/>
                      <a:pt x="56" y="31"/>
                    </a:cubicBezTo>
                    <a:lnTo>
                      <a:pt x="56" y="74"/>
                    </a:ln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5" name="Group 14"/>
          <p:cNvGrpSpPr/>
          <p:nvPr/>
        </p:nvGrpSpPr>
        <p:grpSpPr>
          <a:xfrm>
            <a:off x="1855082" y="3668219"/>
            <a:ext cx="337658" cy="824436"/>
            <a:chOff x="4866316" y="1769431"/>
            <a:chExt cx="374422" cy="914195"/>
          </a:xfrm>
        </p:grpSpPr>
        <p:grpSp>
          <p:nvGrpSpPr>
            <p:cNvPr id="91" name="Group 90"/>
            <p:cNvGrpSpPr/>
            <p:nvPr/>
          </p:nvGrpSpPr>
          <p:grpSpPr>
            <a:xfrm>
              <a:off x="4866316" y="1769431"/>
              <a:ext cx="358775" cy="492126"/>
              <a:chOff x="8831263" y="2682875"/>
              <a:chExt cx="358775" cy="492126"/>
            </a:xfrm>
            <a:solidFill>
              <a:srgbClr val="0D4571"/>
            </a:solidFill>
          </p:grpSpPr>
          <p:sp>
            <p:nvSpPr>
              <p:cNvPr id="92" name="Freeform 31"/>
              <p:cNvSpPr>
                <a:spLocks/>
              </p:cNvSpPr>
              <p:nvPr/>
            </p:nvSpPr>
            <p:spPr bwMode="auto">
              <a:xfrm>
                <a:off x="8831263" y="2682875"/>
                <a:ext cx="358775" cy="298450"/>
              </a:xfrm>
              <a:custGeom>
                <a:avLst/>
                <a:gdLst>
                  <a:gd name="T0" fmla="*/ 104 w 150"/>
                  <a:gd name="T1" fmla="*/ 124 h 124"/>
                  <a:gd name="T2" fmla="*/ 100 w 150"/>
                  <a:gd name="T3" fmla="*/ 120 h 124"/>
                  <a:gd name="T4" fmla="*/ 100 w 150"/>
                  <a:gd name="T5" fmla="*/ 75 h 124"/>
                  <a:gd name="T6" fmla="*/ 104 w 150"/>
                  <a:gd name="T7" fmla="*/ 71 h 124"/>
                  <a:gd name="T8" fmla="*/ 136 w 150"/>
                  <a:gd name="T9" fmla="*/ 71 h 124"/>
                  <a:gd name="T10" fmla="*/ 75 w 150"/>
                  <a:gd name="T11" fmla="*/ 10 h 124"/>
                  <a:gd name="T12" fmla="*/ 14 w 150"/>
                  <a:gd name="T13" fmla="*/ 71 h 124"/>
                  <a:gd name="T14" fmla="*/ 48 w 150"/>
                  <a:gd name="T15" fmla="*/ 71 h 124"/>
                  <a:gd name="T16" fmla="*/ 52 w 150"/>
                  <a:gd name="T17" fmla="*/ 75 h 124"/>
                  <a:gd name="T18" fmla="*/ 52 w 150"/>
                  <a:gd name="T19" fmla="*/ 120 h 124"/>
                  <a:gd name="T20" fmla="*/ 48 w 150"/>
                  <a:gd name="T21" fmla="*/ 124 h 124"/>
                  <a:gd name="T22" fmla="*/ 44 w 150"/>
                  <a:gd name="T23" fmla="*/ 120 h 124"/>
                  <a:gd name="T24" fmla="*/ 44 w 150"/>
                  <a:gd name="T25" fmla="*/ 79 h 124"/>
                  <a:gd name="T26" fmla="*/ 4 w 150"/>
                  <a:gd name="T27" fmla="*/ 79 h 124"/>
                  <a:gd name="T28" fmla="*/ 0 w 150"/>
                  <a:gd name="T29" fmla="*/ 77 h 124"/>
                  <a:gd name="T30" fmla="*/ 1 w 150"/>
                  <a:gd name="T31" fmla="*/ 73 h 124"/>
                  <a:gd name="T32" fmla="*/ 72 w 150"/>
                  <a:gd name="T33" fmla="*/ 1 h 124"/>
                  <a:gd name="T34" fmla="*/ 77 w 150"/>
                  <a:gd name="T35" fmla="*/ 1 h 124"/>
                  <a:gd name="T36" fmla="*/ 148 w 150"/>
                  <a:gd name="T37" fmla="*/ 73 h 124"/>
                  <a:gd name="T38" fmla="*/ 149 w 150"/>
                  <a:gd name="T39" fmla="*/ 77 h 124"/>
                  <a:gd name="T40" fmla="*/ 145 w 150"/>
                  <a:gd name="T41" fmla="*/ 79 h 124"/>
                  <a:gd name="T42" fmla="*/ 108 w 150"/>
                  <a:gd name="T43" fmla="*/ 79 h 124"/>
                  <a:gd name="T44" fmla="*/ 108 w 150"/>
                  <a:gd name="T45" fmla="*/ 120 h 124"/>
                  <a:gd name="T46" fmla="*/ 104 w 150"/>
                  <a:gd name="T4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24">
                    <a:moveTo>
                      <a:pt x="104" y="124"/>
                    </a:moveTo>
                    <a:cubicBezTo>
                      <a:pt x="102" y="124"/>
                      <a:pt x="100" y="122"/>
                      <a:pt x="100" y="120"/>
                    </a:cubicBezTo>
                    <a:cubicBezTo>
                      <a:pt x="100" y="75"/>
                      <a:pt x="100" y="75"/>
                      <a:pt x="100" y="75"/>
                    </a:cubicBezTo>
                    <a:cubicBezTo>
                      <a:pt x="100" y="73"/>
                      <a:pt x="102" y="71"/>
                      <a:pt x="104" y="71"/>
                    </a:cubicBezTo>
                    <a:cubicBezTo>
                      <a:pt x="136" y="71"/>
                      <a:pt x="136" y="71"/>
                      <a:pt x="136" y="71"/>
                    </a:cubicBezTo>
                    <a:cubicBezTo>
                      <a:pt x="75" y="10"/>
                      <a:pt x="75" y="10"/>
                      <a:pt x="75" y="10"/>
                    </a:cubicBezTo>
                    <a:cubicBezTo>
                      <a:pt x="14" y="71"/>
                      <a:pt x="14" y="71"/>
                      <a:pt x="14" y="71"/>
                    </a:cubicBezTo>
                    <a:cubicBezTo>
                      <a:pt x="48" y="71"/>
                      <a:pt x="48" y="71"/>
                      <a:pt x="48" y="71"/>
                    </a:cubicBezTo>
                    <a:cubicBezTo>
                      <a:pt x="50" y="71"/>
                      <a:pt x="52" y="73"/>
                      <a:pt x="52" y="75"/>
                    </a:cubicBezTo>
                    <a:cubicBezTo>
                      <a:pt x="52" y="120"/>
                      <a:pt x="52" y="120"/>
                      <a:pt x="52" y="120"/>
                    </a:cubicBezTo>
                    <a:cubicBezTo>
                      <a:pt x="52" y="122"/>
                      <a:pt x="50" y="124"/>
                      <a:pt x="48" y="124"/>
                    </a:cubicBezTo>
                    <a:cubicBezTo>
                      <a:pt x="46" y="124"/>
                      <a:pt x="44" y="122"/>
                      <a:pt x="44" y="120"/>
                    </a:cubicBezTo>
                    <a:cubicBezTo>
                      <a:pt x="44" y="79"/>
                      <a:pt x="44" y="79"/>
                      <a:pt x="44" y="79"/>
                    </a:cubicBezTo>
                    <a:cubicBezTo>
                      <a:pt x="4" y="79"/>
                      <a:pt x="4" y="79"/>
                      <a:pt x="4" y="79"/>
                    </a:cubicBezTo>
                    <a:cubicBezTo>
                      <a:pt x="2" y="79"/>
                      <a:pt x="1" y="78"/>
                      <a:pt x="0" y="77"/>
                    </a:cubicBezTo>
                    <a:cubicBezTo>
                      <a:pt x="0" y="75"/>
                      <a:pt x="0" y="74"/>
                      <a:pt x="1" y="73"/>
                    </a:cubicBezTo>
                    <a:cubicBezTo>
                      <a:pt x="72" y="1"/>
                      <a:pt x="72" y="1"/>
                      <a:pt x="72" y="1"/>
                    </a:cubicBezTo>
                    <a:cubicBezTo>
                      <a:pt x="73" y="0"/>
                      <a:pt x="76" y="0"/>
                      <a:pt x="77" y="1"/>
                    </a:cubicBezTo>
                    <a:cubicBezTo>
                      <a:pt x="148" y="73"/>
                      <a:pt x="148" y="73"/>
                      <a:pt x="148" y="73"/>
                    </a:cubicBezTo>
                    <a:cubicBezTo>
                      <a:pt x="149" y="74"/>
                      <a:pt x="150" y="75"/>
                      <a:pt x="149" y="77"/>
                    </a:cubicBezTo>
                    <a:cubicBezTo>
                      <a:pt x="148" y="78"/>
                      <a:pt x="147" y="79"/>
                      <a:pt x="145" y="79"/>
                    </a:cubicBezTo>
                    <a:cubicBezTo>
                      <a:pt x="108" y="79"/>
                      <a:pt x="108" y="79"/>
                      <a:pt x="108" y="79"/>
                    </a:cubicBezTo>
                    <a:cubicBezTo>
                      <a:pt x="108" y="120"/>
                      <a:pt x="108" y="120"/>
                      <a:pt x="108" y="120"/>
                    </a:cubicBezTo>
                    <a:cubicBezTo>
                      <a:pt x="108" y="122"/>
                      <a:pt x="106" y="124"/>
                      <a:pt x="104" y="124"/>
                    </a:cubicBez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32"/>
              <p:cNvSpPr>
                <a:spLocks/>
              </p:cNvSpPr>
              <p:nvPr/>
            </p:nvSpPr>
            <p:spPr bwMode="auto">
              <a:xfrm>
                <a:off x="8936038" y="3009900"/>
                <a:ext cx="19050" cy="80963"/>
              </a:xfrm>
              <a:custGeom>
                <a:avLst/>
                <a:gdLst>
                  <a:gd name="T0" fmla="*/ 4 w 8"/>
                  <a:gd name="T1" fmla="*/ 34 h 34"/>
                  <a:gd name="T2" fmla="*/ 0 w 8"/>
                  <a:gd name="T3" fmla="*/ 30 h 34"/>
                  <a:gd name="T4" fmla="*/ 0 w 8"/>
                  <a:gd name="T5" fmla="*/ 4 h 34"/>
                  <a:gd name="T6" fmla="*/ 4 w 8"/>
                  <a:gd name="T7" fmla="*/ 0 h 34"/>
                  <a:gd name="T8" fmla="*/ 8 w 8"/>
                  <a:gd name="T9" fmla="*/ 4 h 34"/>
                  <a:gd name="T10" fmla="*/ 8 w 8"/>
                  <a:gd name="T11" fmla="*/ 30 h 34"/>
                  <a:gd name="T12" fmla="*/ 4 w 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4" y="34"/>
                    </a:moveTo>
                    <a:cubicBezTo>
                      <a:pt x="2" y="34"/>
                      <a:pt x="0" y="32"/>
                      <a:pt x="0" y="30"/>
                    </a:cubicBezTo>
                    <a:cubicBezTo>
                      <a:pt x="0" y="4"/>
                      <a:pt x="0" y="4"/>
                      <a:pt x="0" y="4"/>
                    </a:cubicBezTo>
                    <a:cubicBezTo>
                      <a:pt x="0" y="2"/>
                      <a:pt x="2" y="0"/>
                      <a:pt x="4" y="0"/>
                    </a:cubicBezTo>
                    <a:cubicBezTo>
                      <a:pt x="6" y="0"/>
                      <a:pt x="8" y="2"/>
                      <a:pt x="8" y="4"/>
                    </a:cubicBezTo>
                    <a:cubicBezTo>
                      <a:pt x="8" y="30"/>
                      <a:pt x="8" y="30"/>
                      <a:pt x="8" y="30"/>
                    </a:cubicBezTo>
                    <a:cubicBezTo>
                      <a:pt x="8" y="32"/>
                      <a:pt x="6" y="34"/>
                      <a:pt x="4" y="34"/>
                    </a:cubicBez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3"/>
              <p:cNvSpPr>
                <a:spLocks/>
              </p:cNvSpPr>
              <p:nvPr/>
            </p:nvSpPr>
            <p:spPr bwMode="auto">
              <a:xfrm>
                <a:off x="9070975" y="3006725"/>
                <a:ext cx="19050" cy="82550"/>
              </a:xfrm>
              <a:custGeom>
                <a:avLst/>
                <a:gdLst>
                  <a:gd name="T0" fmla="*/ 4 w 8"/>
                  <a:gd name="T1" fmla="*/ 34 h 34"/>
                  <a:gd name="T2" fmla="*/ 0 w 8"/>
                  <a:gd name="T3" fmla="*/ 30 h 34"/>
                  <a:gd name="T4" fmla="*/ 0 w 8"/>
                  <a:gd name="T5" fmla="*/ 4 h 34"/>
                  <a:gd name="T6" fmla="*/ 4 w 8"/>
                  <a:gd name="T7" fmla="*/ 0 h 34"/>
                  <a:gd name="T8" fmla="*/ 8 w 8"/>
                  <a:gd name="T9" fmla="*/ 4 h 34"/>
                  <a:gd name="T10" fmla="*/ 8 w 8"/>
                  <a:gd name="T11" fmla="*/ 30 h 34"/>
                  <a:gd name="T12" fmla="*/ 4 w 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 h="34">
                    <a:moveTo>
                      <a:pt x="4" y="34"/>
                    </a:moveTo>
                    <a:cubicBezTo>
                      <a:pt x="2" y="34"/>
                      <a:pt x="0" y="32"/>
                      <a:pt x="0" y="30"/>
                    </a:cubicBezTo>
                    <a:cubicBezTo>
                      <a:pt x="0" y="4"/>
                      <a:pt x="0" y="4"/>
                      <a:pt x="0" y="4"/>
                    </a:cubicBezTo>
                    <a:cubicBezTo>
                      <a:pt x="0" y="2"/>
                      <a:pt x="2" y="0"/>
                      <a:pt x="4" y="0"/>
                    </a:cubicBezTo>
                    <a:cubicBezTo>
                      <a:pt x="6" y="0"/>
                      <a:pt x="8" y="2"/>
                      <a:pt x="8" y="4"/>
                    </a:cubicBezTo>
                    <a:cubicBezTo>
                      <a:pt x="8" y="30"/>
                      <a:pt x="8" y="30"/>
                      <a:pt x="8" y="30"/>
                    </a:cubicBezTo>
                    <a:cubicBezTo>
                      <a:pt x="8" y="32"/>
                      <a:pt x="6" y="34"/>
                      <a:pt x="4" y="34"/>
                    </a:cubicBez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34"/>
              <p:cNvSpPr>
                <a:spLocks/>
              </p:cNvSpPr>
              <p:nvPr/>
            </p:nvSpPr>
            <p:spPr bwMode="auto">
              <a:xfrm>
                <a:off x="8936038" y="3119438"/>
                <a:ext cx="19050" cy="55563"/>
              </a:xfrm>
              <a:custGeom>
                <a:avLst/>
                <a:gdLst>
                  <a:gd name="T0" fmla="*/ 4 w 8"/>
                  <a:gd name="T1" fmla="*/ 23 h 23"/>
                  <a:gd name="T2" fmla="*/ 0 w 8"/>
                  <a:gd name="T3" fmla="*/ 19 h 23"/>
                  <a:gd name="T4" fmla="*/ 0 w 8"/>
                  <a:gd name="T5" fmla="*/ 4 h 23"/>
                  <a:gd name="T6" fmla="*/ 4 w 8"/>
                  <a:gd name="T7" fmla="*/ 0 h 23"/>
                  <a:gd name="T8" fmla="*/ 8 w 8"/>
                  <a:gd name="T9" fmla="*/ 4 h 23"/>
                  <a:gd name="T10" fmla="*/ 8 w 8"/>
                  <a:gd name="T11" fmla="*/ 19 h 23"/>
                  <a:gd name="T12" fmla="*/ 4 w 8"/>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4" y="23"/>
                    </a:moveTo>
                    <a:cubicBezTo>
                      <a:pt x="2" y="23"/>
                      <a:pt x="0" y="21"/>
                      <a:pt x="0" y="19"/>
                    </a:cubicBezTo>
                    <a:cubicBezTo>
                      <a:pt x="0" y="4"/>
                      <a:pt x="0" y="4"/>
                      <a:pt x="0" y="4"/>
                    </a:cubicBezTo>
                    <a:cubicBezTo>
                      <a:pt x="0" y="2"/>
                      <a:pt x="2" y="0"/>
                      <a:pt x="4" y="0"/>
                    </a:cubicBezTo>
                    <a:cubicBezTo>
                      <a:pt x="6" y="0"/>
                      <a:pt x="8" y="2"/>
                      <a:pt x="8" y="4"/>
                    </a:cubicBezTo>
                    <a:cubicBezTo>
                      <a:pt x="8" y="19"/>
                      <a:pt x="8" y="19"/>
                      <a:pt x="8" y="19"/>
                    </a:cubicBezTo>
                    <a:cubicBezTo>
                      <a:pt x="8" y="21"/>
                      <a:pt x="6" y="23"/>
                      <a:pt x="4" y="23"/>
                    </a:cubicBez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35"/>
              <p:cNvSpPr>
                <a:spLocks/>
              </p:cNvSpPr>
              <p:nvPr/>
            </p:nvSpPr>
            <p:spPr bwMode="auto">
              <a:xfrm>
                <a:off x="9070975" y="3117850"/>
                <a:ext cx="19050" cy="53975"/>
              </a:xfrm>
              <a:custGeom>
                <a:avLst/>
                <a:gdLst>
                  <a:gd name="T0" fmla="*/ 4 w 8"/>
                  <a:gd name="T1" fmla="*/ 23 h 23"/>
                  <a:gd name="T2" fmla="*/ 0 w 8"/>
                  <a:gd name="T3" fmla="*/ 19 h 23"/>
                  <a:gd name="T4" fmla="*/ 0 w 8"/>
                  <a:gd name="T5" fmla="*/ 4 h 23"/>
                  <a:gd name="T6" fmla="*/ 4 w 8"/>
                  <a:gd name="T7" fmla="*/ 0 h 23"/>
                  <a:gd name="T8" fmla="*/ 8 w 8"/>
                  <a:gd name="T9" fmla="*/ 4 h 23"/>
                  <a:gd name="T10" fmla="*/ 8 w 8"/>
                  <a:gd name="T11" fmla="*/ 19 h 23"/>
                  <a:gd name="T12" fmla="*/ 4 w 8"/>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8" h="23">
                    <a:moveTo>
                      <a:pt x="4" y="23"/>
                    </a:moveTo>
                    <a:cubicBezTo>
                      <a:pt x="2" y="23"/>
                      <a:pt x="0" y="21"/>
                      <a:pt x="0" y="19"/>
                    </a:cubicBezTo>
                    <a:cubicBezTo>
                      <a:pt x="0" y="4"/>
                      <a:pt x="0" y="4"/>
                      <a:pt x="0" y="4"/>
                    </a:cubicBezTo>
                    <a:cubicBezTo>
                      <a:pt x="0" y="2"/>
                      <a:pt x="2" y="0"/>
                      <a:pt x="4" y="0"/>
                    </a:cubicBezTo>
                    <a:cubicBezTo>
                      <a:pt x="6" y="0"/>
                      <a:pt x="8" y="2"/>
                      <a:pt x="8" y="4"/>
                    </a:cubicBezTo>
                    <a:cubicBezTo>
                      <a:pt x="8" y="19"/>
                      <a:pt x="8" y="19"/>
                      <a:pt x="8" y="19"/>
                    </a:cubicBezTo>
                    <a:cubicBezTo>
                      <a:pt x="8" y="21"/>
                      <a:pt x="6" y="23"/>
                      <a:pt x="4" y="23"/>
                    </a:cubicBez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2" name="Group 131"/>
            <p:cNvGrpSpPr/>
            <p:nvPr/>
          </p:nvGrpSpPr>
          <p:grpSpPr>
            <a:xfrm>
              <a:off x="4867149" y="2310037"/>
              <a:ext cx="373589" cy="373589"/>
              <a:chOff x="5229225" y="6435219"/>
              <a:chExt cx="577850" cy="577850"/>
            </a:xfrm>
            <a:solidFill>
              <a:srgbClr val="0D4571"/>
            </a:solidFill>
          </p:grpSpPr>
          <p:sp>
            <p:nvSpPr>
              <p:cNvPr id="133" name="Freeform 54"/>
              <p:cNvSpPr>
                <a:spLocks noEditPoints="1"/>
              </p:cNvSpPr>
              <p:nvPr/>
            </p:nvSpPr>
            <p:spPr bwMode="auto">
              <a:xfrm>
                <a:off x="5229225" y="6435219"/>
                <a:ext cx="577850" cy="577850"/>
              </a:xfrm>
              <a:custGeom>
                <a:avLst/>
                <a:gdLst>
                  <a:gd name="T0" fmla="*/ 240 w 240"/>
                  <a:gd name="T1" fmla="*/ 52 h 240"/>
                  <a:gd name="T2" fmla="*/ 240 w 240"/>
                  <a:gd name="T3" fmla="*/ 52 h 240"/>
                  <a:gd name="T4" fmla="*/ 240 w 240"/>
                  <a:gd name="T5" fmla="*/ 51 h 240"/>
                  <a:gd name="T6" fmla="*/ 240 w 240"/>
                  <a:gd name="T7" fmla="*/ 50 h 240"/>
                  <a:gd name="T8" fmla="*/ 239 w 240"/>
                  <a:gd name="T9" fmla="*/ 49 h 240"/>
                  <a:gd name="T10" fmla="*/ 239 w 240"/>
                  <a:gd name="T11" fmla="*/ 49 h 240"/>
                  <a:gd name="T12" fmla="*/ 238 w 240"/>
                  <a:gd name="T13" fmla="*/ 49 h 240"/>
                  <a:gd name="T14" fmla="*/ 238 w 240"/>
                  <a:gd name="T15" fmla="*/ 48 h 240"/>
                  <a:gd name="T16" fmla="*/ 238 w 240"/>
                  <a:gd name="T17" fmla="*/ 48 h 240"/>
                  <a:gd name="T18" fmla="*/ 126 w 240"/>
                  <a:gd name="T19" fmla="*/ 0 h 240"/>
                  <a:gd name="T20" fmla="*/ 123 w 240"/>
                  <a:gd name="T21" fmla="*/ 0 h 240"/>
                  <a:gd name="T22" fmla="*/ 3 w 240"/>
                  <a:gd name="T23" fmla="*/ 48 h 240"/>
                  <a:gd name="T24" fmla="*/ 2 w 240"/>
                  <a:gd name="T25" fmla="*/ 48 h 240"/>
                  <a:gd name="T26" fmla="*/ 2 w 240"/>
                  <a:gd name="T27" fmla="*/ 49 h 240"/>
                  <a:gd name="T28" fmla="*/ 1 w 240"/>
                  <a:gd name="T29" fmla="*/ 49 h 240"/>
                  <a:gd name="T30" fmla="*/ 1 w 240"/>
                  <a:gd name="T31" fmla="*/ 49 h 240"/>
                  <a:gd name="T32" fmla="*/ 0 w 240"/>
                  <a:gd name="T33" fmla="*/ 50 h 240"/>
                  <a:gd name="T34" fmla="*/ 0 w 240"/>
                  <a:gd name="T35" fmla="*/ 51 h 240"/>
                  <a:gd name="T36" fmla="*/ 0 w 240"/>
                  <a:gd name="T37" fmla="*/ 52 h 240"/>
                  <a:gd name="T38" fmla="*/ 0 w 240"/>
                  <a:gd name="T39" fmla="*/ 52 h 240"/>
                  <a:gd name="T40" fmla="*/ 0 w 240"/>
                  <a:gd name="T41" fmla="*/ 52 h 240"/>
                  <a:gd name="T42" fmla="*/ 0 w 240"/>
                  <a:gd name="T43" fmla="*/ 180 h 240"/>
                  <a:gd name="T44" fmla="*/ 2 w 240"/>
                  <a:gd name="T45" fmla="*/ 184 h 240"/>
                  <a:gd name="T46" fmla="*/ 122 w 240"/>
                  <a:gd name="T47" fmla="*/ 240 h 240"/>
                  <a:gd name="T48" fmla="*/ 122 w 240"/>
                  <a:gd name="T49" fmla="*/ 240 h 240"/>
                  <a:gd name="T50" fmla="*/ 124 w 240"/>
                  <a:gd name="T51" fmla="*/ 240 h 240"/>
                  <a:gd name="T52" fmla="*/ 126 w 240"/>
                  <a:gd name="T53" fmla="*/ 240 h 240"/>
                  <a:gd name="T54" fmla="*/ 126 w 240"/>
                  <a:gd name="T55" fmla="*/ 240 h 240"/>
                  <a:gd name="T56" fmla="*/ 238 w 240"/>
                  <a:gd name="T57" fmla="*/ 184 h 240"/>
                  <a:gd name="T58" fmla="*/ 240 w 240"/>
                  <a:gd name="T59" fmla="*/ 180 h 240"/>
                  <a:gd name="T60" fmla="*/ 240 w 240"/>
                  <a:gd name="T61" fmla="*/ 52 h 240"/>
                  <a:gd name="T62" fmla="*/ 240 w 240"/>
                  <a:gd name="T63" fmla="*/ 52 h 240"/>
                  <a:gd name="T64" fmla="*/ 124 w 240"/>
                  <a:gd name="T65" fmla="*/ 8 h 240"/>
                  <a:gd name="T66" fmla="*/ 226 w 240"/>
                  <a:gd name="T67" fmla="*/ 52 h 240"/>
                  <a:gd name="T68" fmla="*/ 182 w 240"/>
                  <a:gd name="T69" fmla="*/ 73 h 240"/>
                  <a:gd name="T70" fmla="*/ 81 w 240"/>
                  <a:gd name="T71" fmla="*/ 26 h 240"/>
                  <a:gd name="T72" fmla="*/ 124 w 240"/>
                  <a:gd name="T73" fmla="*/ 8 h 240"/>
                  <a:gd name="T74" fmla="*/ 124 w 240"/>
                  <a:gd name="T75" fmla="*/ 100 h 240"/>
                  <a:gd name="T76" fmla="*/ 14 w 240"/>
                  <a:gd name="T77" fmla="*/ 52 h 240"/>
                  <a:gd name="T78" fmla="*/ 71 w 240"/>
                  <a:gd name="T79" fmla="*/ 30 h 240"/>
                  <a:gd name="T80" fmla="*/ 173 w 240"/>
                  <a:gd name="T81" fmla="*/ 77 h 240"/>
                  <a:gd name="T82" fmla="*/ 124 w 240"/>
                  <a:gd name="T83" fmla="*/ 100 h 240"/>
                  <a:gd name="T84" fmla="*/ 8 w 240"/>
                  <a:gd name="T85" fmla="*/ 58 h 240"/>
                  <a:gd name="T86" fmla="*/ 120 w 240"/>
                  <a:gd name="T87" fmla="*/ 107 h 240"/>
                  <a:gd name="T88" fmla="*/ 120 w 240"/>
                  <a:gd name="T89" fmla="*/ 230 h 240"/>
                  <a:gd name="T90" fmla="*/ 8 w 240"/>
                  <a:gd name="T91" fmla="*/ 177 h 240"/>
                  <a:gd name="T92" fmla="*/ 8 w 240"/>
                  <a:gd name="T93" fmla="*/ 58 h 240"/>
                  <a:gd name="T94" fmla="*/ 232 w 240"/>
                  <a:gd name="T95" fmla="*/ 178 h 240"/>
                  <a:gd name="T96" fmla="*/ 128 w 240"/>
                  <a:gd name="T97" fmla="*/ 230 h 240"/>
                  <a:gd name="T98" fmla="*/ 128 w 240"/>
                  <a:gd name="T99" fmla="*/ 107 h 240"/>
                  <a:gd name="T100" fmla="*/ 232 w 240"/>
                  <a:gd name="T101" fmla="*/ 58 h 240"/>
                  <a:gd name="T102" fmla="*/ 232 w 240"/>
                  <a:gd name="T103" fmla="*/ 1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40">
                    <a:moveTo>
                      <a:pt x="240" y="52"/>
                    </a:moveTo>
                    <a:cubicBezTo>
                      <a:pt x="240" y="52"/>
                      <a:pt x="240" y="52"/>
                      <a:pt x="240" y="52"/>
                    </a:cubicBezTo>
                    <a:cubicBezTo>
                      <a:pt x="240" y="52"/>
                      <a:pt x="240" y="51"/>
                      <a:pt x="240" y="51"/>
                    </a:cubicBezTo>
                    <a:cubicBezTo>
                      <a:pt x="240" y="51"/>
                      <a:pt x="240" y="50"/>
                      <a:pt x="240" y="50"/>
                    </a:cubicBezTo>
                    <a:cubicBezTo>
                      <a:pt x="239" y="50"/>
                      <a:pt x="239" y="50"/>
                      <a:pt x="239" y="49"/>
                    </a:cubicBezTo>
                    <a:cubicBezTo>
                      <a:pt x="239" y="49"/>
                      <a:pt x="239" y="49"/>
                      <a:pt x="239" y="49"/>
                    </a:cubicBezTo>
                    <a:cubicBezTo>
                      <a:pt x="239" y="49"/>
                      <a:pt x="238" y="49"/>
                      <a:pt x="238" y="49"/>
                    </a:cubicBezTo>
                    <a:cubicBezTo>
                      <a:pt x="238" y="49"/>
                      <a:pt x="238" y="48"/>
                      <a:pt x="238" y="48"/>
                    </a:cubicBezTo>
                    <a:cubicBezTo>
                      <a:pt x="238" y="48"/>
                      <a:pt x="238" y="48"/>
                      <a:pt x="238" y="48"/>
                    </a:cubicBezTo>
                    <a:cubicBezTo>
                      <a:pt x="126" y="0"/>
                      <a:pt x="126" y="0"/>
                      <a:pt x="126" y="0"/>
                    </a:cubicBezTo>
                    <a:cubicBezTo>
                      <a:pt x="125" y="0"/>
                      <a:pt x="123" y="0"/>
                      <a:pt x="123" y="0"/>
                    </a:cubicBezTo>
                    <a:cubicBezTo>
                      <a:pt x="3" y="48"/>
                      <a:pt x="3" y="48"/>
                      <a:pt x="3" y="48"/>
                    </a:cubicBezTo>
                    <a:cubicBezTo>
                      <a:pt x="2" y="48"/>
                      <a:pt x="2" y="48"/>
                      <a:pt x="2" y="48"/>
                    </a:cubicBezTo>
                    <a:cubicBezTo>
                      <a:pt x="2" y="48"/>
                      <a:pt x="2" y="49"/>
                      <a:pt x="2" y="49"/>
                    </a:cubicBezTo>
                    <a:cubicBezTo>
                      <a:pt x="2" y="49"/>
                      <a:pt x="1" y="49"/>
                      <a:pt x="1" y="49"/>
                    </a:cubicBezTo>
                    <a:cubicBezTo>
                      <a:pt x="1" y="49"/>
                      <a:pt x="1" y="49"/>
                      <a:pt x="1" y="49"/>
                    </a:cubicBezTo>
                    <a:cubicBezTo>
                      <a:pt x="1" y="50"/>
                      <a:pt x="1" y="50"/>
                      <a:pt x="0" y="50"/>
                    </a:cubicBezTo>
                    <a:cubicBezTo>
                      <a:pt x="0" y="50"/>
                      <a:pt x="0" y="51"/>
                      <a:pt x="0" y="51"/>
                    </a:cubicBezTo>
                    <a:cubicBezTo>
                      <a:pt x="0" y="51"/>
                      <a:pt x="0" y="51"/>
                      <a:pt x="0" y="52"/>
                    </a:cubicBezTo>
                    <a:cubicBezTo>
                      <a:pt x="0" y="52"/>
                      <a:pt x="0" y="52"/>
                      <a:pt x="0" y="52"/>
                    </a:cubicBezTo>
                    <a:cubicBezTo>
                      <a:pt x="0" y="52"/>
                      <a:pt x="0" y="52"/>
                      <a:pt x="0" y="52"/>
                    </a:cubicBezTo>
                    <a:cubicBezTo>
                      <a:pt x="0" y="180"/>
                      <a:pt x="0" y="180"/>
                      <a:pt x="0" y="180"/>
                    </a:cubicBezTo>
                    <a:cubicBezTo>
                      <a:pt x="0" y="182"/>
                      <a:pt x="1" y="183"/>
                      <a:pt x="2" y="184"/>
                    </a:cubicBezTo>
                    <a:cubicBezTo>
                      <a:pt x="122" y="240"/>
                      <a:pt x="122" y="240"/>
                      <a:pt x="122" y="240"/>
                    </a:cubicBezTo>
                    <a:cubicBezTo>
                      <a:pt x="122" y="240"/>
                      <a:pt x="122" y="240"/>
                      <a:pt x="122" y="240"/>
                    </a:cubicBezTo>
                    <a:cubicBezTo>
                      <a:pt x="123" y="240"/>
                      <a:pt x="123" y="240"/>
                      <a:pt x="124" y="240"/>
                    </a:cubicBezTo>
                    <a:cubicBezTo>
                      <a:pt x="125" y="240"/>
                      <a:pt x="125" y="240"/>
                      <a:pt x="126" y="240"/>
                    </a:cubicBezTo>
                    <a:cubicBezTo>
                      <a:pt x="126" y="240"/>
                      <a:pt x="126" y="240"/>
                      <a:pt x="126" y="240"/>
                    </a:cubicBezTo>
                    <a:cubicBezTo>
                      <a:pt x="238" y="184"/>
                      <a:pt x="238" y="184"/>
                      <a:pt x="238" y="184"/>
                    </a:cubicBezTo>
                    <a:cubicBezTo>
                      <a:pt x="239" y="183"/>
                      <a:pt x="240" y="182"/>
                      <a:pt x="240" y="180"/>
                    </a:cubicBezTo>
                    <a:cubicBezTo>
                      <a:pt x="240" y="52"/>
                      <a:pt x="240" y="52"/>
                      <a:pt x="240" y="52"/>
                    </a:cubicBezTo>
                    <a:cubicBezTo>
                      <a:pt x="240" y="52"/>
                      <a:pt x="240" y="52"/>
                      <a:pt x="240" y="52"/>
                    </a:cubicBezTo>
                    <a:close/>
                    <a:moveTo>
                      <a:pt x="124" y="8"/>
                    </a:moveTo>
                    <a:cubicBezTo>
                      <a:pt x="226" y="52"/>
                      <a:pt x="226" y="52"/>
                      <a:pt x="226" y="52"/>
                    </a:cubicBezTo>
                    <a:cubicBezTo>
                      <a:pt x="182" y="73"/>
                      <a:pt x="182" y="73"/>
                      <a:pt x="182" y="73"/>
                    </a:cubicBezTo>
                    <a:cubicBezTo>
                      <a:pt x="81" y="26"/>
                      <a:pt x="81" y="26"/>
                      <a:pt x="81" y="26"/>
                    </a:cubicBezTo>
                    <a:lnTo>
                      <a:pt x="124" y="8"/>
                    </a:lnTo>
                    <a:close/>
                    <a:moveTo>
                      <a:pt x="124" y="100"/>
                    </a:moveTo>
                    <a:cubicBezTo>
                      <a:pt x="14" y="52"/>
                      <a:pt x="14" y="52"/>
                      <a:pt x="14" y="52"/>
                    </a:cubicBezTo>
                    <a:cubicBezTo>
                      <a:pt x="71" y="30"/>
                      <a:pt x="71" y="30"/>
                      <a:pt x="71" y="30"/>
                    </a:cubicBezTo>
                    <a:cubicBezTo>
                      <a:pt x="173" y="77"/>
                      <a:pt x="173" y="77"/>
                      <a:pt x="173" y="77"/>
                    </a:cubicBezTo>
                    <a:lnTo>
                      <a:pt x="124" y="100"/>
                    </a:lnTo>
                    <a:close/>
                    <a:moveTo>
                      <a:pt x="8" y="58"/>
                    </a:moveTo>
                    <a:cubicBezTo>
                      <a:pt x="120" y="107"/>
                      <a:pt x="120" y="107"/>
                      <a:pt x="120" y="107"/>
                    </a:cubicBezTo>
                    <a:cubicBezTo>
                      <a:pt x="120" y="230"/>
                      <a:pt x="120" y="230"/>
                      <a:pt x="120" y="230"/>
                    </a:cubicBezTo>
                    <a:cubicBezTo>
                      <a:pt x="8" y="177"/>
                      <a:pt x="8" y="177"/>
                      <a:pt x="8" y="177"/>
                    </a:cubicBezTo>
                    <a:lnTo>
                      <a:pt x="8" y="58"/>
                    </a:lnTo>
                    <a:close/>
                    <a:moveTo>
                      <a:pt x="232" y="178"/>
                    </a:moveTo>
                    <a:cubicBezTo>
                      <a:pt x="128" y="230"/>
                      <a:pt x="128" y="230"/>
                      <a:pt x="128" y="230"/>
                    </a:cubicBezTo>
                    <a:cubicBezTo>
                      <a:pt x="128" y="107"/>
                      <a:pt x="128" y="107"/>
                      <a:pt x="128" y="107"/>
                    </a:cubicBezTo>
                    <a:cubicBezTo>
                      <a:pt x="232" y="58"/>
                      <a:pt x="232" y="58"/>
                      <a:pt x="232" y="58"/>
                    </a:cubicBezTo>
                    <a:lnTo>
                      <a:pt x="232" y="178"/>
                    </a:ln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55"/>
              <p:cNvSpPr>
                <a:spLocks noEditPoints="1"/>
              </p:cNvSpPr>
              <p:nvPr/>
            </p:nvSpPr>
            <p:spPr bwMode="auto">
              <a:xfrm>
                <a:off x="5307013" y="6665408"/>
                <a:ext cx="153987" cy="203199"/>
              </a:xfrm>
              <a:custGeom>
                <a:avLst/>
                <a:gdLst>
                  <a:gd name="T0" fmla="*/ 62 w 64"/>
                  <a:gd name="T1" fmla="*/ 24 h 84"/>
                  <a:gd name="T2" fmla="*/ 6 w 64"/>
                  <a:gd name="T3" fmla="*/ 0 h 84"/>
                  <a:gd name="T4" fmla="*/ 2 w 64"/>
                  <a:gd name="T5" fmla="*/ 1 h 84"/>
                  <a:gd name="T6" fmla="*/ 0 w 64"/>
                  <a:gd name="T7" fmla="*/ 4 h 84"/>
                  <a:gd name="T8" fmla="*/ 0 w 64"/>
                  <a:gd name="T9" fmla="*/ 56 h 84"/>
                  <a:gd name="T10" fmla="*/ 2 w 64"/>
                  <a:gd name="T11" fmla="*/ 60 h 84"/>
                  <a:gd name="T12" fmla="*/ 58 w 64"/>
                  <a:gd name="T13" fmla="*/ 84 h 84"/>
                  <a:gd name="T14" fmla="*/ 60 w 64"/>
                  <a:gd name="T15" fmla="*/ 84 h 84"/>
                  <a:gd name="T16" fmla="*/ 62 w 64"/>
                  <a:gd name="T17" fmla="*/ 83 h 84"/>
                  <a:gd name="T18" fmla="*/ 64 w 64"/>
                  <a:gd name="T19" fmla="*/ 80 h 84"/>
                  <a:gd name="T20" fmla="*/ 64 w 64"/>
                  <a:gd name="T21" fmla="*/ 28 h 84"/>
                  <a:gd name="T22" fmla="*/ 62 w 64"/>
                  <a:gd name="T23" fmla="*/ 24 h 84"/>
                  <a:gd name="T24" fmla="*/ 56 w 64"/>
                  <a:gd name="T25" fmla="*/ 74 h 84"/>
                  <a:gd name="T26" fmla="*/ 8 w 64"/>
                  <a:gd name="T27" fmla="*/ 53 h 84"/>
                  <a:gd name="T28" fmla="*/ 8 w 64"/>
                  <a:gd name="T29" fmla="*/ 10 h 84"/>
                  <a:gd name="T30" fmla="*/ 56 w 64"/>
                  <a:gd name="T31" fmla="*/ 31 h 84"/>
                  <a:gd name="T32" fmla="*/ 56 w 64"/>
                  <a:gd name="T33"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4">
                    <a:moveTo>
                      <a:pt x="62" y="24"/>
                    </a:moveTo>
                    <a:cubicBezTo>
                      <a:pt x="6" y="0"/>
                      <a:pt x="6" y="0"/>
                      <a:pt x="6" y="0"/>
                    </a:cubicBezTo>
                    <a:cubicBezTo>
                      <a:pt x="4" y="0"/>
                      <a:pt x="3" y="0"/>
                      <a:pt x="2" y="1"/>
                    </a:cubicBezTo>
                    <a:cubicBezTo>
                      <a:pt x="1" y="1"/>
                      <a:pt x="0" y="3"/>
                      <a:pt x="0" y="4"/>
                    </a:cubicBezTo>
                    <a:cubicBezTo>
                      <a:pt x="0" y="56"/>
                      <a:pt x="0" y="56"/>
                      <a:pt x="0" y="56"/>
                    </a:cubicBezTo>
                    <a:cubicBezTo>
                      <a:pt x="0" y="58"/>
                      <a:pt x="1" y="59"/>
                      <a:pt x="2" y="60"/>
                    </a:cubicBezTo>
                    <a:cubicBezTo>
                      <a:pt x="58" y="84"/>
                      <a:pt x="58" y="84"/>
                      <a:pt x="58" y="84"/>
                    </a:cubicBezTo>
                    <a:cubicBezTo>
                      <a:pt x="59" y="84"/>
                      <a:pt x="59" y="84"/>
                      <a:pt x="60" y="84"/>
                    </a:cubicBezTo>
                    <a:cubicBezTo>
                      <a:pt x="61" y="84"/>
                      <a:pt x="62" y="84"/>
                      <a:pt x="62" y="83"/>
                    </a:cubicBezTo>
                    <a:cubicBezTo>
                      <a:pt x="63" y="83"/>
                      <a:pt x="64" y="81"/>
                      <a:pt x="64" y="80"/>
                    </a:cubicBezTo>
                    <a:cubicBezTo>
                      <a:pt x="64" y="28"/>
                      <a:pt x="64" y="28"/>
                      <a:pt x="64" y="28"/>
                    </a:cubicBezTo>
                    <a:cubicBezTo>
                      <a:pt x="64" y="26"/>
                      <a:pt x="63" y="25"/>
                      <a:pt x="62" y="24"/>
                    </a:cubicBezTo>
                    <a:close/>
                    <a:moveTo>
                      <a:pt x="56" y="74"/>
                    </a:moveTo>
                    <a:cubicBezTo>
                      <a:pt x="8" y="53"/>
                      <a:pt x="8" y="53"/>
                      <a:pt x="8" y="53"/>
                    </a:cubicBezTo>
                    <a:cubicBezTo>
                      <a:pt x="8" y="10"/>
                      <a:pt x="8" y="10"/>
                      <a:pt x="8" y="10"/>
                    </a:cubicBezTo>
                    <a:cubicBezTo>
                      <a:pt x="56" y="31"/>
                      <a:pt x="56" y="31"/>
                      <a:pt x="56" y="31"/>
                    </a:cubicBezTo>
                    <a:lnTo>
                      <a:pt x="56" y="74"/>
                    </a:ln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35" name="Group 134"/>
          <p:cNvGrpSpPr/>
          <p:nvPr/>
        </p:nvGrpSpPr>
        <p:grpSpPr>
          <a:xfrm>
            <a:off x="2543796" y="3795396"/>
            <a:ext cx="233363" cy="228600"/>
            <a:chOff x="4849812" y="1039813"/>
            <a:chExt cx="233363" cy="228600"/>
          </a:xfrm>
        </p:grpSpPr>
        <p:sp>
          <p:nvSpPr>
            <p:cNvPr id="136" name="Freeform 135"/>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 name="Freeform 136"/>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8" name="Group 137"/>
          <p:cNvGrpSpPr/>
          <p:nvPr/>
        </p:nvGrpSpPr>
        <p:grpSpPr>
          <a:xfrm>
            <a:off x="3106470" y="3458844"/>
            <a:ext cx="924281" cy="954751"/>
            <a:chOff x="8694738" y="11131551"/>
            <a:chExt cx="577850" cy="596900"/>
          </a:xfrm>
          <a:solidFill>
            <a:srgbClr val="0D4571"/>
          </a:solidFill>
        </p:grpSpPr>
        <p:sp>
          <p:nvSpPr>
            <p:cNvPr id="139" name="Freeform 269"/>
            <p:cNvSpPr>
              <a:spLocks noEditPoints="1"/>
            </p:cNvSpPr>
            <p:nvPr/>
          </p:nvSpPr>
          <p:spPr bwMode="auto">
            <a:xfrm>
              <a:off x="9002713" y="11131551"/>
              <a:ext cx="269875" cy="269875"/>
            </a:xfrm>
            <a:custGeom>
              <a:avLst/>
              <a:gdLst>
                <a:gd name="T0" fmla="*/ 108 w 112"/>
                <a:gd name="T1" fmla="*/ 112 h 112"/>
                <a:gd name="T2" fmla="*/ 4 w 112"/>
                <a:gd name="T3" fmla="*/ 112 h 112"/>
                <a:gd name="T4" fmla="*/ 0 w 112"/>
                <a:gd name="T5" fmla="*/ 108 h 112"/>
                <a:gd name="T6" fmla="*/ 0 w 112"/>
                <a:gd name="T7" fmla="*/ 4 h 112"/>
                <a:gd name="T8" fmla="*/ 4 w 112"/>
                <a:gd name="T9" fmla="*/ 0 h 112"/>
                <a:gd name="T10" fmla="*/ 112 w 112"/>
                <a:gd name="T11" fmla="*/ 108 h 112"/>
                <a:gd name="T12" fmla="*/ 108 w 112"/>
                <a:gd name="T13" fmla="*/ 112 h 112"/>
                <a:gd name="T14" fmla="*/ 8 w 112"/>
                <a:gd name="T15" fmla="*/ 104 h 112"/>
                <a:gd name="T16" fmla="*/ 104 w 112"/>
                <a:gd name="T17" fmla="*/ 104 h 112"/>
                <a:gd name="T18" fmla="*/ 8 w 112"/>
                <a:gd name="T19" fmla="*/ 8 h 112"/>
                <a:gd name="T20" fmla="*/ 8 w 112"/>
                <a:gd name="T21"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2">
                  <a:moveTo>
                    <a:pt x="108" y="112"/>
                  </a:moveTo>
                  <a:cubicBezTo>
                    <a:pt x="4" y="112"/>
                    <a:pt x="4" y="112"/>
                    <a:pt x="4" y="112"/>
                  </a:cubicBezTo>
                  <a:cubicBezTo>
                    <a:pt x="2" y="112"/>
                    <a:pt x="0" y="110"/>
                    <a:pt x="0" y="108"/>
                  </a:cubicBezTo>
                  <a:cubicBezTo>
                    <a:pt x="0" y="4"/>
                    <a:pt x="0" y="4"/>
                    <a:pt x="0" y="4"/>
                  </a:cubicBezTo>
                  <a:cubicBezTo>
                    <a:pt x="0" y="2"/>
                    <a:pt x="2" y="0"/>
                    <a:pt x="4" y="0"/>
                  </a:cubicBezTo>
                  <a:cubicBezTo>
                    <a:pt x="64" y="0"/>
                    <a:pt x="112" y="48"/>
                    <a:pt x="112" y="108"/>
                  </a:cubicBezTo>
                  <a:cubicBezTo>
                    <a:pt x="112" y="110"/>
                    <a:pt x="110" y="112"/>
                    <a:pt x="108" y="112"/>
                  </a:cubicBezTo>
                  <a:close/>
                  <a:moveTo>
                    <a:pt x="8" y="104"/>
                  </a:moveTo>
                  <a:cubicBezTo>
                    <a:pt x="104" y="104"/>
                    <a:pt x="104" y="104"/>
                    <a:pt x="104" y="104"/>
                  </a:cubicBezTo>
                  <a:cubicBezTo>
                    <a:pt x="102" y="52"/>
                    <a:pt x="60" y="10"/>
                    <a:pt x="8" y="8"/>
                  </a:cubicBezTo>
                  <a:lnTo>
                    <a:pt x="8" y="104"/>
                  </a:lnTo>
                  <a:close/>
                </a:path>
              </a:pathLst>
            </a:custGeom>
            <a:grpFill/>
            <a:ln w="3175" cmpd="sng">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270"/>
            <p:cNvSpPr>
              <a:spLocks noEditPoints="1"/>
            </p:cNvSpPr>
            <p:nvPr/>
          </p:nvSpPr>
          <p:spPr bwMode="auto">
            <a:xfrm>
              <a:off x="8694738" y="11207751"/>
              <a:ext cx="447675" cy="520700"/>
            </a:xfrm>
            <a:custGeom>
              <a:avLst/>
              <a:gdLst>
                <a:gd name="T0" fmla="*/ 108 w 186"/>
                <a:gd name="T1" fmla="*/ 216 h 216"/>
                <a:gd name="T2" fmla="*/ 0 w 186"/>
                <a:gd name="T3" fmla="*/ 108 h 216"/>
                <a:gd name="T4" fmla="*/ 108 w 186"/>
                <a:gd name="T5" fmla="*/ 0 h 216"/>
                <a:gd name="T6" fmla="*/ 112 w 186"/>
                <a:gd name="T7" fmla="*/ 4 h 216"/>
                <a:gd name="T8" fmla="*/ 112 w 186"/>
                <a:gd name="T9" fmla="*/ 106 h 216"/>
                <a:gd name="T10" fmla="*/ 184 w 186"/>
                <a:gd name="T11" fmla="*/ 179 h 216"/>
                <a:gd name="T12" fmla="*/ 184 w 186"/>
                <a:gd name="T13" fmla="*/ 184 h 216"/>
                <a:gd name="T14" fmla="*/ 108 w 186"/>
                <a:gd name="T15" fmla="*/ 216 h 216"/>
                <a:gd name="T16" fmla="*/ 104 w 186"/>
                <a:gd name="T17" fmla="*/ 8 h 216"/>
                <a:gd name="T18" fmla="*/ 8 w 186"/>
                <a:gd name="T19" fmla="*/ 108 h 216"/>
                <a:gd name="T20" fmla="*/ 108 w 186"/>
                <a:gd name="T21" fmla="*/ 208 h 216"/>
                <a:gd name="T22" fmla="*/ 176 w 186"/>
                <a:gd name="T23" fmla="*/ 181 h 216"/>
                <a:gd name="T24" fmla="*/ 105 w 186"/>
                <a:gd name="T25" fmla="*/ 111 h 216"/>
                <a:gd name="T26" fmla="*/ 104 w 186"/>
                <a:gd name="T27" fmla="*/ 108 h 216"/>
                <a:gd name="T28" fmla="*/ 104 w 186"/>
                <a:gd name="T29" fmla="*/ 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216">
                  <a:moveTo>
                    <a:pt x="108" y="216"/>
                  </a:moveTo>
                  <a:cubicBezTo>
                    <a:pt x="48" y="216"/>
                    <a:pt x="0" y="168"/>
                    <a:pt x="0" y="108"/>
                  </a:cubicBezTo>
                  <a:cubicBezTo>
                    <a:pt x="0" y="48"/>
                    <a:pt x="48" y="0"/>
                    <a:pt x="108" y="0"/>
                  </a:cubicBezTo>
                  <a:cubicBezTo>
                    <a:pt x="110" y="0"/>
                    <a:pt x="112" y="2"/>
                    <a:pt x="112" y="4"/>
                  </a:cubicBezTo>
                  <a:cubicBezTo>
                    <a:pt x="112" y="106"/>
                    <a:pt x="112" y="106"/>
                    <a:pt x="112" y="106"/>
                  </a:cubicBezTo>
                  <a:cubicBezTo>
                    <a:pt x="184" y="179"/>
                    <a:pt x="184" y="179"/>
                    <a:pt x="184" y="179"/>
                  </a:cubicBezTo>
                  <a:cubicBezTo>
                    <a:pt x="186" y="180"/>
                    <a:pt x="186" y="183"/>
                    <a:pt x="184" y="184"/>
                  </a:cubicBezTo>
                  <a:cubicBezTo>
                    <a:pt x="164" y="205"/>
                    <a:pt x="137" y="216"/>
                    <a:pt x="108" y="216"/>
                  </a:cubicBezTo>
                  <a:close/>
                  <a:moveTo>
                    <a:pt x="104" y="8"/>
                  </a:moveTo>
                  <a:cubicBezTo>
                    <a:pt x="51" y="10"/>
                    <a:pt x="8" y="54"/>
                    <a:pt x="8" y="108"/>
                  </a:cubicBezTo>
                  <a:cubicBezTo>
                    <a:pt x="8" y="163"/>
                    <a:pt x="53" y="208"/>
                    <a:pt x="108" y="208"/>
                  </a:cubicBezTo>
                  <a:cubicBezTo>
                    <a:pt x="133" y="208"/>
                    <a:pt x="157" y="199"/>
                    <a:pt x="176" y="181"/>
                  </a:cubicBezTo>
                  <a:cubicBezTo>
                    <a:pt x="105" y="111"/>
                    <a:pt x="105" y="111"/>
                    <a:pt x="105" y="111"/>
                  </a:cubicBezTo>
                  <a:cubicBezTo>
                    <a:pt x="104" y="110"/>
                    <a:pt x="104" y="109"/>
                    <a:pt x="104" y="108"/>
                  </a:cubicBezTo>
                  <a:lnTo>
                    <a:pt x="104" y="8"/>
                  </a:lnTo>
                  <a:close/>
                </a:path>
              </a:pathLst>
            </a:custGeom>
            <a:grpFill/>
            <a:ln w="3175" cmpd="sng">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271"/>
            <p:cNvSpPr>
              <a:spLocks noEditPoints="1"/>
            </p:cNvSpPr>
            <p:nvPr/>
          </p:nvSpPr>
          <p:spPr bwMode="auto">
            <a:xfrm>
              <a:off x="9002713" y="11439526"/>
              <a:ext cx="269875" cy="196850"/>
            </a:xfrm>
            <a:custGeom>
              <a:avLst/>
              <a:gdLst>
                <a:gd name="T0" fmla="*/ 78 w 112"/>
                <a:gd name="T1" fmla="*/ 82 h 82"/>
                <a:gd name="T2" fmla="*/ 75 w 112"/>
                <a:gd name="T3" fmla="*/ 80 h 82"/>
                <a:gd name="T4" fmla="*/ 1 w 112"/>
                <a:gd name="T5" fmla="*/ 7 h 82"/>
                <a:gd name="T6" fmla="*/ 0 w 112"/>
                <a:gd name="T7" fmla="*/ 2 h 82"/>
                <a:gd name="T8" fmla="*/ 4 w 112"/>
                <a:gd name="T9" fmla="*/ 0 h 82"/>
                <a:gd name="T10" fmla="*/ 108 w 112"/>
                <a:gd name="T11" fmla="*/ 0 h 82"/>
                <a:gd name="T12" fmla="*/ 112 w 112"/>
                <a:gd name="T13" fmla="*/ 4 h 82"/>
                <a:gd name="T14" fmla="*/ 80 w 112"/>
                <a:gd name="T15" fmla="*/ 80 h 82"/>
                <a:gd name="T16" fmla="*/ 78 w 112"/>
                <a:gd name="T17" fmla="*/ 82 h 82"/>
                <a:gd name="T18" fmla="*/ 14 w 112"/>
                <a:gd name="T19" fmla="*/ 8 h 82"/>
                <a:gd name="T20" fmla="*/ 77 w 112"/>
                <a:gd name="T21" fmla="*/ 72 h 82"/>
                <a:gd name="T22" fmla="*/ 104 w 112"/>
                <a:gd name="T23" fmla="*/ 8 h 82"/>
                <a:gd name="T24" fmla="*/ 14 w 112"/>
                <a:gd name="T25"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82">
                  <a:moveTo>
                    <a:pt x="78" y="82"/>
                  </a:moveTo>
                  <a:cubicBezTo>
                    <a:pt x="77" y="82"/>
                    <a:pt x="75" y="81"/>
                    <a:pt x="75" y="80"/>
                  </a:cubicBezTo>
                  <a:cubicBezTo>
                    <a:pt x="1" y="7"/>
                    <a:pt x="1" y="7"/>
                    <a:pt x="1" y="7"/>
                  </a:cubicBezTo>
                  <a:cubicBezTo>
                    <a:pt x="0" y="6"/>
                    <a:pt x="0" y="4"/>
                    <a:pt x="0" y="2"/>
                  </a:cubicBezTo>
                  <a:cubicBezTo>
                    <a:pt x="1" y="1"/>
                    <a:pt x="2" y="0"/>
                    <a:pt x="4" y="0"/>
                  </a:cubicBezTo>
                  <a:cubicBezTo>
                    <a:pt x="108" y="0"/>
                    <a:pt x="108" y="0"/>
                    <a:pt x="108" y="0"/>
                  </a:cubicBezTo>
                  <a:cubicBezTo>
                    <a:pt x="110" y="0"/>
                    <a:pt x="112" y="2"/>
                    <a:pt x="112" y="4"/>
                  </a:cubicBezTo>
                  <a:cubicBezTo>
                    <a:pt x="112" y="33"/>
                    <a:pt x="101" y="60"/>
                    <a:pt x="80" y="80"/>
                  </a:cubicBezTo>
                  <a:cubicBezTo>
                    <a:pt x="80" y="81"/>
                    <a:pt x="79" y="82"/>
                    <a:pt x="78" y="82"/>
                  </a:cubicBezTo>
                  <a:close/>
                  <a:moveTo>
                    <a:pt x="14" y="8"/>
                  </a:moveTo>
                  <a:cubicBezTo>
                    <a:pt x="77" y="72"/>
                    <a:pt x="77" y="72"/>
                    <a:pt x="77" y="72"/>
                  </a:cubicBezTo>
                  <a:cubicBezTo>
                    <a:pt x="94" y="54"/>
                    <a:pt x="103" y="32"/>
                    <a:pt x="104" y="8"/>
                  </a:cubicBezTo>
                  <a:lnTo>
                    <a:pt x="14" y="8"/>
                  </a:lnTo>
                  <a:close/>
                </a:path>
              </a:pathLst>
            </a:custGeom>
            <a:grpFill/>
            <a:ln w="3175" cmpd="sng">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3" name="Freeform 98"/>
          <p:cNvSpPr>
            <a:spLocks noEditPoints="1"/>
          </p:cNvSpPr>
          <p:nvPr/>
        </p:nvSpPr>
        <p:spPr bwMode="auto">
          <a:xfrm>
            <a:off x="5229249" y="4097812"/>
            <a:ext cx="535961" cy="375468"/>
          </a:xfrm>
          <a:custGeom>
            <a:avLst/>
            <a:gdLst>
              <a:gd name="T0" fmla="*/ 238 w 240"/>
              <a:gd name="T1" fmla="*/ 60 h 168"/>
              <a:gd name="T2" fmla="*/ 122 w 240"/>
              <a:gd name="T3" fmla="*/ 0 h 168"/>
              <a:gd name="T4" fmla="*/ 118 w 240"/>
              <a:gd name="T5" fmla="*/ 0 h 168"/>
              <a:gd name="T6" fmla="*/ 2 w 240"/>
              <a:gd name="T7" fmla="*/ 60 h 168"/>
              <a:gd name="T8" fmla="*/ 0 w 240"/>
              <a:gd name="T9" fmla="*/ 64 h 168"/>
              <a:gd name="T10" fmla="*/ 2 w 240"/>
              <a:gd name="T11" fmla="*/ 68 h 168"/>
              <a:gd name="T12" fmla="*/ 40 w 240"/>
              <a:gd name="T13" fmla="*/ 87 h 168"/>
              <a:gd name="T14" fmla="*/ 40 w 240"/>
              <a:gd name="T15" fmla="*/ 128 h 168"/>
              <a:gd name="T16" fmla="*/ 24 w 240"/>
              <a:gd name="T17" fmla="*/ 148 h 168"/>
              <a:gd name="T18" fmla="*/ 44 w 240"/>
              <a:gd name="T19" fmla="*/ 168 h 168"/>
              <a:gd name="T20" fmla="*/ 64 w 240"/>
              <a:gd name="T21" fmla="*/ 148 h 168"/>
              <a:gd name="T22" fmla="*/ 48 w 240"/>
              <a:gd name="T23" fmla="*/ 128 h 168"/>
              <a:gd name="T24" fmla="*/ 48 w 240"/>
              <a:gd name="T25" fmla="*/ 91 h 168"/>
              <a:gd name="T26" fmla="*/ 118 w 240"/>
              <a:gd name="T27" fmla="*/ 128 h 168"/>
              <a:gd name="T28" fmla="*/ 120 w 240"/>
              <a:gd name="T29" fmla="*/ 128 h 168"/>
              <a:gd name="T30" fmla="*/ 122 w 240"/>
              <a:gd name="T31" fmla="*/ 128 h 168"/>
              <a:gd name="T32" fmla="*/ 192 w 240"/>
              <a:gd name="T33" fmla="*/ 91 h 168"/>
              <a:gd name="T34" fmla="*/ 192 w 240"/>
              <a:gd name="T35" fmla="*/ 108 h 168"/>
              <a:gd name="T36" fmla="*/ 120 w 240"/>
              <a:gd name="T37" fmla="*/ 154 h 168"/>
              <a:gd name="T38" fmla="*/ 86 w 240"/>
              <a:gd name="T39" fmla="*/ 149 h 168"/>
              <a:gd name="T40" fmla="*/ 81 w 240"/>
              <a:gd name="T41" fmla="*/ 152 h 168"/>
              <a:gd name="T42" fmla="*/ 84 w 240"/>
              <a:gd name="T43" fmla="*/ 157 h 168"/>
              <a:gd name="T44" fmla="*/ 120 w 240"/>
              <a:gd name="T45" fmla="*/ 162 h 168"/>
              <a:gd name="T46" fmla="*/ 200 w 240"/>
              <a:gd name="T47" fmla="*/ 108 h 168"/>
              <a:gd name="T48" fmla="*/ 200 w 240"/>
              <a:gd name="T49" fmla="*/ 87 h 168"/>
              <a:gd name="T50" fmla="*/ 238 w 240"/>
              <a:gd name="T51" fmla="*/ 68 h 168"/>
              <a:gd name="T52" fmla="*/ 240 w 240"/>
              <a:gd name="T53" fmla="*/ 64 h 168"/>
              <a:gd name="T54" fmla="*/ 238 w 240"/>
              <a:gd name="T55" fmla="*/ 60 h 168"/>
              <a:gd name="T56" fmla="*/ 56 w 240"/>
              <a:gd name="T57" fmla="*/ 148 h 168"/>
              <a:gd name="T58" fmla="*/ 44 w 240"/>
              <a:gd name="T59" fmla="*/ 160 h 168"/>
              <a:gd name="T60" fmla="*/ 32 w 240"/>
              <a:gd name="T61" fmla="*/ 148 h 168"/>
              <a:gd name="T62" fmla="*/ 44 w 240"/>
              <a:gd name="T63" fmla="*/ 136 h 168"/>
              <a:gd name="T64" fmla="*/ 56 w 240"/>
              <a:gd name="T65" fmla="*/ 148 h 168"/>
              <a:gd name="T66" fmla="*/ 120 w 240"/>
              <a:gd name="T67" fmla="*/ 119 h 168"/>
              <a:gd name="T68" fmla="*/ 54 w 240"/>
              <a:gd name="T69" fmla="*/ 85 h 168"/>
              <a:gd name="T70" fmla="*/ 121 w 240"/>
              <a:gd name="T71" fmla="*/ 68 h 168"/>
              <a:gd name="T72" fmla="*/ 124 w 240"/>
              <a:gd name="T73" fmla="*/ 63 h 168"/>
              <a:gd name="T74" fmla="*/ 119 w 240"/>
              <a:gd name="T75" fmla="*/ 60 h 168"/>
              <a:gd name="T76" fmla="*/ 44 w 240"/>
              <a:gd name="T77" fmla="*/ 80 h 168"/>
              <a:gd name="T78" fmla="*/ 13 w 240"/>
              <a:gd name="T79" fmla="*/ 64 h 168"/>
              <a:gd name="T80" fmla="*/ 120 w 240"/>
              <a:gd name="T81" fmla="*/ 9 h 168"/>
              <a:gd name="T82" fmla="*/ 227 w 240"/>
              <a:gd name="T83" fmla="*/ 64 h 168"/>
              <a:gd name="T84" fmla="*/ 120 w 240"/>
              <a:gd name="T85" fmla="*/ 11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0" h="168">
                <a:moveTo>
                  <a:pt x="238" y="60"/>
                </a:moveTo>
                <a:cubicBezTo>
                  <a:pt x="122" y="0"/>
                  <a:pt x="122" y="0"/>
                  <a:pt x="122" y="0"/>
                </a:cubicBezTo>
                <a:cubicBezTo>
                  <a:pt x="121" y="0"/>
                  <a:pt x="119" y="0"/>
                  <a:pt x="118" y="0"/>
                </a:cubicBezTo>
                <a:cubicBezTo>
                  <a:pt x="2" y="60"/>
                  <a:pt x="2" y="60"/>
                  <a:pt x="2" y="60"/>
                </a:cubicBezTo>
                <a:cubicBezTo>
                  <a:pt x="1" y="61"/>
                  <a:pt x="0" y="63"/>
                  <a:pt x="0" y="64"/>
                </a:cubicBezTo>
                <a:cubicBezTo>
                  <a:pt x="0" y="65"/>
                  <a:pt x="1" y="67"/>
                  <a:pt x="2" y="68"/>
                </a:cubicBezTo>
                <a:cubicBezTo>
                  <a:pt x="40" y="87"/>
                  <a:pt x="40" y="87"/>
                  <a:pt x="40" y="87"/>
                </a:cubicBezTo>
                <a:cubicBezTo>
                  <a:pt x="40" y="128"/>
                  <a:pt x="40" y="128"/>
                  <a:pt x="40" y="128"/>
                </a:cubicBezTo>
                <a:cubicBezTo>
                  <a:pt x="31" y="130"/>
                  <a:pt x="24" y="138"/>
                  <a:pt x="24" y="148"/>
                </a:cubicBezTo>
                <a:cubicBezTo>
                  <a:pt x="24" y="159"/>
                  <a:pt x="33" y="168"/>
                  <a:pt x="44" y="168"/>
                </a:cubicBezTo>
                <a:cubicBezTo>
                  <a:pt x="55" y="168"/>
                  <a:pt x="64" y="159"/>
                  <a:pt x="64" y="148"/>
                </a:cubicBezTo>
                <a:cubicBezTo>
                  <a:pt x="64" y="138"/>
                  <a:pt x="57" y="130"/>
                  <a:pt x="48" y="128"/>
                </a:cubicBezTo>
                <a:cubicBezTo>
                  <a:pt x="48" y="91"/>
                  <a:pt x="48" y="91"/>
                  <a:pt x="48" y="91"/>
                </a:cubicBezTo>
                <a:cubicBezTo>
                  <a:pt x="118" y="128"/>
                  <a:pt x="118" y="128"/>
                  <a:pt x="118" y="128"/>
                </a:cubicBezTo>
                <a:cubicBezTo>
                  <a:pt x="119" y="128"/>
                  <a:pt x="119" y="128"/>
                  <a:pt x="120" y="128"/>
                </a:cubicBezTo>
                <a:cubicBezTo>
                  <a:pt x="121" y="128"/>
                  <a:pt x="121" y="128"/>
                  <a:pt x="122" y="128"/>
                </a:cubicBezTo>
                <a:cubicBezTo>
                  <a:pt x="192" y="91"/>
                  <a:pt x="192" y="91"/>
                  <a:pt x="192" y="91"/>
                </a:cubicBezTo>
                <a:cubicBezTo>
                  <a:pt x="192" y="108"/>
                  <a:pt x="192" y="108"/>
                  <a:pt x="192" y="108"/>
                </a:cubicBezTo>
                <a:cubicBezTo>
                  <a:pt x="192" y="127"/>
                  <a:pt x="164" y="154"/>
                  <a:pt x="120" y="154"/>
                </a:cubicBezTo>
                <a:cubicBezTo>
                  <a:pt x="109" y="154"/>
                  <a:pt x="98" y="152"/>
                  <a:pt x="86" y="149"/>
                </a:cubicBezTo>
                <a:cubicBezTo>
                  <a:pt x="84" y="149"/>
                  <a:pt x="81" y="150"/>
                  <a:pt x="81" y="152"/>
                </a:cubicBezTo>
                <a:cubicBezTo>
                  <a:pt x="80" y="154"/>
                  <a:pt x="82" y="156"/>
                  <a:pt x="84" y="157"/>
                </a:cubicBezTo>
                <a:cubicBezTo>
                  <a:pt x="96" y="160"/>
                  <a:pt x="108" y="162"/>
                  <a:pt x="120" y="162"/>
                </a:cubicBezTo>
                <a:cubicBezTo>
                  <a:pt x="170" y="162"/>
                  <a:pt x="200" y="131"/>
                  <a:pt x="200" y="108"/>
                </a:cubicBezTo>
                <a:cubicBezTo>
                  <a:pt x="200" y="87"/>
                  <a:pt x="200" y="87"/>
                  <a:pt x="200" y="87"/>
                </a:cubicBezTo>
                <a:cubicBezTo>
                  <a:pt x="238" y="68"/>
                  <a:pt x="238" y="68"/>
                  <a:pt x="238" y="68"/>
                </a:cubicBezTo>
                <a:cubicBezTo>
                  <a:pt x="239" y="67"/>
                  <a:pt x="240" y="65"/>
                  <a:pt x="240" y="64"/>
                </a:cubicBezTo>
                <a:cubicBezTo>
                  <a:pt x="240" y="63"/>
                  <a:pt x="239" y="61"/>
                  <a:pt x="238" y="60"/>
                </a:cubicBezTo>
                <a:close/>
                <a:moveTo>
                  <a:pt x="56" y="148"/>
                </a:moveTo>
                <a:cubicBezTo>
                  <a:pt x="56" y="155"/>
                  <a:pt x="51" y="160"/>
                  <a:pt x="44" y="160"/>
                </a:cubicBezTo>
                <a:cubicBezTo>
                  <a:pt x="37" y="160"/>
                  <a:pt x="32" y="155"/>
                  <a:pt x="32" y="148"/>
                </a:cubicBezTo>
                <a:cubicBezTo>
                  <a:pt x="32" y="141"/>
                  <a:pt x="37" y="136"/>
                  <a:pt x="44" y="136"/>
                </a:cubicBezTo>
                <a:cubicBezTo>
                  <a:pt x="51" y="136"/>
                  <a:pt x="56" y="141"/>
                  <a:pt x="56" y="148"/>
                </a:cubicBezTo>
                <a:close/>
                <a:moveTo>
                  <a:pt x="120" y="119"/>
                </a:moveTo>
                <a:cubicBezTo>
                  <a:pt x="54" y="85"/>
                  <a:pt x="54" y="85"/>
                  <a:pt x="54" y="85"/>
                </a:cubicBezTo>
                <a:cubicBezTo>
                  <a:pt x="121" y="68"/>
                  <a:pt x="121" y="68"/>
                  <a:pt x="121" y="68"/>
                </a:cubicBezTo>
                <a:cubicBezTo>
                  <a:pt x="123" y="67"/>
                  <a:pt x="124" y="65"/>
                  <a:pt x="124" y="63"/>
                </a:cubicBezTo>
                <a:cubicBezTo>
                  <a:pt x="123" y="61"/>
                  <a:pt x="121" y="60"/>
                  <a:pt x="119" y="60"/>
                </a:cubicBezTo>
                <a:cubicBezTo>
                  <a:pt x="44" y="80"/>
                  <a:pt x="44" y="80"/>
                  <a:pt x="44" y="80"/>
                </a:cubicBezTo>
                <a:cubicBezTo>
                  <a:pt x="13" y="64"/>
                  <a:pt x="13" y="64"/>
                  <a:pt x="13" y="64"/>
                </a:cubicBezTo>
                <a:cubicBezTo>
                  <a:pt x="120" y="9"/>
                  <a:pt x="120" y="9"/>
                  <a:pt x="120" y="9"/>
                </a:cubicBezTo>
                <a:cubicBezTo>
                  <a:pt x="227" y="64"/>
                  <a:pt x="227" y="64"/>
                  <a:pt x="227" y="64"/>
                </a:cubicBezTo>
                <a:lnTo>
                  <a:pt x="120" y="119"/>
                </a:lnTo>
                <a:close/>
              </a:path>
            </a:pathLst>
          </a:custGeom>
          <a:solidFill>
            <a:srgbClr val="D43815"/>
          </a:solid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44" name="Group 143"/>
          <p:cNvGrpSpPr/>
          <p:nvPr/>
        </p:nvGrpSpPr>
        <p:grpSpPr>
          <a:xfrm>
            <a:off x="5914275" y="3686621"/>
            <a:ext cx="474615" cy="474615"/>
            <a:chOff x="2936876" y="2976563"/>
            <a:chExt cx="576263" cy="576263"/>
          </a:xfrm>
          <a:solidFill>
            <a:srgbClr val="D43815"/>
          </a:solidFill>
        </p:grpSpPr>
        <p:sp>
          <p:nvSpPr>
            <p:cNvPr id="145" name="Freeform 24"/>
            <p:cNvSpPr>
              <a:spLocks noEditPoints="1"/>
            </p:cNvSpPr>
            <p:nvPr/>
          </p:nvSpPr>
          <p:spPr bwMode="auto">
            <a:xfrm>
              <a:off x="2936876" y="2976563"/>
              <a:ext cx="576263" cy="576263"/>
            </a:xfrm>
            <a:custGeom>
              <a:avLst/>
              <a:gdLst>
                <a:gd name="T0" fmla="*/ 120 w 240"/>
                <a:gd name="T1" fmla="*/ 0 h 240"/>
                <a:gd name="T2" fmla="*/ 0 w 240"/>
                <a:gd name="T3" fmla="*/ 120 h 240"/>
                <a:gd name="T4" fmla="*/ 120 w 240"/>
                <a:gd name="T5" fmla="*/ 240 h 240"/>
                <a:gd name="T6" fmla="*/ 240 w 240"/>
                <a:gd name="T7" fmla="*/ 120 h 240"/>
                <a:gd name="T8" fmla="*/ 120 w 240"/>
                <a:gd name="T9" fmla="*/ 0 h 240"/>
                <a:gd name="T10" fmla="*/ 120 w 240"/>
                <a:gd name="T11" fmla="*/ 232 h 240"/>
                <a:gd name="T12" fmla="*/ 8 w 240"/>
                <a:gd name="T13" fmla="*/ 120 h 240"/>
                <a:gd name="T14" fmla="*/ 120 w 240"/>
                <a:gd name="T15" fmla="*/ 8 h 240"/>
                <a:gd name="T16" fmla="*/ 232 w 240"/>
                <a:gd name="T17" fmla="*/ 120 h 240"/>
                <a:gd name="T18" fmla="*/ 120 w 240"/>
                <a:gd name="T19" fmla="*/ 2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240">
                  <a:moveTo>
                    <a:pt x="120" y="0"/>
                  </a:moveTo>
                  <a:cubicBezTo>
                    <a:pt x="54" y="0"/>
                    <a:pt x="0" y="54"/>
                    <a:pt x="0" y="120"/>
                  </a:cubicBezTo>
                  <a:cubicBezTo>
                    <a:pt x="0" y="186"/>
                    <a:pt x="54" y="240"/>
                    <a:pt x="120" y="240"/>
                  </a:cubicBezTo>
                  <a:cubicBezTo>
                    <a:pt x="186" y="240"/>
                    <a:pt x="240" y="186"/>
                    <a:pt x="240" y="120"/>
                  </a:cubicBezTo>
                  <a:cubicBezTo>
                    <a:pt x="240" y="54"/>
                    <a:pt x="186" y="0"/>
                    <a:pt x="120" y="0"/>
                  </a:cubicBezTo>
                  <a:close/>
                  <a:moveTo>
                    <a:pt x="120" y="232"/>
                  </a:moveTo>
                  <a:cubicBezTo>
                    <a:pt x="58" y="232"/>
                    <a:pt x="8" y="182"/>
                    <a:pt x="8" y="120"/>
                  </a:cubicBezTo>
                  <a:cubicBezTo>
                    <a:pt x="8" y="58"/>
                    <a:pt x="58" y="8"/>
                    <a:pt x="120" y="8"/>
                  </a:cubicBezTo>
                  <a:cubicBezTo>
                    <a:pt x="182" y="8"/>
                    <a:pt x="232" y="58"/>
                    <a:pt x="232" y="120"/>
                  </a:cubicBezTo>
                  <a:cubicBezTo>
                    <a:pt x="232" y="182"/>
                    <a:pt x="182" y="232"/>
                    <a:pt x="120" y="232"/>
                  </a:cubicBez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25"/>
            <p:cNvSpPr>
              <a:spLocks noEditPoints="1"/>
            </p:cNvSpPr>
            <p:nvPr/>
          </p:nvSpPr>
          <p:spPr bwMode="auto">
            <a:xfrm>
              <a:off x="3176588" y="3122613"/>
              <a:ext cx="204788" cy="298450"/>
            </a:xfrm>
            <a:custGeom>
              <a:avLst/>
              <a:gdLst>
                <a:gd name="T0" fmla="*/ 37 w 85"/>
                <a:gd name="T1" fmla="*/ 70 h 124"/>
                <a:gd name="T2" fmla="*/ 40 w 85"/>
                <a:gd name="T3" fmla="*/ 59 h 124"/>
                <a:gd name="T4" fmla="*/ 20 w 85"/>
                <a:gd name="T5" fmla="*/ 39 h 124"/>
                <a:gd name="T6" fmla="*/ 20 w 85"/>
                <a:gd name="T7" fmla="*/ 4 h 124"/>
                <a:gd name="T8" fmla="*/ 16 w 85"/>
                <a:gd name="T9" fmla="*/ 0 h 124"/>
                <a:gd name="T10" fmla="*/ 12 w 85"/>
                <a:gd name="T11" fmla="*/ 4 h 124"/>
                <a:gd name="T12" fmla="*/ 12 w 85"/>
                <a:gd name="T13" fmla="*/ 41 h 124"/>
                <a:gd name="T14" fmla="*/ 0 w 85"/>
                <a:gd name="T15" fmla="*/ 59 h 124"/>
                <a:gd name="T16" fmla="*/ 20 w 85"/>
                <a:gd name="T17" fmla="*/ 79 h 124"/>
                <a:gd name="T18" fmla="*/ 31 w 85"/>
                <a:gd name="T19" fmla="*/ 76 h 124"/>
                <a:gd name="T20" fmla="*/ 78 w 85"/>
                <a:gd name="T21" fmla="*/ 122 h 124"/>
                <a:gd name="T22" fmla="*/ 81 w 85"/>
                <a:gd name="T23" fmla="*/ 124 h 124"/>
                <a:gd name="T24" fmla="*/ 83 w 85"/>
                <a:gd name="T25" fmla="*/ 122 h 124"/>
                <a:gd name="T26" fmla="*/ 83 w 85"/>
                <a:gd name="T27" fmla="*/ 117 h 124"/>
                <a:gd name="T28" fmla="*/ 37 w 85"/>
                <a:gd name="T29" fmla="*/ 70 h 124"/>
                <a:gd name="T30" fmla="*/ 8 w 85"/>
                <a:gd name="T31" fmla="*/ 59 h 124"/>
                <a:gd name="T32" fmla="*/ 20 w 85"/>
                <a:gd name="T33" fmla="*/ 47 h 124"/>
                <a:gd name="T34" fmla="*/ 32 w 85"/>
                <a:gd name="T35" fmla="*/ 59 h 124"/>
                <a:gd name="T36" fmla="*/ 28 w 85"/>
                <a:gd name="T37" fmla="*/ 67 h 124"/>
                <a:gd name="T38" fmla="*/ 28 w 85"/>
                <a:gd name="T39" fmla="*/ 67 h 124"/>
                <a:gd name="T40" fmla="*/ 28 w 85"/>
                <a:gd name="T41" fmla="*/ 67 h 124"/>
                <a:gd name="T42" fmla="*/ 20 w 85"/>
                <a:gd name="T43" fmla="*/ 71 h 124"/>
                <a:gd name="T44" fmla="*/ 8 w 85"/>
                <a:gd name="T45" fmla="*/ 5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124">
                  <a:moveTo>
                    <a:pt x="37" y="70"/>
                  </a:moveTo>
                  <a:cubicBezTo>
                    <a:pt x="39" y="67"/>
                    <a:pt x="40" y="63"/>
                    <a:pt x="40" y="59"/>
                  </a:cubicBezTo>
                  <a:cubicBezTo>
                    <a:pt x="40" y="48"/>
                    <a:pt x="31" y="39"/>
                    <a:pt x="20" y="39"/>
                  </a:cubicBezTo>
                  <a:cubicBezTo>
                    <a:pt x="20" y="4"/>
                    <a:pt x="20" y="4"/>
                    <a:pt x="20" y="4"/>
                  </a:cubicBezTo>
                  <a:cubicBezTo>
                    <a:pt x="20" y="1"/>
                    <a:pt x="18" y="0"/>
                    <a:pt x="16" y="0"/>
                  </a:cubicBezTo>
                  <a:cubicBezTo>
                    <a:pt x="14" y="0"/>
                    <a:pt x="12" y="1"/>
                    <a:pt x="12" y="4"/>
                  </a:cubicBezTo>
                  <a:cubicBezTo>
                    <a:pt x="12" y="41"/>
                    <a:pt x="12" y="41"/>
                    <a:pt x="12" y="41"/>
                  </a:cubicBezTo>
                  <a:cubicBezTo>
                    <a:pt x="5" y="44"/>
                    <a:pt x="0" y="51"/>
                    <a:pt x="0" y="59"/>
                  </a:cubicBezTo>
                  <a:cubicBezTo>
                    <a:pt x="0" y="70"/>
                    <a:pt x="9" y="79"/>
                    <a:pt x="20" y="79"/>
                  </a:cubicBezTo>
                  <a:cubicBezTo>
                    <a:pt x="24" y="79"/>
                    <a:pt x="28" y="78"/>
                    <a:pt x="31" y="76"/>
                  </a:cubicBezTo>
                  <a:cubicBezTo>
                    <a:pt x="78" y="122"/>
                    <a:pt x="78" y="122"/>
                    <a:pt x="78" y="122"/>
                  </a:cubicBezTo>
                  <a:cubicBezTo>
                    <a:pt x="78" y="123"/>
                    <a:pt x="79" y="124"/>
                    <a:pt x="81" y="124"/>
                  </a:cubicBezTo>
                  <a:cubicBezTo>
                    <a:pt x="82" y="124"/>
                    <a:pt x="83" y="123"/>
                    <a:pt x="83" y="122"/>
                  </a:cubicBezTo>
                  <a:cubicBezTo>
                    <a:pt x="85" y="121"/>
                    <a:pt x="85" y="118"/>
                    <a:pt x="83" y="117"/>
                  </a:cubicBezTo>
                  <a:lnTo>
                    <a:pt x="37" y="70"/>
                  </a:lnTo>
                  <a:close/>
                  <a:moveTo>
                    <a:pt x="8" y="59"/>
                  </a:moveTo>
                  <a:cubicBezTo>
                    <a:pt x="8" y="52"/>
                    <a:pt x="13" y="47"/>
                    <a:pt x="20" y="47"/>
                  </a:cubicBezTo>
                  <a:cubicBezTo>
                    <a:pt x="27" y="47"/>
                    <a:pt x="32" y="52"/>
                    <a:pt x="32" y="59"/>
                  </a:cubicBezTo>
                  <a:cubicBezTo>
                    <a:pt x="32" y="62"/>
                    <a:pt x="31" y="65"/>
                    <a:pt x="28" y="67"/>
                  </a:cubicBezTo>
                  <a:cubicBezTo>
                    <a:pt x="28" y="67"/>
                    <a:pt x="28" y="67"/>
                    <a:pt x="28" y="67"/>
                  </a:cubicBezTo>
                  <a:cubicBezTo>
                    <a:pt x="28" y="67"/>
                    <a:pt x="28" y="67"/>
                    <a:pt x="28" y="67"/>
                  </a:cubicBezTo>
                  <a:cubicBezTo>
                    <a:pt x="26" y="70"/>
                    <a:pt x="23" y="71"/>
                    <a:pt x="20" y="71"/>
                  </a:cubicBezTo>
                  <a:cubicBezTo>
                    <a:pt x="13" y="71"/>
                    <a:pt x="8" y="66"/>
                    <a:pt x="8" y="59"/>
                  </a:cubicBez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7" name="Group 146"/>
          <p:cNvGrpSpPr/>
          <p:nvPr/>
        </p:nvGrpSpPr>
        <p:grpSpPr>
          <a:xfrm>
            <a:off x="5234027" y="3396771"/>
            <a:ext cx="475922" cy="380476"/>
            <a:chOff x="7539038" y="2586037"/>
            <a:chExt cx="577850" cy="461962"/>
          </a:xfrm>
          <a:solidFill>
            <a:srgbClr val="D43815"/>
          </a:solidFill>
        </p:grpSpPr>
        <p:sp>
          <p:nvSpPr>
            <p:cNvPr id="148" name="Freeform 60"/>
            <p:cNvSpPr>
              <a:spLocks noEditPoints="1"/>
            </p:cNvSpPr>
            <p:nvPr/>
          </p:nvSpPr>
          <p:spPr bwMode="auto">
            <a:xfrm>
              <a:off x="7539038" y="2586037"/>
              <a:ext cx="577850" cy="461962"/>
            </a:xfrm>
            <a:custGeom>
              <a:avLst/>
              <a:gdLst>
                <a:gd name="T0" fmla="*/ 216 w 240"/>
                <a:gd name="T1" fmla="*/ 184 h 192"/>
                <a:gd name="T2" fmla="*/ 236 w 240"/>
                <a:gd name="T3" fmla="*/ 96 h 192"/>
                <a:gd name="T4" fmla="*/ 238 w 240"/>
                <a:gd name="T5" fmla="*/ 89 h 192"/>
                <a:gd name="T6" fmla="*/ 208 w 240"/>
                <a:gd name="T7" fmla="*/ 20 h 192"/>
                <a:gd name="T8" fmla="*/ 172 w 240"/>
                <a:gd name="T9" fmla="*/ 16 h 192"/>
                <a:gd name="T10" fmla="*/ 168 w 240"/>
                <a:gd name="T11" fmla="*/ 35 h 192"/>
                <a:gd name="T12" fmla="*/ 118 w 240"/>
                <a:gd name="T13" fmla="*/ 1 h 192"/>
                <a:gd name="T14" fmla="*/ 0 w 240"/>
                <a:gd name="T15" fmla="*/ 93 h 192"/>
                <a:gd name="T16" fmla="*/ 24 w 240"/>
                <a:gd name="T17" fmla="*/ 96 h 192"/>
                <a:gd name="T18" fmla="*/ 4 w 240"/>
                <a:gd name="T19" fmla="*/ 184 h 192"/>
                <a:gd name="T20" fmla="*/ 4 w 240"/>
                <a:gd name="T21" fmla="*/ 192 h 192"/>
                <a:gd name="T22" fmla="*/ 52 w 240"/>
                <a:gd name="T23" fmla="*/ 192 h 192"/>
                <a:gd name="T24" fmla="*/ 212 w 240"/>
                <a:gd name="T25" fmla="*/ 192 h 192"/>
                <a:gd name="T26" fmla="*/ 240 w 240"/>
                <a:gd name="T27" fmla="*/ 188 h 192"/>
                <a:gd name="T28" fmla="*/ 176 w 240"/>
                <a:gd name="T29" fmla="*/ 24 h 192"/>
                <a:gd name="T30" fmla="*/ 200 w 240"/>
                <a:gd name="T31" fmla="*/ 60 h 192"/>
                <a:gd name="T32" fmla="*/ 176 w 240"/>
                <a:gd name="T33" fmla="*/ 24 h 192"/>
                <a:gd name="T34" fmla="*/ 224 w 240"/>
                <a:gd name="T35" fmla="*/ 88 h 192"/>
                <a:gd name="T36" fmla="*/ 28 w 240"/>
                <a:gd name="T37" fmla="*/ 88 h 192"/>
                <a:gd name="T38" fmla="*/ 120 w 240"/>
                <a:gd name="T39" fmla="*/ 9 h 192"/>
                <a:gd name="T40" fmla="*/ 56 w 240"/>
                <a:gd name="T41" fmla="*/ 176 h 192"/>
                <a:gd name="T42" fmla="*/ 92 w 240"/>
                <a:gd name="T43" fmla="*/ 176 h 192"/>
                <a:gd name="T44" fmla="*/ 96 w 240"/>
                <a:gd name="T45" fmla="*/ 184 h 192"/>
                <a:gd name="T46" fmla="*/ 88 w 240"/>
                <a:gd name="T47" fmla="*/ 168 h 192"/>
                <a:gd name="T48" fmla="*/ 64 w 240"/>
                <a:gd name="T49" fmla="*/ 120 h 192"/>
                <a:gd name="T50" fmla="*/ 88 w 240"/>
                <a:gd name="T51" fmla="*/ 168 h 192"/>
                <a:gd name="T52" fmla="*/ 104 w 240"/>
                <a:gd name="T53" fmla="*/ 172 h 192"/>
                <a:gd name="T54" fmla="*/ 96 w 240"/>
                <a:gd name="T55" fmla="*/ 168 h 192"/>
                <a:gd name="T56" fmla="*/ 92 w 240"/>
                <a:gd name="T57" fmla="*/ 112 h 192"/>
                <a:gd name="T58" fmla="*/ 56 w 240"/>
                <a:gd name="T59" fmla="*/ 116 h 192"/>
                <a:gd name="T60" fmla="*/ 52 w 240"/>
                <a:gd name="T61" fmla="*/ 168 h 192"/>
                <a:gd name="T62" fmla="*/ 48 w 240"/>
                <a:gd name="T63" fmla="*/ 184 h 192"/>
                <a:gd name="T64" fmla="*/ 32 w 240"/>
                <a:gd name="T65" fmla="*/ 96 h 192"/>
                <a:gd name="T66" fmla="*/ 208 w 240"/>
                <a:gd name="T6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0" h="192">
                  <a:moveTo>
                    <a:pt x="236" y="184"/>
                  </a:moveTo>
                  <a:cubicBezTo>
                    <a:pt x="216" y="184"/>
                    <a:pt x="216" y="184"/>
                    <a:pt x="216" y="184"/>
                  </a:cubicBezTo>
                  <a:cubicBezTo>
                    <a:pt x="216" y="96"/>
                    <a:pt x="216" y="96"/>
                    <a:pt x="216" y="96"/>
                  </a:cubicBezTo>
                  <a:cubicBezTo>
                    <a:pt x="236" y="96"/>
                    <a:pt x="236" y="96"/>
                    <a:pt x="236" y="96"/>
                  </a:cubicBezTo>
                  <a:cubicBezTo>
                    <a:pt x="238" y="96"/>
                    <a:pt x="239" y="95"/>
                    <a:pt x="240" y="93"/>
                  </a:cubicBezTo>
                  <a:cubicBezTo>
                    <a:pt x="240" y="92"/>
                    <a:pt x="240" y="90"/>
                    <a:pt x="238" y="89"/>
                  </a:cubicBezTo>
                  <a:cubicBezTo>
                    <a:pt x="208" y="66"/>
                    <a:pt x="208" y="66"/>
                    <a:pt x="208" y="66"/>
                  </a:cubicBezTo>
                  <a:cubicBezTo>
                    <a:pt x="208" y="20"/>
                    <a:pt x="208" y="20"/>
                    <a:pt x="208" y="20"/>
                  </a:cubicBezTo>
                  <a:cubicBezTo>
                    <a:pt x="208" y="18"/>
                    <a:pt x="206" y="16"/>
                    <a:pt x="204" y="16"/>
                  </a:cubicBezTo>
                  <a:cubicBezTo>
                    <a:pt x="172" y="16"/>
                    <a:pt x="172" y="16"/>
                    <a:pt x="172" y="16"/>
                  </a:cubicBezTo>
                  <a:cubicBezTo>
                    <a:pt x="170" y="16"/>
                    <a:pt x="168" y="18"/>
                    <a:pt x="168" y="20"/>
                  </a:cubicBezTo>
                  <a:cubicBezTo>
                    <a:pt x="168" y="35"/>
                    <a:pt x="168" y="35"/>
                    <a:pt x="168" y="35"/>
                  </a:cubicBezTo>
                  <a:cubicBezTo>
                    <a:pt x="122" y="1"/>
                    <a:pt x="122" y="1"/>
                    <a:pt x="122" y="1"/>
                  </a:cubicBezTo>
                  <a:cubicBezTo>
                    <a:pt x="121" y="0"/>
                    <a:pt x="119" y="0"/>
                    <a:pt x="118" y="1"/>
                  </a:cubicBezTo>
                  <a:cubicBezTo>
                    <a:pt x="2" y="89"/>
                    <a:pt x="2" y="89"/>
                    <a:pt x="2" y="89"/>
                  </a:cubicBezTo>
                  <a:cubicBezTo>
                    <a:pt x="0" y="90"/>
                    <a:pt x="0" y="92"/>
                    <a:pt x="0" y="93"/>
                  </a:cubicBezTo>
                  <a:cubicBezTo>
                    <a:pt x="1" y="95"/>
                    <a:pt x="2" y="96"/>
                    <a:pt x="4" y="96"/>
                  </a:cubicBezTo>
                  <a:cubicBezTo>
                    <a:pt x="24" y="96"/>
                    <a:pt x="24" y="96"/>
                    <a:pt x="24" y="96"/>
                  </a:cubicBezTo>
                  <a:cubicBezTo>
                    <a:pt x="24" y="184"/>
                    <a:pt x="24" y="184"/>
                    <a:pt x="24" y="184"/>
                  </a:cubicBezTo>
                  <a:cubicBezTo>
                    <a:pt x="4" y="184"/>
                    <a:pt x="4" y="184"/>
                    <a:pt x="4" y="184"/>
                  </a:cubicBezTo>
                  <a:cubicBezTo>
                    <a:pt x="2" y="184"/>
                    <a:pt x="0" y="186"/>
                    <a:pt x="0" y="188"/>
                  </a:cubicBezTo>
                  <a:cubicBezTo>
                    <a:pt x="0" y="190"/>
                    <a:pt x="2" y="192"/>
                    <a:pt x="4" y="192"/>
                  </a:cubicBezTo>
                  <a:cubicBezTo>
                    <a:pt x="28" y="192"/>
                    <a:pt x="28" y="192"/>
                    <a:pt x="28" y="192"/>
                  </a:cubicBezTo>
                  <a:cubicBezTo>
                    <a:pt x="52" y="192"/>
                    <a:pt x="52" y="192"/>
                    <a:pt x="52" y="192"/>
                  </a:cubicBezTo>
                  <a:cubicBezTo>
                    <a:pt x="100" y="192"/>
                    <a:pt x="100" y="192"/>
                    <a:pt x="100" y="192"/>
                  </a:cubicBezTo>
                  <a:cubicBezTo>
                    <a:pt x="212" y="192"/>
                    <a:pt x="212" y="192"/>
                    <a:pt x="212" y="192"/>
                  </a:cubicBezTo>
                  <a:cubicBezTo>
                    <a:pt x="236" y="192"/>
                    <a:pt x="236" y="192"/>
                    <a:pt x="236" y="192"/>
                  </a:cubicBezTo>
                  <a:cubicBezTo>
                    <a:pt x="238" y="192"/>
                    <a:pt x="240" y="190"/>
                    <a:pt x="240" y="188"/>
                  </a:cubicBezTo>
                  <a:cubicBezTo>
                    <a:pt x="240" y="186"/>
                    <a:pt x="238" y="184"/>
                    <a:pt x="236" y="184"/>
                  </a:cubicBezTo>
                  <a:close/>
                  <a:moveTo>
                    <a:pt x="176" y="24"/>
                  </a:moveTo>
                  <a:cubicBezTo>
                    <a:pt x="200" y="24"/>
                    <a:pt x="200" y="24"/>
                    <a:pt x="200" y="24"/>
                  </a:cubicBezTo>
                  <a:cubicBezTo>
                    <a:pt x="200" y="60"/>
                    <a:pt x="200" y="60"/>
                    <a:pt x="200" y="60"/>
                  </a:cubicBezTo>
                  <a:cubicBezTo>
                    <a:pt x="176" y="41"/>
                    <a:pt x="176" y="41"/>
                    <a:pt x="176" y="41"/>
                  </a:cubicBezTo>
                  <a:lnTo>
                    <a:pt x="176" y="24"/>
                  </a:lnTo>
                  <a:close/>
                  <a:moveTo>
                    <a:pt x="120" y="9"/>
                  </a:moveTo>
                  <a:cubicBezTo>
                    <a:pt x="224" y="88"/>
                    <a:pt x="224" y="88"/>
                    <a:pt x="224" y="88"/>
                  </a:cubicBezTo>
                  <a:cubicBezTo>
                    <a:pt x="212" y="88"/>
                    <a:pt x="212" y="88"/>
                    <a:pt x="212" y="88"/>
                  </a:cubicBezTo>
                  <a:cubicBezTo>
                    <a:pt x="28" y="88"/>
                    <a:pt x="28" y="88"/>
                    <a:pt x="28" y="88"/>
                  </a:cubicBezTo>
                  <a:cubicBezTo>
                    <a:pt x="16" y="88"/>
                    <a:pt x="16" y="88"/>
                    <a:pt x="16" y="88"/>
                  </a:cubicBezTo>
                  <a:lnTo>
                    <a:pt x="120" y="9"/>
                  </a:lnTo>
                  <a:close/>
                  <a:moveTo>
                    <a:pt x="56" y="184"/>
                  </a:moveTo>
                  <a:cubicBezTo>
                    <a:pt x="56" y="176"/>
                    <a:pt x="56" y="176"/>
                    <a:pt x="56" y="176"/>
                  </a:cubicBezTo>
                  <a:cubicBezTo>
                    <a:pt x="60" y="176"/>
                    <a:pt x="60" y="176"/>
                    <a:pt x="60" y="176"/>
                  </a:cubicBezTo>
                  <a:cubicBezTo>
                    <a:pt x="92" y="176"/>
                    <a:pt x="92" y="176"/>
                    <a:pt x="92" y="176"/>
                  </a:cubicBezTo>
                  <a:cubicBezTo>
                    <a:pt x="96" y="176"/>
                    <a:pt x="96" y="176"/>
                    <a:pt x="96" y="176"/>
                  </a:cubicBezTo>
                  <a:cubicBezTo>
                    <a:pt x="96" y="184"/>
                    <a:pt x="96" y="184"/>
                    <a:pt x="96" y="184"/>
                  </a:cubicBezTo>
                  <a:lnTo>
                    <a:pt x="56" y="184"/>
                  </a:lnTo>
                  <a:close/>
                  <a:moveTo>
                    <a:pt x="88" y="168"/>
                  </a:moveTo>
                  <a:cubicBezTo>
                    <a:pt x="64" y="168"/>
                    <a:pt x="64" y="168"/>
                    <a:pt x="64" y="168"/>
                  </a:cubicBezTo>
                  <a:cubicBezTo>
                    <a:pt x="64" y="120"/>
                    <a:pt x="64" y="120"/>
                    <a:pt x="64" y="120"/>
                  </a:cubicBezTo>
                  <a:cubicBezTo>
                    <a:pt x="88" y="120"/>
                    <a:pt x="88" y="120"/>
                    <a:pt x="88" y="120"/>
                  </a:cubicBezTo>
                  <a:lnTo>
                    <a:pt x="88" y="168"/>
                  </a:lnTo>
                  <a:close/>
                  <a:moveTo>
                    <a:pt x="104" y="184"/>
                  </a:moveTo>
                  <a:cubicBezTo>
                    <a:pt x="104" y="172"/>
                    <a:pt x="104" y="172"/>
                    <a:pt x="104" y="172"/>
                  </a:cubicBezTo>
                  <a:cubicBezTo>
                    <a:pt x="104" y="170"/>
                    <a:pt x="102" y="168"/>
                    <a:pt x="100" y="168"/>
                  </a:cubicBezTo>
                  <a:cubicBezTo>
                    <a:pt x="96" y="168"/>
                    <a:pt x="96" y="168"/>
                    <a:pt x="96" y="168"/>
                  </a:cubicBezTo>
                  <a:cubicBezTo>
                    <a:pt x="96" y="116"/>
                    <a:pt x="96" y="116"/>
                    <a:pt x="96" y="116"/>
                  </a:cubicBezTo>
                  <a:cubicBezTo>
                    <a:pt x="96" y="114"/>
                    <a:pt x="94" y="112"/>
                    <a:pt x="92" y="112"/>
                  </a:cubicBezTo>
                  <a:cubicBezTo>
                    <a:pt x="60" y="112"/>
                    <a:pt x="60" y="112"/>
                    <a:pt x="60" y="112"/>
                  </a:cubicBezTo>
                  <a:cubicBezTo>
                    <a:pt x="58" y="112"/>
                    <a:pt x="56" y="114"/>
                    <a:pt x="56" y="116"/>
                  </a:cubicBezTo>
                  <a:cubicBezTo>
                    <a:pt x="56" y="168"/>
                    <a:pt x="56" y="168"/>
                    <a:pt x="56" y="168"/>
                  </a:cubicBezTo>
                  <a:cubicBezTo>
                    <a:pt x="52" y="168"/>
                    <a:pt x="52" y="168"/>
                    <a:pt x="52" y="168"/>
                  </a:cubicBezTo>
                  <a:cubicBezTo>
                    <a:pt x="50" y="168"/>
                    <a:pt x="48" y="170"/>
                    <a:pt x="48" y="172"/>
                  </a:cubicBezTo>
                  <a:cubicBezTo>
                    <a:pt x="48" y="184"/>
                    <a:pt x="48" y="184"/>
                    <a:pt x="48" y="184"/>
                  </a:cubicBezTo>
                  <a:cubicBezTo>
                    <a:pt x="32" y="184"/>
                    <a:pt x="32" y="184"/>
                    <a:pt x="32" y="184"/>
                  </a:cubicBezTo>
                  <a:cubicBezTo>
                    <a:pt x="32" y="96"/>
                    <a:pt x="32" y="96"/>
                    <a:pt x="32" y="96"/>
                  </a:cubicBezTo>
                  <a:cubicBezTo>
                    <a:pt x="208" y="96"/>
                    <a:pt x="208" y="96"/>
                    <a:pt x="208" y="96"/>
                  </a:cubicBezTo>
                  <a:cubicBezTo>
                    <a:pt x="208" y="184"/>
                    <a:pt x="208" y="184"/>
                    <a:pt x="208" y="184"/>
                  </a:cubicBezTo>
                  <a:lnTo>
                    <a:pt x="104" y="184"/>
                  </a:ln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61"/>
            <p:cNvSpPr>
              <a:spLocks noEditPoints="1"/>
            </p:cNvSpPr>
            <p:nvPr/>
          </p:nvSpPr>
          <p:spPr bwMode="auto">
            <a:xfrm>
              <a:off x="7827963" y="2855912"/>
              <a:ext cx="173038" cy="96837"/>
            </a:xfrm>
            <a:custGeom>
              <a:avLst/>
              <a:gdLst>
                <a:gd name="T0" fmla="*/ 68 w 72"/>
                <a:gd name="T1" fmla="*/ 0 h 40"/>
                <a:gd name="T2" fmla="*/ 4 w 72"/>
                <a:gd name="T3" fmla="*/ 0 h 40"/>
                <a:gd name="T4" fmla="*/ 0 w 72"/>
                <a:gd name="T5" fmla="*/ 4 h 40"/>
                <a:gd name="T6" fmla="*/ 0 w 72"/>
                <a:gd name="T7" fmla="*/ 36 h 40"/>
                <a:gd name="T8" fmla="*/ 4 w 72"/>
                <a:gd name="T9" fmla="*/ 40 h 40"/>
                <a:gd name="T10" fmla="*/ 68 w 72"/>
                <a:gd name="T11" fmla="*/ 40 h 40"/>
                <a:gd name="T12" fmla="*/ 72 w 72"/>
                <a:gd name="T13" fmla="*/ 36 h 40"/>
                <a:gd name="T14" fmla="*/ 72 w 72"/>
                <a:gd name="T15" fmla="*/ 4 h 40"/>
                <a:gd name="T16" fmla="*/ 68 w 72"/>
                <a:gd name="T17" fmla="*/ 0 h 40"/>
                <a:gd name="T18" fmla="*/ 64 w 72"/>
                <a:gd name="T19" fmla="*/ 32 h 40"/>
                <a:gd name="T20" fmla="*/ 8 w 72"/>
                <a:gd name="T21" fmla="*/ 32 h 40"/>
                <a:gd name="T22" fmla="*/ 8 w 72"/>
                <a:gd name="T23" fmla="*/ 8 h 40"/>
                <a:gd name="T24" fmla="*/ 64 w 72"/>
                <a:gd name="T25" fmla="*/ 8 h 40"/>
                <a:gd name="T26" fmla="*/ 64 w 7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0">
                  <a:moveTo>
                    <a:pt x="68" y="0"/>
                  </a:moveTo>
                  <a:cubicBezTo>
                    <a:pt x="4" y="0"/>
                    <a:pt x="4" y="0"/>
                    <a:pt x="4" y="0"/>
                  </a:cubicBezTo>
                  <a:cubicBezTo>
                    <a:pt x="2" y="0"/>
                    <a:pt x="0" y="2"/>
                    <a:pt x="0" y="4"/>
                  </a:cubicBezTo>
                  <a:cubicBezTo>
                    <a:pt x="0" y="36"/>
                    <a:pt x="0" y="36"/>
                    <a:pt x="0" y="36"/>
                  </a:cubicBezTo>
                  <a:cubicBezTo>
                    <a:pt x="0" y="38"/>
                    <a:pt x="2" y="40"/>
                    <a:pt x="4" y="40"/>
                  </a:cubicBezTo>
                  <a:cubicBezTo>
                    <a:pt x="68" y="40"/>
                    <a:pt x="68" y="40"/>
                    <a:pt x="68" y="40"/>
                  </a:cubicBezTo>
                  <a:cubicBezTo>
                    <a:pt x="70" y="40"/>
                    <a:pt x="72" y="38"/>
                    <a:pt x="72" y="36"/>
                  </a:cubicBezTo>
                  <a:cubicBezTo>
                    <a:pt x="72" y="4"/>
                    <a:pt x="72" y="4"/>
                    <a:pt x="72" y="4"/>
                  </a:cubicBezTo>
                  <a:cubicBezTo>
                    <a:pt x="72" y="2"/>
                    <a:pt x="70" y="0"/>
                    <a:pt x="68" y="0"/>
                  </a:cubicBezTo>
                  <a:close/>
                  <a:moveTo>
                    <a:pt x="64" y="32"/>
                  </a:moveTo>
                  <a:cubicBezTo>
                    <a:pt x="8" y="32"/>
                    <a:pt x="8" y="32"/>
                    <a:pt x="8" y="32"/>
                  </a:cubicBezTo>
                  <a:cubicBezTo>
                    <a:pt x="8" y="8"/>
                    <a:pt x="8" y="8"/>
                    <a:pt x="8" y="8"/>
                  </a:cubicBezTo>
                  <a:cubicBezTo>
                    <a:pt x="64" y="8"/>
                    <a:pt x="64" y="8"/>
                    <a:pt x="64" y="8"/>
                  </a:cubicBezTo>
                  <a:lnTo>
                    <a:pt x="64" y="32"/>
                  </a:ln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1" name="Group 150"/>
          <p:cNvGrpSpPr/>
          <p:nvPr/>
        </p:nvGrpSpPr>
        <p:grpSpPr>
          <a:xfrm>
            <a:off x="6805348" y="3811136"/>
            <a:ext cx="233363" cy="228600"/>
            <a:chOff x="4849812" y="1039813"/>
            <a:chExt cx="233363" cy="228600"/>
          </a:xfrm>
        </p:grpSpPr>
        <p:sp>
          <p:nvSpPr>
            <p:cNvPr id="152" name="Freeform 151"/>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 name="Freeform 152"/>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4" name="Group 153"/>
          <p:cNvGrpSpPr/>
          <p:nvPr/>
        </p:nvGrpSpPr>
        <p:grpSpPr>
          <a:xfrm>
            <a:off x="7378569" y="3509948"/>
            <a:ext cx="853022" cy="856091"/>
            <a:chOff x="5330825" y="2124075"/>
            <a:chExt cx="441325" cy="442913"/>
          </a:xfrm>
          <a:solidFill>
            <a:srgbClr val="D43815"/>
          </a:solidFill>
        </p:grpSpPr>
        <p:sp>
          <p:nvSpPr>
            <p:cNvPr id="155" name="Freeform 14"/>
            <p:cNvSpPr>
              <a:spLocks/>
            </p:cNvSpPr>
            <p:nvPr/>
          </p:nvSpPr>
          <p:spPr bwMode="auto">
            <a:xfrm>
              <a:off x="5541963" y="2271713"/>
              <a:ext cx="19050" cy="165100"/>
            </a:xfrm>
            <a:custGeom>
              <a:avLst/>
              <a:gdLst>
                <a:gd name="T0" fmla="*/ 4 w 8"/>
                <a:gd name="T1" fmla="*/ 69 h 69"/>
                <a:gd name="T2" fmla="*/ 0 w 8"/>
                <a:gd name="T3" fmla="*/ 65 h 69"/>
                <a:gd name="T4" fmla="*/ 0 w 8"/>
                <a:gd name="T5" fmla="*/ 4 h 69"/>
                <a:gd name="T6" fmla="*/ 4 w 8"/>
                <a:gd name="T7" fmla="*/ 0 h 69"/>
                <a:gd name="T8" fmla="*/ 8 w 8"/>
                <a:gd name="T9" fmla="*/ 4 h 69"/>
                <a:gd name="T10" fmla="*/ 8 w 8"/>
                <a:gd name="T11" fmla="*/ 65 h 69"/>
                <a:gd name="T12" fmla="*/ 4 w 8"/>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8" h="69">
                  <a:moveTo>
                    <a:pt x="4" y="69"/>
                  </a:moveTo>
                  <a:cubicBezTo>
                    <a:pt x="2" y="69"/>
                    <a:pt x="0" y="68"/>
                    <a:pt x="0" y="65"/>
                  </a:cubicBezTo>
                  <a:cubicBezTo>
                    <a:pt x="0" y="4"/>
                    <a:pt x="0" y="4"/>
                    <a:pt x="0" y="4"/>
                  </a:cubicBezTo>
                  <a:cubicBezTo>
                    <a:pt x="0" y="2"/>
                    <a:pt x="2" y="0"/>
                    <a:pt x="4" y="0"/>
                  </a:cubicBezTo>
                  <a:cubicBezTo>
                    <a:pt x="6" y="0"/>
                    <a:pt x="8" y="2"/>
                    <a:pt x="8" y="4"/>
                  </a:cubicBezTo>
                  <a:cubicBezTo>
                    <a:pt x="8" y="65"/>
                    <a:pt x="8" y="65"/>
                    <a:pt x="8" y="65"/>
                  </a:cubicBezTo>
                  <a:cubicBezTo>
                    <a:pt x="8" y="68"/>
                    <a:pt x="6" y="69"/>
                    <a:pt x="4" y="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Oval 15"/>
            <p:cNvSpPr>
              <a:spLocks noChangeArrowheads="1"/>
            </p:cNvSpPr>
            <p:nvPr/>
          </p:nvSpPr>
          <p:spPr bwMode="auto">
            <a:xfrm>
              <a:off x="5532438" y="2476500"/>
              <a:ext cx="38100" cy="349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6"/>
            <p:cNvSpPr>
              <a:spLocks noEditPoints="1"/>
            </p:cNvSpPr>
            <p:nvPr/>
          </p:nvSpPr>
          <p:spPr bwMode="auto">
            <a:xfrm>
              <a:off x="5330825" y="2124075"/>
              <a:ext cx="441325" cy="442913"/>
            </a:xfrm>
            <a:custGeom>
              <a:avLst/>
              <a:gdLst>
                <a:gd name="T0" fmla="*/ 180 w 184"/>
                <a:gd name="T1" fmla="*/ 184 h 184"/>
                <a:gd name="T2" fmla="*/ 4 w 184"/>
                <a:gd name="T3" fmla="*/ 184 h 184"/>
                <a:gd name="T4" fmla="*/ 1 w 184"/>
                <a:gd name="T5" fmla="*/ 182 h 184"/>
                <a:gd name="T6" fmla="*/ 0 w 184"/>
                <a:gd name="T7" fmla="*/ 178 h 184"/>
                <a:gd name="T8" fmla="*/ 88 w 184"/>
                <a:gd name="T9" fmla="*/ 2 h 184"/>
                <a:gd name="T10" fmla="*/ 96 w 184"/>
                <a:gd name="T11" fmla="*/ 2 h 184"/>
                <a:gd name="T12" fmla="*/ 184 w 184"/>
                <a:gd name="T13" fmla="*/ 178 h 184"/>
                <a:gd name="T14" fmla="*/ 183 w 184"/>
                <a:gd name="T15" fmla="*/ 182 h 184"/>
                <a:gd name="T16" fmla="*/ 180 w 184"/>
                <a:gd name="T17" fmla="*/ 184 h 184"/>
                <a:gd name="T18" fmla="*/ 10 w 184"/>
                <a:gd name="T19" fmla="*/ 176 h 184"/>
                <a:gd name="T20" fmla="*/ 174 w 184"/>
                <a:gd name="T21" fmla="*/ 176 h 184"/>
                <a:gd name="T22" fmla="*/ 92 w 184"/>
                <a:gd name="T23" fmla="*/ 13 h 184"/>
                <a:gd name="T24" fmla="*/ 10 w 184"/>
                <a:gd name="T2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84">
                  <a:moveTo>
                    <a:pt x="180" y="184"/>
                  </a:moveTo>
                  <a:cubicBezTo>
                    <a:pt x="4" y="184"/>
                    <a:pt x="4" y="184"/>
                    <a:pt x="4" y="184"/>
                  </a:cubicBezTo>
                  <a:cubicBezTo>
                    <a:pt x="3" y="184"/>
                    <a:pt x="1" y="183"/>
                    <a:pt x="1" y="182"/>
                  </a:cubicBezTo>
                  <a:cubicBezTo>
                    <a:pt x="0" y="181"/>
                    <a:pt x="0" y="179"/>
                    <a:pt x="0" y="178"/>
                  </a:cubicBezTo>
                  <a:cubicBezTo>
                    <a:pt x="88" y="2"/>
                    <a:pt x="88" y="2"/>
                    <a:pt x="88" y="2"/>
                  </a:cubicBezTo>
                  <a:cubicBezTo>
                    <a:pt x="90" y="0"/>
                    <a:pt x="94" y="0"/>
                    <a:pt x="96" y="2"/>
                  </a:cubicBezTo>
                  <a:cubicBezTo>
                    <a:pt x="184" y="178"/>
                    <a:pt x="184" y="178"/>
                    <a:pt x="184" y="178"/>
                  </a:cubicBezTo>
                  <a:cubicBezTo>
                    <a:pt x="184" y="179"/>
                    <a:pt x="184" y="181"/>
                    <a:pt x="183" y="182"/>
                  </a:cubicBezTo>
                  <a:cubicBezTo>
                    <a:pt x="183" y="183"/>
                    <a:pt x="181" y="184"/>
                    <a:pt x="180" y="184"/>
                  </a:cubicBezTo>
                  <a:close/>
                  <a:moveTo>
                    <a:pt x="10" y="176"/>
                  </a:moveTo>
                  <a:cubicBezTo>
                    <a:pt x="174" y="176"/>
                    <a:pt x="174" y="176"/>
                    <a:pt x="174" y="176"/>
                  </a:cubicBezTo>
                  <a:cubicBezTo>
                    <a:pt x="92" y="13"/>
                    <a:pt x="92" y="13"/>
                    <a:pt x="92" y="13"/>
                  </a:cubicBezTo>
                  <a:lnTo>
                    <a:pt x="10"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1" name="TextBox 80"/>
          <p:cNvSpPr txBox="1"/>
          <p:nvPr/>
        </p:nvSpPr>
        <p:spPr>
          <a:xfrm>
            <a:off x="262986" y="708405"/>
            <a:ext cx="5710143" cy="461665"/>
          </a:xfrm>
          <a:prstGeom prst="rect">
            <a:avLst/>
          </a:prstGeom>
          <a:noFill/>
        </p:spPr>
        <p:txBody>
          <a:bodyPr wrap="square" rtlCol="0">
            <a:spAutoFit/>
          </a:bodyPr>
          <a:lstStyle/>
          <a:p>
            <a:r>
              <a:rPr lang="en-US" sz="2400" b="1" dirty="0">
                <a:solidFill>
                  <a:srgbClr val="0D4571"/>
                </a:solidFill>
                <a:latin typeface="Arial"/>
                <a:cs typeface="Arial"/>
              </a:rPr>
              <a:t>Invest at the right level of risk</a:t>
            </a:r>
          </a:p>
        </p:txBody>
      </p:sp>
      <p:grpSp>
        <p:nvGrpSpPr>
          <p:cNvPr id="82" name="Group 81"/>
          <p:cNvGrpSpPr/>
          <p:nvPr/>
        </p:nvGrpSpPr>
        <p:grpSpPr>
          <a:xfrm>
            <a:off x="253397" y="0"/>
            <a:ext cx="2407627" cy="561402"/>
            <a:chOff x="5913317" y="0"/>
            <a:chExt cx="2407627" cy="561402"/>
          </a:xfrm>
        </p:grpSpPr>
        <p:sp>
          <p:nvSpPr>
            <p:cNvPr id="87" name="Round Same Side Corner Rectangle 86"/>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88" name="Group 87"/>
            <p:cNvGrpSpPr/>
            <p:nvPr/>
          </p:nvGrpSpPr>
          <p:grpSpPr>
            <a:xfrm>
              <a:off x="5998058" y="117953"/>
              <a:ext cx="1806980" cy="328396"/>
              <a:chOff x="-18290" y="2448962"/>
              <a:chExt cx="1806980" cy="288079"/>
            </a:xfrm>
          </p:grpSpPr>
          <p:sp>
            <p:nvSpPr>
              <p:cNvPr id="90" name="Rounded Rectangle 89"/>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97" name="TextBox 96"/>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2</a:t>
                </a:r>
                <a:endParaRPr lang="en-US" sz="1400" b="1" dirty="0">
                  <a:solidFill>
                    <a:schemeClr val="bg1"/>
                  </a:solidFill>
                  <a:latin typeface="Arial"/>
                  <a:cs typeface="Arial"/>
                </a:endParaRPr>
              </a:p>
            </p:txBody>
          </p:sp>
        </p:grpSp>
        <p:sp>
          <p:nvSpPr>
            <p:cNvPr id="89" name="Oval 88"/>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98" name="Picture 97"/>
          <p:cNvPicPr>
            <a:picLocks noChangeAspect="1"/>
          </p:cNvPicPr>
          <p:nvPr/>
        </p:nvPicPr>
        <p:blipFill>
          <a:blip r:embed="rId3"/>
          <a:stretch>
            <a:fillRect/>
          </a:stretch>
        </p:blipFill>
        <p:spPr>
          <a:xfrm>
            <a:off x="2281629" y="152077"/>
            <a:ext cx="191283" cy="250793"/>
          </a:xfrm>
          <a:prstGeom prst="rect">
            <a:avLst/>
          </a:prstGeom>
        </p:spPr>
      </p:pic>
      <p:pic>
        <p:nvPicPr>
          <p:cNvPr id="72" name="Picture 7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941" y="3123219"/>
            <a:ext cx="3761232" cy="24384"/>
          </a:xfrm>
          <a:prstGeom prst="rect">
            <a:avLst/>
          </a:prstGeom>
        </p:spPr>
      </p:pic>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5173" y="3123219"/>
            <a:ext cx="3761232" cy="24384"/>
          </a:xfrm>
          <a:prstGeom prst="rect">
            <a:avLst/>
          </a:prstGeom>
        </p:spPr>
      </p:pic>
    </p:spTree>
    <p:extLst>
      <p:ext uri="{BB962C8B-B14F-4D97-AF65-F5344CB8AC3E}">
        <p14:creationId xmlns:p14="http://schemas.microsoft.com/office/powerpoint/2010/main" val="138452337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ppt_w</p:attrName>
                                        </p:attrNameLst>
                                      </p:cBhvr>
                                      <p:tavLst>
                                        <p:tav tm="0" fmla="#ppt_w*sin(2.5*pi*$)">
                                          <p:val>
                                            <p:fltVal val="0"/>
                                          </p:val>
                                        </p:tav>
                                        <p:tav tm="100000">
                                          <p:val>
                                            <p:fltVal val="1"/>
                                          </p:val>
                                        </p:tav>
                                      </p:tavLst>
                                    </p:anim>
                                    <p:anim calcmode="lin" valueType="num">
                                      <p:cBhvr>
                                        <p:cTn id="9" dur="1000" fill="hold"/>
                                        <p:tgtEl>
                                          <p:spTgt spid="9"/>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ppt_w</p:attrName>
                                        </p:attrNameLst>
                                      </p:cBhvr>
                                      <p:tavLst>
                                        <p:tav tm="0" fmla="#ppt_w*sin(2.5*pi*$)">
                                          <p:val>
                                            <p:fltVal val="0"/>
                                          </p:val>
                                        </p:tav>
                                        <p:tav tm="100000">
                                          <p:val>
                                            <p:fltVal val="1"/>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1000"/>
                                        <p:tgtEl>
                                          <p:spTgt spid="57"/>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500"/>
                                        <p:tgtEl>
                                          <p:spTgt spid="72"/>
                                        </p:tgtEl>
                                      </p:cBhvr>
                                    </p:animEffect>
                                  </p:childTnLst>
                                </p:cTn>
                              </p:par>
                              <p:par>
                                <p:cTn id="25" presetID="10" presetClass="entr" presetSubtype="0" fill="hold"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nodeType="withEffect">
                                  <p:stCondLst>
                                    <p:cond delay="20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40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01"/>
                                        </p:tgtEl>
                                        <p:attrNameLst>
                                          <p:attrName>style.visibility</p:attrName>
                                        </p:attrNameLst>
                                      </p:cBhvr>
                                      <p:to>
                                        <p:strVal val="visible"/>
                                      </p:to>
                                    </p:set>
                                    <p:anim calcmode="lin" valueType="num">
                                      <p:cBhvr>
                                        <p:cTn id="40" dur="500" fill="hold"/>
                                        <p:tgtEl>
                                          <p:spTgt spid="101"/>
                                        </p:tgtEl>
                                        <p:attrNameLst>
                                          <p:attrName>ppt_w</p:attrName>
                                        </p:attrNameLst>
                                      </p:cBhvr>
                                      <p:tavLst>
                                        <p:tav tm="0">
                                          <p:val>
                                            <p:fltVal val="0"/>
                                          </p:val>
                                        </p:tav>
                                        <p:tav tm="100000">
                                          <p:val>
                                            <p:strVal val="#ppt_w"/>
                                          </p:val>
                                        </p:tav>
                                      </p:tavLst>
                                    </p:anim>
                                    <p:anim calcmode="lin" valueType="num">
                                      <p:cBhvr>
                                        <p:cTn id="41" dur="500" fill="hold"/>
                                        <p:tgtEl>
                                          <p:spTgt spid="101"/>
                                        </p:tgtEl>
                                        <p:attrNameLst>
                                          <p:attrName>ppt_h</p:attrName>
                                        </p:attrNameLst>
                                      </p:cBhvr>
                                      <p:tavLst>
                                        <p:tav tm="0">
                                          <p:val>
                                            <p:fltVal val="0"/>
                                          </p:val>
                                        </p:tav>
                                        <p:tav tm="100000">
                                          <p:val>
                                            <p:strVal val="#ppt_h"/>
                                          </p:val>
                                        </p:tav>
                                      </p:tavLst>
                                    </p:anim>
                                    <p:animEffect transition="in" filter="fade">
                                      <p:cBhvr>
                                        <p:cTn id="42" dur="500"/>
                                        <p:tgtEl>
                                          <p:spTgt spid="101"/>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103"/>
                                        </p:tgtEl>
                                        <p:attrNameLst>
                                          <p:attrName>style.visibility</p:attrName>
                                        </p:attrNameLst>
                                      </p:cBhvr>
                                      <p:to>
                                        <p:strVal val="visible"/>
                                      </p:to>
                                    </p:set>
                                    <p:anim calcmode="lin" valueType="num">
                                      <p:cBhvr>
                                        <p:cTn id="45" dur="500" fill="hold"/>
                                        <p:tgtEl>
                                          <p:spTgt spid="103"/>
                                        </p:tgtEl>
                                        <p:attrNameLst>
                                          <p:attrName>ppt_w</p:attrName>
                                        </p:attrNameLst>
                                      </p:cBhvr>
                                      <p:tavLst>
                                        <p:tav tm="0">
                                          <p:val>
                                            <p:fltVal val="0"/>
                                          </p:val>
                                        </p:tav>
                                        <p:tav tm="100000">
                                          <p:val>
                                            <p:strVal val="#ppt_w"/>
                                          </p:val>
                                        </p:tav>
                                      </p:tavLst>
                                    </p:anim>
                                    <p:anim calcmode="lin" valueType="num">
                                      <p:cBhvr>
                                        <p:cTn id="46" dur="500" fill="hold"/>
                                        <p:tgtEl>
                                          <p:spTgt spid="103"/>
                                        </p:tgtEl>
                                        <p:attrNameLst>
                                          <p:attrName>ppt_h</p:attrName>
                                        </p:attrNameLst>
                                      </p:cBhvr>
                                      <p:tavLst>
                                        <p:tav tm="0">
                                          <p:val>
                                            <p:fltVal val="0"/>
                                          </p:val>
                                        </p:tav>
                                        <p:tav tm="100000">
                                          <p:val>
                                            <p:strVal val="#ppt_h"/>
                                          </p:val>
                                        </p:tav>
                                      </p:tavLst>
                                    </p:anim>
                                    <p:animEffect transition="in" filter="fade">
                                      <p:cBhvr>
                                        <p:cTn id="47" dur="500"/>
                                        <p:tgtEl>
                                          <p:spTgt spid="103"/>
                                        </p:tgtEl>
                                      </p:cBhvr>
                                    </p:animEffect>
                                  </p:childTnLst>
                                </p:cTn>
                              </p:par>
                              <p:par>
                                <p:cTn id="48" presetID="53" presetClass="entr" presetSubtype="16" fill="hold" grpId="0" nodeType="withEffect">
                                  <p:stCondLst>
                                    <p:cond delay="40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2400"/>
                            </p:stCondLst>
                            <p:childTnLst>
                              <p:par>
                                <p:cTn id="54" presetID="10" presetClass="entr" presetSubtype="0" fill="hold" nodeType="afterEffect">
                                  <p:stCondLst>
                                    <p:cond delay="0"/>
                                  </p:stCondLst>
                                  <p:childTnLst>
                                    <p:set>
                                      <p:cBhvr>
                                        <p:cTn id="55" dur="1" fill="hold">
                                          <p:stCondLst>
                                            <p:cond delay="0"/>
                                          </p:stCondLst>
                                        </p:cTn>
                                        <p:tgtEl>
                                          <p:spTgt spid="135"/>
                                        </p:tgtEl>
                                        <p:attrNameLst>
                                          <p:attrName>style.visibility</p:attrName>
                                        </p:attrNameLst>
                                      </p:cBhvr>
                                      <p:to>
                                        <p:strVal val="visible"/>
                                      </p:to>
                                    </p:set>
                                    <p:animEffect transition="in" filter="fade">
                                      <p:cBhvr>
                                        <p:cTn id="56" dur="500"/>
                                        <p:tgtEl>
                                          <p:spTgt spid="135"/>
                                        </p:tgtEl>
                                      </p:cBhvr>
                                    </p:animEffect>
                                  </p:childTnLst>
                                </p:cTn>
                              </p:par>
                            </p:childTnLst>
                          </p:cTn>
                        </p:par>
                        <p:par>
                          <p:cTn id="57" fill="hold">
                            <p:stCondLst>
                              <p:cond delay="2900"/>
                            </p:stCondLst>
                            <p:childTnLst>
                              <p:par>
                                <p:cTn id="58" presetID="53" presetClass="entr" presetSubtype="16" fill="hold" nodeType="afterEffect">
                                  <p:stCondLst>
                                    <p:cond delay="0"/>
                                  </p:stCondLst>
                                  <p:childTnLst>
                                    <p:set>
                                      <p:cBhvr>
                                        <p:cTn id="59" dur="1" fill="hold">
                                          <p:stCondLst>
                                            <p:cond delay="0"/>
                                          </p:stCondLst>
                                        </p:cTn>
                                        <p:tgtEl>
                                          <p:spTgt spid="138"/>
                                        </p:tgtEl>
                                        <p:attrNameLst>
                                          <p:attrName>style.visibility</p:attrName>
                                        </p:attrNameLst>
                                      </p:cBhvr>
                                      <p:to>
                                        <p:strVal val="visible"/>
                                      </p:to>
                                    </p:set>
                                    <p:anim calcmode="lin" valueType="num">
                                      <p:cBhvr>
                                        <p:cTn id="60" dur="500" fill="hold"/>
                                        <p:tgtEl>
                                          <p:spTgt spid="138"/>
                                        </p:tgtEl>
                                        <p:attrNameLst>
                                          <p:attrName>ppt_w</p:attrName>
                                        </p:attrNameLst>
                                      </p:cBhvr>
                                      <p:tavLst>
                                        <p:tav tm="0">
                                          <p:val>
                                            <p:fltVal val="0"/>
                                          </p:val>
                                        </p:tav>
                                        <p:tav tm="100000">
                                          <p:val>
                                            <p:strVal val="#ppt_w"/>
                                          </p:val>
                                        </p:tav>
                                      </p:tavLst>
                                    </p:anim>
                                    <p:anim calcmode="lin" valueType="num">
                                      <p:cBhvr>
                                        <p:cTn id="61" dur="500" fill="hold"/>
                                        <p:tgtEl>
                                          <p:spTgt spid="138"/>
                                        </p:tgtEl>
                                        <p:attrNameLst>
                                          <p:attrName>ppt_h</p:attrName>
                                        </p:attrNameLst>
                                      </p:cBhvr>
                                      <p:tavLst>
                                        <p:tav tm="0">
                                          <p:val>
                                            <p:fltVal val="0"/>
                                          </p:val>
                                        </p:tav>
                                        <p:tav tm="100000">
                                          <p:val>
                                            <p:strVal val="#ppt_h"/>
                                          </p:val>
                                        </p:tav>
                                      </p:tavLst>
                                    </p:anim>
                                    <p:animEffect transition="in" filter="fade">
                                      <p:cBhvr>
                                        <p:cTn id="62" dur="500"/>
                                        <p:tgtEl>
                                          <p:spTgt spid="138"/>
                                        </p:tgtEl>
                                      </p:cBhvr>
                                    </p:animEffect>
                                  </p:childTnLst>
                                </p:cTn>
                              </p:par>
                            </p:childTnLst>
                          </p:cTn>
                        </p:par>
                        <p:par>
                          <p:cTn id="63" fill="hold">
                            <p:stCondLst>
                              <p:cond delay="3400"/>
                            </p:stCondLst>
                            <p:childTnLst>
                              <p:par>
                                <p:cTn id="64" presetID="31" presetClass="entr" presetSubtype="0" fill="hold"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 calcmode="lin" valueType="num">
                                      <p:cBhvr>
                                        <p:cTn id="68" dur="500" fill="hold"/>
                                        <p:tgtEl>
                                          <p:spTgt spid="147"/>
                                        </p:tgtEl>
                                        <p:attrNameLst>
                                          <p:attrName>style.rotation</p:attrName>
                                        </p:attrNameLst>
                                      </p:cBhvr>
                                      <p:tavLst>
                                        <p:tav tm="0">
                                          <p:val>
                                            <p:fltVal val="90"/>
                                          </p:val>
                                        </p:tav>
                                        <p:tav tm="100000">
                                          <p:val>
                                            <p:fltVal val="0"/>
                                          </p:val>
                                        </p:tav>
                                      </p:tavLst>
                                    </p:anim>
                                    <p:animEffect transition="in" filter="fade">
                                      <p:cBhvr>
                                        <p:cTn id="69" dur="500"/>
                                        <p:tgtEl>
                                          <p:spTgt spid="147"/>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143"/>
                                        </p:tgtEl>
                                        <p:attrNameLst>
                                          <p:attrName>style.visibility</p:attrName>
                                        </p:attrNameLst>
                                      </p:cBhvr>
                                      <p:to>
                                        <p:strVal val="visible"/>
                                      </p:to>
                                    </p:set>
                                    <p:anim calcmode="lin" valueType="num">
                                      <p:cBhvr>
                                        <p:cTn id="72" dur="500" fill="hold"/>
                                        <p:tgtEl>
                                          <p:spTgt spid="143"/>
                                        </p:tgtEl>
                                        <p:attrNameLst>
                                          <p:attrName>ppt_w</p:attrName>
                                        </p:attrNameLst>
                                      </p:cBhvr>
                                      <p:tavLst>
                                        <p:tav tm="0">
                                          <p:val>
                                            <p:fltVal val="0"/>
                                          </p:val>
                                        </p:tav>
                                        <p:tav tm="100000">
                                          <p:val>
                                            <p:strVal val="#ppt_w"/>
                                          </p:val>
                                        </p:tav>
                                      </p:tavLst>
                                    </p:anim>
                                    <p:anim calcmode="lin" valueType="num">
                                      <p:cBhvr>
                                        <p:cTn id="73" dur="500" fill="hold"/>
                                        <p:tgtEl>
                                          <p:spTgt spid="143"/>
                                        </p:tgtEl>
                                        <p:attrNameLst>
                                          <p:attrName>ppt_h</p:attrName>
                                        </p:attrNameLst>
                                      </p:cBhvr>
                                      <p:tavLst>
                                        <p:tav tm="0">
                                          <p:val>
                                            <p:fltVal val="0"/>
                                          </p:val>
                                        </p:tav>
                                        <p:tav tm="100000">
                                          <p:val>
                                            <p:strVal val="#ppt_h"/>
                                          </p:val>
                                        </p:tav>
                                      </p:tavLst>
                                    </p:anim>
                                    <p:anim calcmode="lin" valueType="num">
                                      <p:cBhvr>
                                        <p:cTn id="74" dur="500" fill="hold"/>
                                        <p:tgtEl>
                                          <p:spTgt spid="143"/>
                                        </p:tgtEl>
                                        <p:attrNameLst>
                                          <p:attrName>style.rotation</p:attrName>
                                        </p:attrNameLst>
                                      </p:cBhvr>
                                      <p:tavLst>
                                        <p:tav tm="0">
                                          <p:val>
                                            <p:fltVal val="90"/>
                                          </p:val>
                                        </p:tav>
                                        <p:tav tm="100000">
                                          <p:val>
                                            <p:fltVal val="0"/>
                                          </p:val>
                                        </p:tav>
                                      </p:tavLst>
                                    </p:anim>
                                    <p:animEffect transition="in" filter="fade">
                                      <p:cBhvr>
                                        <p:cTn id="75" dur="500"/>
                                        <p:tgtEl>
                                          <p:spTgt spid="143"/>
                                        </p:tgtEl>
                                      </p:cBhvr>
                                    </p:animEffect>
                                  </p:childTnLst>
                                </p:cTn>
                              </p:par>
                              <p:par>
                                <p:cTn id="76" presetID="31" presetClass="entr" presetSubtype="0" fill="hold" nodeType="withEffect">
                                  <p:stCondLst>
                                    <p:cond delay="0"/>
                                  </p:stCondLst>
                                  <p:childTnLst>
                                    <p:set>
                                      <p:cBhvr>
                                        <p:cTn id="77" dur="1" fill="hold">
                                          <p:stCondLst>
                                            <p:cond delay="0"/>
                                          </p:stCondLst>
                                        </p:cTn>
                                        <p:tgtEl>
                                          <p:spTgt spid="144"/>
                                        </p:tgtEl>
                                        <p:attrNameLst>
                                          <p:attrName>style.visibility</p:attrName>
                                        </p:attrNameLst>
                                      </p:cBhvr>
                                      <p:to>
                                        <p:strVal val="visible"/>
                                      </p:to>
                                    </p:set>
                                    <p:anim calcmode="lin" valueType="num">
                                      <p:cBhvr>
                                        <p:cTn id="78" dur="500" fill="hold"/>
                                        <p:tgtEl>
                                          <p:spTgt spid="144"/>
                                        </p:tgtEl>
                                        <p:attrNameLst>
                                          <p:attrName>ppt_w</p:attrName>
                                        </p:attrNameLst>
                                      </p:cBhvr>
                                      <p:tavLst>
                                        <p:tav tm="0">
                                          <p:val>
                                            <p:fltVal val="0"/>
                                          </p:val>
                                        </p:tav>
                                        <p:tav tm="100000">
                                          <p:val>
                                            <p:strVal val="#ppt_w"/>
                                          </p:val>
                                        </p:tav>
                                      </p:tavLst>
                                    </p:anim>
                                    <p:anim calcmode="lin" valueType="num">
                                      <p:cBhvr>
                                        <p:cTn id="79" dur="500" fill="hold"/>
                                        <p:tgtEl>
                                          <p:spTgt spid="144"/>
                                        </p:tgtEl>
                                        <p:attrNameLst>
                                          <p:attrName>ppt_h</p:attrName>
                                        </p:attrNameLst>
                                      </p:cBhvr>
                                      <p:tavLst>
                                        <p:tav tm="0">
                                          <p:val>
                                            <p:fltVal val="0"/>
                                          </p:val>
                                        </p:tav>
                                        <p:tav tm="100000">
                                          <p:val>
                                            <p:strVal val="#ppt_h"/>
                                          </p:val>
                                        </p:tav>
                                      </p:tavLst>
                                    </p:anim>
                                    <p:anim calcmode="lin" valueType="num">
                                      <p:cBhvr>
                                        <p:cTn id="80" dur="500" fill="hold"/>
                                        <p:tgtEl>
                                          <p:spTgt spid="144"/>
                                        </p:tgtEl>
                                        <p:attrNameLst>
                                          <p:attrName>style.rotation</p:attrName>
                                        </p:attrNameLst>
                                      </p:cBhvr>
                                      <p:tavLst>
                                        <p:tav tm="0">
                                          <p:val>
                                            <p:fltVal val="90"/>
                                          </p:val>
                                        </p:tav>
                                        <p:tav tm="100000">
                                          <p:val>
                                            <p:fltVal val="0"/>
                                          </p:val>
                                        </p:tav>
                                      </p:tavLst>
                                    </p:anim>
                                    <p:animEffect transition="in" filter="fade">
                                      <p:cBhvr>
                                        <p:cTn id="81" dur="500"/>
                                        <p:tgtEl>
                                          <p:spTgt spid="144"/>
                                        </p:tgtEl>
                                      </p:cBhvr>
                                    </p:animEffect>
                                  </p:childTnLst>
                                </p:cTn>
                              </p:par>
                            </p:childTnLst>
                          </p:cTn>
                        </p:par>
                        <p:par>
                          <p:cTn id="82" fill="hold">
                            <p:stCondLst>
                              <p:cond delay="3900"/>
                            </p:stCondLst>
                            <p:childTnLst>
                              <p:par>
                                <p:cTn id="83" presetID="10" presetClass="entr" presetSubtype="0" fill="hold"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fade">
                                      <p:cBhvr>
                                        <p:cTn id="85" dur="500"/>
                                        <p:tgtEl>
                                          <p:spTgt spid="151"/>
                                        </p:tgtEl>
                                      </p:cBhvr>
                                    </p:animEffect>
                                  </p:childTnLst>
                                </p:cTn>
                              </p:par>
                            </p:childTnLst>
                          </p:cTn>
                        </p:par>
                        <p:par>
                          <p:cTn id="86" fill="hold">
                            <p:stCondLst>
                              <p:cond delay="4400"/>
                            </p:stCondLst>
                            <p:childTnLst>
                              <p:par>
                                <p:cTn id="87" presetID="53" presetClass="entr" presetSubtype="16" fill="hold" nodeType="afterEffect">
                                  <p:stCondLst>
                                    <p:cond delay="0"/>
                                  </p:stCondLst>
                                  <p:childTnLst>
                                    <p:set>
                                      <p:cBhvr>
                                        <p:cTn id="88" dur="1" fill="hold">
                                          <p:stCondLst>
                                            <p:cond delay="0"/>
                                          </p:stCondLst>
                                        </p:cTn>
                                        <p:tgtEl>
                                          <p:spTgt spid="154"/>
                                        </p:tgtEl>
                                        <p:attrNameLst>
                                          <p:attrName>style.visibility</p:attrName>
                                        </p:attrNameLst>
                                      </p:cBhvr>
                                      <p:to>
                                        <p:strVal val="visible"/>
                                      </p:to>
                                    </p:set>
                                    <p:anim calcmode="lin" valueType="num">
                                      <p:cBhvr>
                                        <p:cTn id="89" dur="500" fill="hold"/>
                                        <p:tgtEl>
                                          <p:spTgt spid="154"/>
                                        </p:tgtEl>
                                        <p:attrNameLst>
                                          <p:attrName>ppt_w</p:attrName>
                                        </p:attrNameLst>
                                      </p:cBhvr>
                                      <p:tavLst>
                                        <p:tav tm="0">
                                          <p:val>
                                            <p:fltVal val="0"/>
                                          </p:val>
                                        </p:tav>
                                        <p:tav tm="100000">
                                          <p:val>
                                            <p:strVal val="#ppt_w"/>
                                          </p:val>
                                        </p:tav>
                                      </p:tavLst>
                                    </p:anim>
                                    <p:anim calcmode="lin" valueType="num">
                                      <p:cBhvr>
                                        <p:cTn id="90" dur="500" fill="hold"/>
                                        <p:tgtEl>
                                          <p:spTgt spid="154"/>
                                        </p:tgtEl>
                                        <p:attrNameLst>
                                          <p:attrName>ppt_h</p:attrName>
                                        </p:attrNameLst>
                                      </p:cBhvr>
                                      <p:tavLst>
                                        <p:tav tm="0">
                                          <p:val>
                                            <p:fltVal val="0"/>
                                          </p:val>
                                        </p:tav>
                                        <p:tav tm="100000">
                                          <p:val>
                                            <p:strVal val="#ppt_h"/>
                                          </p:val>
                                        </p:tav>
                                      </p:tavLst>
                                    </p:anim>
                                    <p:animEffect transition="in" filter="fade">
                                      <p:cBhvr>
                                        <p:cTn id="91"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7" grpId="0"/>
      <p:bldP spid="101" grpId="0" animBg="1"/>
      <p:bldP spid="103" grpId="0" animBg="1"/>
      <p:bldP spid="104" grpId="0" animBg="1"/>
      <p:bldP spid="1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p:cNvGraphicFramePr/>
          <p:nvPr>
            <p:extLst>
              <p:ext uri="{D42A27DB-BD31-4B8C-83A1-F6EECF244321}">
                <p14:modId xmlns:p14="http://schemas.microsoft.com/office/powerpoint/2010/main" val="1523110176"/>
              </p:ext>
            </p:extLst>
          </p:nvPr>
        </p:nvGraphicFramePr>
        <p:xfrm>
          <a:off x="2765019" y="956915"/>
          <a:ext cx="4053970" cy="3971924"/>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1956446" y="2990119"/>
            <a:ext cx="958069" cy="679117"/>
            <a:chOff x="1741205" y="3043934"/>
            <a:chExt cx="958069" cy="679117"/>
          </a:xfrm>
        </p:grpSpPr>
        <p:sp>
          <p:nvSpPr>
            <p:cNvPr id="48" name="Rectangle 47"/>
            <p:cNvSpPr/>
            <p:nvPr/>
          </p:nvSpPr>
          <p:spPr>
            <a:xfrm>
              <a:off x="1741205" y="3099208"/>
              <a:ext cx="121580" cy="121580"/>
            </a:xfrm>
            <a:prstGeom prst="rect">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1825514" y="3043934"/>
              <a:ext cx="670560" cy="215444"/>
            </a:xfrm>
            <a:prstGeom prst="rect">
              <a:avLst/>
            </a:prstGeom>
            <a:noFill/>
          </p:spPr>
          <p:txBody>
            <a:bodyPr wrap="square" rtlCol="0">
              <a:spAutoFit/>
            </a:bodyPr>
            <a:lstStyle/>
            <a:p>
              <a:r>
                <a:rPr lang="en-US" sz="800" dirty="0">
                  <a:solidFill>
                    <a:srgbClr val="595959"/>
                  </a:solidFill>
                  <a:latin typeface="Arial"/>
                  <a:cs typeface="Arial"/>
                </a:rPr>
                <a:t>Corporate</a:t>
              </a:r>
            </a:p>
          </p:txBody>
        </p:sp>
        <p:sp>
          <p:nvSpPr>
            <p:cNvPr id="54" name="Rectangle 53"/>
            <p:cNvSpPr/>
            <p:nvPr/>
          </p:nvSpPr>
          <p:spPr>
            <a:xfrm>
              <a:off x="1741205" y="3334281"/>
              <a:ext cx="121580" cy="121580"/>
            </a:xfrm>
            <a:prstGeom prst="rect">
              <a:avLst/>
            </a:prstGeom>
            <a:solidFill>
              <a:srgbClr val="D43815">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1825514" y="3279007"/>
              <a:ext cx="843280" cy="215444"/>
            </a:xfrm>
            <a:prstGeom prst="rect">
              <a:avLst/>
            </a:prstGeom>
            <a:noFill/>
          </p:spPr>
          <p:txBody>
            <a:bodyPr wrap="square" rtlCol="0">
              <a:spAutoFit/>
            </a:bodyPr>
            <a:lstStyle/>
            <a:p>
              <a:r>
                <a:rPr lang="en-US" sz="800" dirty="0">
                  <a:solidFill>
                    <a:srgbClr val="595959"/>
                  </a:solidFill>
                  <a:latin typeface="Arial"/>
                  <a:cs typeface="Arial"/>
                </a:rPr>
                <a:t>Government</a:t>
              </a:r>
            </a:p>
          </p:txBody>
        </p:sp>
        <p:sp>
          <p:nvSpPr>
            <p:cNvPr id="60" name="Rectangle 59"/>
            <p:cNvSpPr/>
            <p:nvPr/>
          </p:nvSpPr>
          <p:spPr>
            <a:xfrm>
              <a:off x="1741205" y="3562881"/>
              <a:ext cx="121580" cy="121580"/>
            </a:xfrm>
            <a:prstGeom prst="rect">
              <a:avLst/>
            </a:prstGeom>
            <a:solidFill>
              <a:srgbClr val="D43815">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1825514" y="3507607"/>
              <a:ext cx="873760" cy="215444"/>
            </a:xfrm>
            <a:prstGeom prst="rect">
              <a:avLst/>
            </a:prstGeom>
            <a:noFill/>
          </p:spPr>
          <p:txBody>
            <a:bodyPr wrap="square" rtlCol="0">
              <a:spAutoFit/>
            </a:bodyPr>
            <a:lstStyle/>
            <a:p>
              <a:r>
                <a:rPr lang="en-US" sz="800" dirty="0">
                  <a:solidFill>
                    <a:srgbClr val="595959"/>
                  </a:solidFill>
                  <a:latin typeface="Arial"/>
                  <a:cs typeface="Arial"/>
                </a:rPr>
                <a:t>High Yield</a:t>
              </a:r>
            </a:p>
          </p:txBody>
        </p:sp>
      </p:grpSp>
      <p:grpSp>
        <p:nvGrpSpPr>
          <p:cNvPr id="9" name="Group 8"/>
          <p:cNvGrpSpPr/>
          <p:nvPr/>
        </p:nvGrpSpPr>
        <p:grpSpPr>
          <a:xfrm>
            <a:off x="1958316" y="2058379"/>
            <a:ext cx="947643" cy="679117"/>
            <a:chOff x="1743075" y="2112194"/>
            <a:chExt cx="947643" cy="679117"/>
          </a:xfrm>
        </p:grpSpPr>
        <p:sp>
          <p:nvSpPr>
            <p:cNvPr id="46" name="Rectangle 45"/>
            <p:cNvSpPr/>
            <p:nvPr/>
          </p:nvSpPr>
          <p:spPr>
            <a:xfrm>
              <a:off x="1743075" y="2167468"/>
              <a:ext cx="121580" cy="121580"/>
            </a:xfrm>
            <a:prstGeom prst="rect">
              <a:avLst/>
            </a:prstGeom>
            <a:solidFill>
              <a:srgbClr val="EFAF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1823356" y="2112194"/>
              <a:ext cx="867362" cy="215444"/>
            </a:xfrm>
            <a:prstGeom prst="rect">
              <a:avLst/>
            </a:prstGeom>
            <a:noFill/>
          </p:spPr>
          <p:txBody>
            <a:bodyPr wrap="square" rtlCol="0">
              <a:spAutoFit/>
            </a:bodyPr>
            <a:lstStyle/>
            <a:p>
              <a:r>
                <a:rPr lang="en-US" sz="800" dirty="0">
                  <a:solidFill>
                    <a:srgbClr val="595959"/>
                  </a:solidFill>
                  <a:latin typeface="Arial"/>
                  <a:cs typeface="Arial"/>
                </a:rPr>
                <a:t>Cash</a:t>
              </a:r>
            </a:p>
          </p:txBody>
        </p:sp>
        <p:sp>
          <p:nvSpPr>
            <p:cNvPr id="52" name="Rectangle 51"/>
            <p:cNvSpPr/>
            <p:nvPr/>
          </p:nvSpPr>
          <p:spPr>
            <a:xfrm>
              <a:off x="1743075" y="2402541"/>
              <a:ext cx="121580" cy="121580"/>
            </a:xfrm>
            <a:prstGeom prst="rect">
              <a:avLst/>
            </a:prstGeom>
            <a:solidFill>
              <a:srgbClr val="EFAF24">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1823356" y="2347267"/>
              <a:ext cx="867362" cy="215444"/>
            </a:xfrm>
            <a:prstGeom prst="rect">
              <a:avLst/>
            </a:prstGeom>
            <a:noFill/>
          </p:spPr>
          <p:txBody>
            <a:bodyPr wrap="square" rtlCol="0">
              <a:spAutoFit/>
            </a:bodyPr>
            <a:lstStyle/>
            <a:p>
              <a:r>
                <a:rPr lang="en-US" sz="800" dirty="0">
                  <a:solidFill>
                    <a:srgbClr val="595959"/>
                  </a:solidFill>
                  <a:latin typeface="Arial"/>
                  <a:cs typeface="Arial"/>
                </a:rPr>
                <a:t>Stable Value</a:t>
              </a:r>
            </a:p>
          </p:txBody>
        </p:sp>
        <p:sp>
          <p:nvSpPr>
            <p:cNvPr id="58" name="Rectangle 57"/>
            <p:cNvSpPr/>
            <p:nvPr/>
          </p:nvSpPr>
          <p:spPr>
            <a:xfrm>
              <a:off x="1743075" y="2631141"/>
              <a:ext cx="121580" cy="121580"/>
            </a:xfrm>
            <a:prstGeom prst="rect">
              <a:avLst/>
            </a:prstGeom>
            <a:solidFill>
              <a:srgbClr val="EFAF24">
                <a:alpha val="6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1823356" y="2575867"/>
              <a:ext cx="867362" cy="215444"/>
            </a:xfrm>
            <a:prstGeom prst="rect">
              <a:avLst/>
            </a:prstGeom>
            <a:noFill/>
          </p:spPr>
          <p:txBody>
            <a:bodyPr wrap="square" rtlCol="0">
              <a:spAutoFit/>
            </a:bodyPr>
            <a:lstStyle/>
            <a:p>
              <a:r>
                <a:rPr lang="en-US" sz="800" dirty="0">
                  <a:solidFill>
                    <a:srgbClr val="595959"/>
                  </a:solidFill>
                  <a:latin typeface="Arial"/>
                  <a:cs typeface="Arial"/>
                </a:rPr>
                <a:t>Money Market</a:t>
              </a:r>
            </a:p>
          </p:txBody>
        </p:sp>
      </p:grpSp>
      <p:graphicFrame>
        <p:nvGraphicFramePr>
          <p:cNvPr id="29" name="Chart 28"/>
          <p:cNvGraphicFramePr/>
          <p:nvPr>
            <p:extLst>
              <p:ext uri="{D42A27DB-BD31-4B8C-83A1-F6EECF244321}">
                <p14:modId xmlns:p14="http://schemas.microsoft.com/office/powerpoint/2010/main" val="1367194660"/>
              </p:ext>
            </p:extLst>
          </p:nvPr>
        </p:nvGraphicFramePr>
        <p:xfrm>
          <a:off x="2936951" y="1056453"/>
          <a:ext cx="3715319" cy="364012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p:cNvGrpSpPr/>
          <p:nvPr/>
        </p:nvGrpSpPr>
        <p:grpSpPr>
          <a:xfrm>
            <a:off x="3602388" y="1884757"/>
            <a:ext cx="2355908" cy="2444222"/>
            <a:chOff x="3387147" y="1938572"/>
            <a:chExt cx="2355908" cy="2444222"/>
          </a:xfrm>
        </p:grpSpPr>
        <p:sp>
          <p:nvSpPr>
            <p:cNvPr id="3" name="Rectangle 2"/>
            <p:cNvSpPr/>
            <p:nvPr/>
          </p:nvSpPr>
          <p:spPr>
            <a:xfrm rot="3859075">
              <a:off x="4893150" y="2238978"/>
              <a:ext cx="1111383" cy="588427"/>
            </a:xfrm>
            <a:prstGeom prst="rect">
              <a:avLst/>
            </a:prstGeom>
            <a:noFill/>
          </p:spPr>
          <p:txBody>
            <a:bodyPr wrap="none" lIns="91440" tIns="45720" rIns="91440" bIns="45720">
              <a:prstTxWarp prst="textArchUp">
                <a:avLst>
                  <a:gd name="adj" fmla="val 10537600"/>
                </a:avLst>
              </a:prstTxWarp>
              <a:spAutoFit/>
            </a:bodyPr>
            <a:lstStyle/>
            <a:p>
              <a:pPr algn="ctr"/>
              <a:r>
                <a:rPr lang="en-US" sz="1600" b="1" cap="none" spc="0" dirty="0">
                  <a:ln w="12700">
                    <a:noFill/>
                    <a:prstDash val="solid"/>
                  </a:ln>
                  <a:solidFill>
                    <a:schemeClr val="bg1"/>
                  </a:solidFill>
                  <a:latin typeface="Arial"/>
                  <a:cs typeface="Arial"/>
                </a:rPr>
                <a:t>Stocks</a:t>
              </a:r>
            </a:p>
          </p:txBody>
        </p:sp>
        <p:sp>
          <p:nvSpPr>
            <p:cNvPr id="69" name="Rectangle 68"/>
            <p:cNvSpPr/>
            <p:nvPr/>
          </p:nvSpPr>
          <p:spPr>
            <a:xfrm rot="18000000">
              <a:off x="3125669" y="2200050"/>
              <a:ext cx="1111383" cy="588427"/>
            </a:xfrm>
            <a:prstGeom prst="rect">
              <a:avLst/>
            </a:prstGeom>
            <a:noFill/>
          </p:spPr>
          <p:txBody>
            <a:bodyPr wrap="none" lIns="91440" tIns="45720" rIns="91440" bIns="45720">
              <a:prstTxWarp prst="textArchUp">
                <a:avLst>
                  <a:gd name="adj" fmla="val 12156055"/>
                </a:avLst>
              </a:prstTxWarp>
              <a:spAutoFit/>
            </a:bodyPr>
            <a:lstStyle/>
            <a:p>
              <a:pPr algn="ctr"/>
              <a:r>
                <a:rPr lang="en-US" sz="1600" b="1" cap="none" spc="0" dirty="0">
                  <a:ln w="12700">
                    <a:noFill/>
                    <a:prstDash val="solid"/>
                  </a:ln>
                  <a:solidFill>
                    <a:schemeClr val="bg1"/>
                  </a:solidFill>
                  <a:latin typeface="Arial"/>
                  <a:cs typeface="Arial"/>
                </a:rPr>
                <a:t>Short term</a:t>
              </a:r>
            </a:p>
          </p:txBody>
        </p:sp>
        <p:sp>
          <p:nvSpPr>
            <p:cNvPr id="70" name="Rectangle 69"/>
            <p:cNvSpPr/>
            <p:nvPr/>
          </p:nvSpPr>
          <p:spPr>
            <a:xfrm>
              <a:off x="3770989" y="3794367"/>
              <a:ext cx="1606882" cy="588427"/>
            </a:xfrm>
            <a:prstGeom prst="rect">
              <a:avLst/>
            </a:prstGeom>
            <a:noFill/>
          </p:spPr>
          <p:txBody>
            <a:bodyPr wrap="none" lIns="91440" tIns="45720" rIns="91440" bIns="45720">
              <a:prstTxWarp prst="textArchDown">
                <a:avLst>
                  <a:gd name="adj" fmla="val 2697088"/>
                </a:avLst>
              </a:prstTxWarp>
              <a:spAutoFit/>
            </a:bodyPr>
            <a:lstStyle/>
            <a:p>
              <a:pPr algn="ctr"/>
              <a:r>
                <a:rPr lang="en-US" sz="1600" b="1" cap="none" spc="0" dirty="0">
                  <a:ln w="12700">
                    <a:noFill/>
                    <a:prstDash val="solid"/>
                  </a:ln>
                  <a:solidFill>
                    <a:schemeClr val="bg1"/>
                  </a:solidFill>
                  <a:latin typeface="Arial"/>
                  <a:cs typeface="Arial"/>
                </a:rPr>
                <a:t>Bonds</a:t>
              </a:r>
            </a:p>
          </p:txBody>
        </p:sp>
      </p:grpSp>
      <p:sp>
        <p:nvSpPr>
          <p:cNvPr id="71" name="TextBox 70"/>
          <p:cNvSpPr txBox="1"/>
          <p:nvPr/>
        </p:nvSpPr>
        <p:spPr>
          <a:xfrm>
            <a:off x="129587" y="4597052"/>
            <a:ext cx="7218010" cy="4375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700" dirty="0">
                <a:solidFill>
                  <a:srgbClr val="595959"/>
                </a:solidFill>
                <a:latin typeface="Arial"/>
                <a:cs typeface="Arial"/>
              </a:rPr>
              <a:t>For illustrative purposes only.</a:t>
            </a:r>
          </a:p>
          <a:p>
            <a:endParaRPr lang="en-US" sz="700" dirty="0">
              <a:solidFill>
                <a:srgbClr val="595959"/>
              </a:solidFill>
              <a:latin typeface="Arial"/>
              <a:cs typeface="Arial"/>
            </a:endParaRPr>
          </a:p>
          <a:p>
            <a:r>
              <a:rPr lang="en-US" sz="700" dirty="0">
                <a:solidFill>
                  <a:srgbClr val="595959"/>
                </a:solidFill>
                <a:latin typeface="Arial"/>
                <a:cs typeface="Arial"/>
              </a:rPr>
              <a:t>Diversification and asset allocation do not ensure a profit or guarantee against loss.</a:t>
            </a:r>
            <a:endParaRPr lang="en-US" sz="700" baseline="0" dirty="0">
              <a:solidFill>
                <a:srgbClr val="595959"/>
              </a:solidFill>
              <a:latin typeface="Arial"/>
              <a:cs typeface="Arial"/>
            </a:endParaRPr>
          </a:p>
        </p:txBody>
      </p:sp>
      <p:grpSp>
        <p:nvGrpSpPr>
          <p:cNvPr id="8" name="Group 7"/>
          <p:cNvGrpSpPr/>
          <p:nvPr/>
        </p:nvGrpSpPr>
        <p:grpSpPr>
          <a:xfrm>
            <a:off x="6855769" y="2059503"/>
            <a:ext cx="1238377" cy="1612333"/>
            <a:chOff x="6640528" y="2113318"/>
            <a:chExt cx="1238377" cy="1612333"/>
          </a:xfrm>
        </p:grpSpPr>
        <p:sp>
          <p:nvSpPr>
            <p:cNvPr id="47" name="Rectangle 46"/>
            <p:cNvSpPr/>
            <p:nvPr/>
          </p:nvSpPr>
          <p:spPr>
            <a:xfrm>
              <a:off x="6640528" y="2168592"/>
              <a:ext cx="121580" cy="121580"/>
            </a:xfrm>
            <a:prstGeom prst="rect">
              <a:avLst/>
            </a:prstGeom>
            <a:solidFill>
              <a:srgbClr val="0D4571">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6732491" y="2113318"/>
              <a:ext cx="1146414" cy="215444"/>
            </a:xfrm>
            <a:prstGeom prst="rect">
              <a:avLst/>
            </a:prstGeom>
            <a:noFill/>
          </p:spPr>
          <p:txBody>
            <a:bodyPr wrap="square" rtlCol="0">
              <a:spAutoFit/>
            </a:bodyPr>
            <a:lstStyle/>
            <a:p>
              <a:r>
                <a:rPr lang="en-US" sz="800" dirty="0">
                  <a:solidFill>
                    <a:srgbClr val="595959"/>
                  </a:solidFill>
                  <a:latin typeface="Arial"/>
                  <a:cs typeface="Arial"/>
                </a:rPr>
                <a:t>Large Cap </a:t>
              </a:r>
            </a:p>
          </p:txBody>
        </p:sp>
        <p:sp>
          <p:nvSpPr>
            <p:cNvPr id="53" name="Rectangle 52"/>
            <p:cNvSpPr/>
            <p:nvPr/>
          </p:nvSpPr>
          <p:spPr>
            <a:xfrm>
              <a:off x="6640528" y="2403665"/>
              <a:ext cx="121580" cy="121580"/>
            </a:xfrm>
            <a:prstGeom prst="rect">
              <a:avLst/>
            </a:prstGeom>
            <a:solidFill>
              <a:srgbClr val="0D4571">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6732491" y="2348391"/>
              <a:ext cx="1029785" cy="215444"/>
            </a:xfrm>
            <a:prstGeom prst="rect">
              <a:avLst/>
            </a:prstGeom>
            <a:noFill/>
          </p:spPr>
          <p:txBody>
            <a:bodyPr wrap="square" rtlCol="0">
              <a:spAutoFit/>
            </a:bodyPr>
            <a:lstStyle/>
            <a:p>
              <a:r>
                <a:rPr lang="en-US" sz="800" dirty="0">
                  <a:solidFill>
                    <a:srgbClr val="595959"/>
                  </a:solidFill>
                  <a:latin typeface="Arial"/>
                  <a:cs typeface="Arial"/>
                </a:rPr>
                <a:t>Mid Cap</a:t>
              </a:r>
            </a:p>
          </p:txBody>
        </p:sp>
        <p:sp>
          <p:nvSpPr>
            <p:cNvPr id="59" name="Rectangle 58"/>
            <p:cNvSpPr/>
            <p:nvPr/>
          </p:nvSpPr>
          <p:spPr>
            <a:xfrm>
              <a:off x="6640528" y="2632265"/>
              <a:ext cx="121580" cy="121580"/>
            </a:xfrm>
            <a:prstGeom prst="rect">
              <a:avLst/>
            </a:prstGeom>
            <a:solidFill>
              <a:srgbClr val="0D457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732491" y="2576991"/>
              <a:ext cx="1133455" cy="215444"/>
            </a:xfrm>
            <a:prstGeom prst="rect">
              <a:avLst/>
            </a:prstGeom>
            <a:noFill/>
          </p:spPr>
          <p:txBody>
            <a:bodyPr wrap="square" rtlCol="0">
              <a:spAutoFit/>
            </a:bodyPr>
            <a:lstStyle/>
            <a:p>
              <a:r>
                <a:rPr lang="en-US" sz="800" dirty="0">
                  <a:solidFill>
                    <a:srgbClr val="595959"/>
                  </a:solidFill>
                  <a:latin typeface="Arial"/>
                  <a:cs typeface="Arial"/>
                </a:rPr>
                <a:t>Small Cap</a:t>
              </a:r>
            </a:p>
          </p:txBody>
        </p:sp>
        <p:sp>
          <p:nvSpPr>
            <p:cNvPr id="88" name="Rectangle 87"/>
            <p:cNvSpPr/>
            <p:nvPr/>
          </p:nvSpPr>
          <p:spPr>
            <a:xfrm>
              <a:off x="6640528" y="2870156"/>
              <a:ext cx="121580" cy="121580"/>
            </a:xfrm>
            <a:prstGeom prst="rect">
              <a:avLst/>
            </a:prstGeom>
            <a:solidFill>
              <a:srgbClr val="0D4571">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6732491" y="2814882"/>
              <a:ext cx="1029785" cy="215444"/>
            </a:xfrm>
            <a:prstGeom prst="rect">
              <a:avLst/>
            </a:prstGeom>
            <a:noFill/>
          </p:spPr>
          <p:txBody>
            <a:bodyPr wrap="square" rtlCol="0">
              <a:spAutoFit/>
            </a:bodyPr>
            <a:lstStyle/>
            <a:p>
              <a:r>
                <a:rPr lang="en-US" sz="800" dirty="0">
                  <a:solidFill>
                    <a:srgbClr val="595959"/>
                  </a:solidFill>
                  <a:latin typeface="Arial"/>
                  <a:cs typeface="Arial"/>
                </a:rPr>
                <a:t>Domestic</a:t>
              </a:r>
            </a:p>
          </p:txBody>
        </p:sp>
        <p:sp>
          <p:nvSpPr>
            <p:cNvPr id="90" name="Rectangle 89"/>
            <p:cNvSpPr/>
            <p:nvPr/>
          </p:nvSpPr>
          <p:spPr>
            <a:xfrm>
              <a:off x="6640528" y="3098756"/>
              <a:ext cx="121580" cy="121580"/>
            </a:xfrm>
            <a:prstGeom prst="rect">
              <a:avLst/>
            </a:prstGeom>
            <a:solidFill>
              <a:srgbClr val="0D457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6732491" y="3043482"/>
              <a:ext cx="1133455" cy="215444"/>
            </a:xfrm>
            <a:prstGeom prst="rect">
              <a:avLst/>
            </a:prstGeom>
            <a:noFill/>
          </p:spPr>
          <p:txBody>
            <a:bodyPr wrap="square" rtlCol="0">
              <a:spAutoFit/>
            </a:bodyPr>
            <a:lstStyle/>
            <a:p>
              <a:r>
                <a:rPr lang="en-US" sz="800" dirty="0">
                  <a:solidFill>
                    <a:srgbClr val="595959"/>
                  </a:solidFill>
                  <a:latin typeface="Arial"/>
                  <a:cs typeface="Arial"/>
                </a:rPr>
                <a:t>Foreign</a:t>
              </a:r>
            </a:p>
          </p:txBody>
        </p:sp>
        <p:sp>
          <p:nvSpPr>
            <p:cNvPr id="94" name="Rectangle 93"/>
            <p:cNvSpPr/>
            <p:nvPr/>
          </p:nvSpPr>
          <p:spPr>
            <a:xfrm>
              <a:off x="6640528" y="3336881"/>
              <a:ext cx="121580" cy="121580"/>
            </a:xfrm>
            <a:prstGeom prst="rect">
              <a:avLst/>
            </a:prstGeom>
            <a:solidFill>
              <a:srgbClr val="0D4571">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TextBox 94"/>
            <p:cNvSpPr txBox="1"/>
            <p:nvPr/>
          </p:nvSpPr>
          <p:spPr>
            <a:xfrm>
              <a:off x="6732491" y="3281607"/>
              <a:ext cx="1029785" cy="215444"/>
            </a:xfrm>
            <a:prstGeom prst="rect">
              <a:avLst/>
            </a:prstGeom>
            <a:noFill/>
          </p:spPr>
          <p:txBody>
            <a:bodyPr wrap="square" rtlCol="0">
              <a:spAutoFit/>
            </a:bodyPr>
            <a:lstStyle/>
            <a:p>
              <a:r>
                <a:rPr lang="en-US" sz="800" dirty="0">
                  <a:solidFill>
                    <a:srgbClr val="595959"/>
                  </a:solidFill>
                  <a:latin typeface="Arial"/>
                  <a:cs typeface="Arial"/>
                </a:rPr>
                <a:t>Value</a:t>
              </a:r>
            </a:p>
          </p:txBody>
        </p:sp>
        <p:sp>
          <p:nvSpPr>
            <p:cNvPr id="96" name="Rectangle 95"/>
            <p:cNvSpPr/>
            <p:nvPr/>
          </p:nvSpPr>
          <p:spPr>
            <a:xfrm>
              <a:off x="6640528" y="3565481"/>
              <a:ext cx="121580" cy="121580"/>
            </a:xfrm>
            <a:prstGeom prst="rect">
              <a:avLst/>
            </a:prstGeom>
            <a:solidFill>
              <a:srgbClr val="0D4571">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p:cNvSpPr txBox="1"/>
            <p:nvPr/>
          </p:nvSpPr>
          <p:spPr>
            <a:xfrm>
              <a:off x="6732491" y="3510207"/>
              <a:ext cx="1133455" cy="215444"/>
            </a:xfrm>
            <a:prstGeom prst="rect">
              <a:avLst/>
            </a:prstGeom>
            <a:noFill/>
          </p:spPr>
          <p:txBody>
            <a:bodyPr wrap="square" rtlCol="0">
              <a:spAutoFit/>
            </a:bodyPr>
            <a:lstStyle/>
            <a:p>
              <a:r>
                <a:rPr lang="en-US" sz="800" dirty="0">
                  <a:solidFill>
                    <a:srgbClr val="595959"/>
                  </a:solidFill>
                  <a:latin typeface="Arial"/>
                  <a:cs typeface="Arial"/>
                </a:rPr>
                <a:t>Growth </a:t>
              </a:r>
            </a:p>
          </p:txBody>
        </p:sp>
      </p:grpSp>
      <p:sp>
        <p:nvSpPr>
          <p:cNvPr id="101" name="TextBox 100"/>
          <p:cNvSpPr txBox="1"/>
          <p:nvPr/>
        </p:nvSpPr>
        <p:spPr>
          <a:xfrm>
            <a:off x="3965621" y="2486543"/>
            <a:ext cx="1627996" cy="815608"/>
          </a:xfrm>
          <a:prstGeom prst="rect">
            <a:avLst/>
          </a:prstGeom>
          <a:noFill/>
        </p:spPr>
        <p:txBody>
          <a:bodyPr wrap="square" rtlCol="0">
            <a:spAutoFit/>
          </a:bodyPr>
          <a:lstStyle/>
          <a:p>
            <a:pPr algn="ctr">
              <a:lnSpc>
                <a:spcPct val="90000"/>
              </a:lnSpc>
            </a:pPr>
            <a:r>
              <a:rPr lang="en-US" sz="4000" b="1" dirty="0">
                <a:solidFill>
                  <a:srgbClr val="0D4571"/>
                </a:solidFill>
                <a:latin typeface="Arial"/>
                <a:cs typeface="Arial"/>
              </a:rPr>
              <a:t>2</a:t>
            </a:r>
            <a:br>
              <a:rPr lang="en-US" sz="4000" b="1" dirty="0">
                <a:solidFill>
                  <a:srgbClr val="0D4571"/>
                </a:solidFill>
                <a:latin typeface="Arial"/>
                <a:cs typeface="Arial"/>
              </a:rPr>
            </a:br>
            <a:r>
              <a:rPr lang="en-US" sz="1200" b="1" dirty="0">
                <a:solidFill>
                  <a:srgbClr val="0D4571"/>
                </a:solidFill>
                <a:latin typeface="Arial"/>
                <a:cs typeface="Arial"/>
              </a:rPr>
              <a:t>MAIN PRINCIPLES</a:t>
            </a:r>
          </a:p>
        </p:txBody>
      </p:sp>
      <p:sp>
        <p:nvSpPr>
          <p:cNvPr id="65" name="TextBox 64"/>
          <p:cNvSpPr txBox="1"/>
          <p:nvPr/>
        </p:nvSpPr>
        <p:spPr>
          <a:xfrm>
            <a:off x="262986" y="708405"/>
            <a:ext cx="5710143" cy="830997"/>
          </a:xfrm>
          <a:prstGeom prst="rect">
            <a:avLst/>
          </a:prstGeom>
          <a:noFill/>
        </p:spPr>
        <p:txBody>
          <a:bodyPr wrap="square" rtlCol="0">
            <a:spAutoFit/>
          </a:bodyPr>
          <a:lstStyle/>
          <a:p>
            <a:r>
              <a:rPr lang="en-US" sz="2400" b="1" dirty="0">
                <a:solidFill>
                  <a:srgbClr val="0D4571"/>
                </a:solidFill>
                <a:latin typeface="Arial"/>
                <a:cs typeface="Arial"/>
              </a:rPr>
              <a:t>Asset allocation </a:t>
            </a:r>
            <a:br>
              <a:rPr lang="en-US" sz="2400" b="1" dirty="0">
                <a:solidFill>
                  <a:srgbClr val="0D4571"/>
                </a:solidFill>
                <a:latin typeface="Arial"/>
                <a:cs typeface="Arial"/>
              </a:rPr>
            </a:br>
            <a:r>
              <a:rPr lang="en-US" sz="2400" b="1" dirty="0">
                <a:solidFill>
                  <a:srgbClr val="0D4571"/>
                </a:solidFill>
                <a:latin typeface="Arial"/>
                <a:cs typeface="Arial"/>
              </a:rPr>
              <a:t>and diversification</a:t>
            </a:r>
          </a:p>
        </p:txBody>
      </p:sp>
      <p:grpSp>
        <p:nvGrpSpPr>
          <p:cNvPr id="66" name="Group 65"/>
          <p:cNvGrpSpPr/>
          <p:nvPr/>
        </p:nvGrpSpPr>
        <p:grpSpPr>
          <a:xfrm>
            <a:off x="253397" y="0"/>
            <a:ext cx="2407627" cy="561402"/>
            <a:chOff x="5913317" y="0"/>
            <a:chExt cx="2407627" cy="561402"/>
          </a:xfrm>
        </p:grpSpPr>
        <p:sp>
          <p:nvSpPr>
            <p:cNvPr id="67" name="Round Same Side Corner Rectangle 66"/>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68" name="Group 67"/>
            <p:cNvGrpSpPr/>
            <p:nvPr/>
          </p:nvGrpSpPr>
          <p:grpSpPr>
            <a:xfrm>
              <a:off x="5998058" y="117953"/>
              <a:ext cx="1806980" cy="328396"/>
              <a:chOff x="-18290" y="2448962"/>
              <a:chExt cx="1806980" cy="288079"/>
            </a:xfrm>
          </p:grpSpPr>
          <p:sp>
            <p:nvSpPr>
              <p:cNvPr id="81" name="Rounded Rectangle 80"/>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82" name="TextBox 81"/>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2</a:t>
                </a:r>
                <a:endParaRPr lang="en-US" sz="1400" b="1" dirty="0">
                  <a:solidFill>
                    <a:schemeClr val="bg1"/>
                  </a:solidFill>
                  <a:latin typeface="Arial"/>
                  <a:cs typeface="Arial"/>
                </a:endParaRPr>
              </a:p>
            </p:txBody>
          </p:sp>
        </p:grpSp>
        <p:sp>
          <p:nvSpPr>
            <p:cNvPr id="80" name="Oval 79"/>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83" name="Picture 82"/>
          <p:cNvPicPr>
            <a:picLocks noChangeAspect="1"/>
          </p:cNvPicPr>
          <p:nvPr/>
        </p:nvPicPr>
        <p:blipFill>
          <a:blip r:embed="rId5"/>
          <a:stretch>
            <a:fillRect/>
          </a:stretch>
        </p:blipFill>
        <p:spPr>
          <a:xfrm>
            <a:off x="2281629" y="152077"/>
            <a:ext cx="191283" cy="250793"/>
          </a:xfrm>
          <a:prstGeom prst="rect">
            <a:avLst/>
          </a:prstGeom>
        </p:spPr>
      </p:pic>
    </p:spTree>
    <p:extLst>
      <p:ext uri="{BB962C8B-B14F-4D97-AF65-F5344CB8AC3E}">
        <p14:creationId xmlns:p14="http://schemas.microsoft.com/office/powerpoint/2010/main" val="490814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200"/>
                                        <p:tgtEl>
                                          <p:spTgt spid="29"/>
                                        </p:tgtEl>
                                      </p:cBhvr>
                                    </p:animEffect>
                                    <p:anim calcmode="lin" valueType="num">
                                      <p:cBhvr>
                                        <p:cTn id="8" dur="1200" fill="hold"/>
                                        <p:tgtEl>
                                          <p:spTgt spid="29"/>
                                        </p:tgtEl>
                                        <p:attrNameLst>
                                          <p:attrName>style.rotation</p:attrName>
                                        </p:attrNameLst>
                                      </p:cBhvr>
                                      <p:tavLst>
                                        <p:tav tm="0">
                                          <p:val>
                                            <p:fltVal val="720"/>
                                          </p:val>
                                        </p:tav>
                                        <p:tav tm="100000">
                                          <p:val>
                                            <p:fltVal val="0"/>
                                          </p:val>
                                        </p:tav>
                                      </p:tavLst>
                                    </p:anim>
                                    <p:anim calcmode="lin" valueType="num">
                                      <p:cBhvr>
                                        <p:cTn id="9" dur="1200" fill="hold"/>
                                        <p:tgtEl>
                                          <p:spTgt spid="29"/>
                                        </p:tgtEl>
                                        <p:attrNameLst>
                                          <p:attrName>ppt_h</p:attrName>
                                        </p:attrNameLst>
                                      </p:cBhvr>
                                      <p:tavLst>
                                        <p:tav tm="0">
                                          <p:val>
                                            <p:fltVal val="0"/>
                                          </p:val>
                                        </p:tav>
                                        <p:tav tm="100000">
                                          <p:val>
                                            <p:strVal val="#ppt_h"/>
                                          </p:val>
                                        </p:tav>
                                      </p:tavLst>
                                    </p:anim>
                                    <p:anim calcmode="lin" valueType="num">
                                      <p:cBhvr>
                                        <p:cTn id="10" dur="1200" fill="hold"/>
                                        <p:tgtEl>
                                          <p:spTgt spid="29"/>
                                        </p:tgtEl>
                                        <p:attrNameLst>
                                          <p:attrName>ppt_w</p:attrName>
                                        </p:attrNameLst>
                                      </p:cBhvr>
                                      <p:tavLst>
                                        <p:tav tm="0">
                                          <p:val>
                                            <p:fltVal val="0"/>
                                          </p:val>
                                        </p:tav>
                                        <p:tav tm="100000">
                                          <p:val>
                                            <p:strVal val="#ppt_w"/>
                                          </p:val>
                                        </p:tav>
                                      </p:tavLst>
                                    </p:anim>
                                  </p:childTnLst>
                                </p:cTn>
                              </p:par>
                            </p:childTnLst>
                          </p:cTn>
                        </p:par>
                        <p:par>
                          <p:cTn id="11" fill="hold">
                            <p:stCondLst>
                              <p:cond delay="1200"/>
                            </p:stCondLst>
                            <p:childTnLst>
                              <p:par>
                                <p:cTn id="12" presetID="10" presetClass="entr" presetSubtype="0" fill="hold" grpId="0" nodeType="after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500"/>
                                        <p:tgtEl>
                                          <p:spTgt spid="71"/>
                                        </p:tgtEl>
                                      </p:cBhvr>
                                    </p:animEffect>
                                  </p:childTnLst>
                                </p:cTn>
                              </p:par>
                            </p:childTnLst>
                          </p:cTn>
                        </p:par>
                        <p:par>
                          <p:cTn id="15" fill="hold">
                            <p:stCondLst>
                              <p:cond delay="1700"/>
                            </p:stCondLst>
                            <p:childTnLst>
                              <p:par>
                                <p:cTn id="16" presetID="37" presetClass="entr" presetSubtype="0" fill="hold" grpId="0" nodeType="after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1000"/>
                                        <p:tgtEl>
                                          <p:spTgt spid="101"/>
                                        </p:tgtEl>
                                      </p:cBhvr>
                                    </p:animEffect>
                                    <p:anim calcmode="lin" valueType="num">
                                      <p:cBhvr>
                                        <p:cTn id="19" dur="1000" fill="hold"/>
                                        <p:tgtEl>
                                          <p:spTgt spid="101"/>
                                        </p:tgtEl>
                                        <p:attrNameLst>
                                          <p:attrName>ppt_x</p:attrName>
                                        </p:attrNameLst>
                                      </p:cBhvr>
                                      <p:tavLst>
                                        <p:tav tm="0">
                                          <p:val>
                                            <p:strVal val="#ppt_x"/>
                                          </p:val>
                                        </p:tav>
                                        <p:tav tm="100000">
                                          <p:val>
                                            <p:strVal val="#ppt_x"/>
                                          </p:val>
                                        </p:tav>
                                      </p:tavLst>
                                    </p:anim>
                                    <p:anim calcmode="lin" valueType="num">
                                      <p:cBhvr>
                                        <p:cTn id="20" dur="900" decel="100000" fill="hold"/>
                                        <p:tgtEl>
                                          <p:spTgt spid="10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22" fill="hold">
                            <p:stCondLst>
                              <p:cond delay="27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3200"/>
                            </p:stCondLst>
                            <p:childTnLst>
                              <p:par>
                                <p:cTn id="27" presetID="53" presetClass="entr" presetSubtype="16"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fltVal val="0"/>
                                          </p:val>
                                        </p:tav>
                                        <p:tav tm="100000">
                                          <p:val>
                                            <p:strVal val="#ppt_w"/>
                                          </p:val>
                                        </p:tav>
                                      </p:tavLst>
                                    </p:anim>
                                    <p:anim calcmode="lin" valueType="num">
                                      <p:cBhvr>
                                        <p:cTn id="30" dur="500" fill="hold"/>
                                        <p:tgtEl>
                                          <p:spTgt spid="32"/>
                                        </p:tgtEl>
                                        <p:attrNameLst>
                                          <p:attrName>ppt_h</p:attrName>
                                        </p:attrNameLst>
                                      </p:cBhvr>
                                      <p:tavLst>
                                        <p:tav tm="0">
                                          <p:val>
                                            <p:fltVal val="0"/>
                                          </p:val>
                                        </p:tav>
                                        <p:tav tm="100000">
                                          <p:val>
                                            <p:strVal val="#ppt_h"/>
                                          </p:val>
                                        </p:tav>
                                      </p:tavLst>
                                    </p:anim>
                                    <p:animEffect transition="in" filter="fade">
                                      <p:cBhvr>
                                        <p:cTn id="31" dur="500"/>
                                        <p:tgtEl>
                                          <p:spTgt spid="32"/>
                                        </p:tgtEl>
                                      </p:cBhvr>
                                    </p:animEffect>
                                  </p:childTnLst>
                                </p:cTn>
                              </p:par>
                            </p:childTnLst>
                          </p:cTn>
                        </p:par>
                        <p:par>
                          <p:cTn id="32" fill="hold">
                            <p:stCondLst>
                              <p:cond delay="370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Graphic spid="29" grpId="0">
        <p:bldAsOne/>
      </p:bldGraphic>
      <p:bldP spid="71"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28693" y="3275062"/>
            <a:ext cx="938656" cy="938654"/>
            <a:chOff x="5145491" y="2969402"/>
            <a:chExt cx="938656" cy="938654"/>
          </a:xfrm>
        </p:grpSpPr>
        <p:sp>
          <p:nvSpPr>
            <p:cNvPr id="48" name="Oval 47"/>
            <p:cNvSpPr/>
            <p:nvPr/>
          </p:nvSpPr>
          <p:spPr>
            <a:xfrm>
              <a:off x="5145491" y="2969402"/>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2" name="Group 61"/>
            <p:cNvGrpSpPr/>
            <p:nvPr/>
          </p:nvGrpSpPr>
          <p:grpSpPr>
            <a:xfrm>
              <a:off x="5279683" y="3178105"/>
              <a:ext cx="672754" cy="488227"/>
              <a:chOff x="652463" y="2268537"/>
              <a:chExt cx="555625" cy="403225"/>
            </a:xfrm>
            <a:solidFill>
              <a:srgbClr val="D43815"/>
            </a:solidFill>
          </p:grpSpPr>
          <p:sp>
            <p:nvSpPr>
              <p:cNvPr id="63" name="Freeform 34"/>
              <p:cNvSpPr>
                <a:spLocks noEditPoints="1"/>
              </p:cNvSpPr>
              <p:nvPr/>
            </p:nvSpPr>
            <p:spPr bwMode="auto">
              <a:xfrm>
                <a:off x="652463" y="2268537"/>
                <a:ext cx="555625" cy="403225"/>
              </a:xfrm>
              <a:custGeom>
                <a:avLst/>
                <a:gdLst>
                  <a:gd name="T0" fmla="*/ 232 w 232"/>
                  <a:gd name="T1" fmla="*/ 52 h 168"/>
                  <a:gd name="T2" fmla="*/ 196 w 232"/>
                  <a:gd name="T3" fmla="*/ 48 h 168"/>
                  <a:gd name="T4" fmla="*/ 180 w 232"/>
                  <a:gd name="T5" fmla="*/ 3 h 168"/>
                  <a:gd name="T6" fmla="*/ 56 w 232"/>
                  <a:gd name="T7" fmla="*/ 0 h 168"/>
                  <a:gd name="T8" fmla="*/ 38 w 232"/>
                  <a:gd name="T9" fmla="*/ 49 h 168"/>
                  <a:gd name="T10" fmla="*/ 4 w 232"/>
                  <a:gd name="T11" fmla="*/ 48 h 168"/>
                  <a:gd name="T12" fmla="*/ 0 w 232"/>
                  <a:gd name="T13" fmla="*/ 68 h 168"/>
                  <a:gd name="T14" fmla="*/ 26 w 232"/>
                  <a:gd name="T15" fmla="*/ 72 h 168"/>
                  <a:gd name="T16" fmla="*/ 0 w 232"/>
                  <a:gd name="T17" fmla="*/ 98 h 168"/>
                  <a:gd name="T18" fmla="*/ 0 w 232"/>
                  <a:gd name="T19" fmla="*/ 124 h 168"/>
                  <a:gd name="T20" fmla="*/ 4 w 232"/>
                  <a:gd name="T21" fmla="*/ 144 h 168"/>
                  <a:gd name="T22" fmla="*/ 8 w 232"/>
                  <a:gd name="T23" fmla="*/ 164 h 168"/>
                  <a:gd name="T24" fmla="*/ 44 w 232"/>
                  <a:gd name="T25" fmla="*/ 168 h 168"/>
                  <a:gd name="T26" fmla="*/ 48 w 232"/>
                  <a:gd name="T27" fmla="*/ 144 h 168"/>
                  <a:gd name="T28" fmla="*/ 80 w 232"/>
                  <a:gd name="T29" fmla="*/ 148 h 168"/>
                  <a:gd name="T30" fmla="*/ 148 w 232"/>
                  <a:gd name="T31" fmla="*/ 152 h 168"/>
                  <a:gd name="T32" fmla="*/ 152 w 232"/>
                  <a:gd name="T33" fmla="*/ 144 h 168"/>
                  <a:gd name="T34" fmla="*/ 184 w 232"/>
                  <a:gd name="T35" fmla="*/ 164 h 168"/>
                  <a:gd name="T36" fmla="*/ 220 w 232"/>
                  <a:gd name="T37" fmla="*/ 168 h 168"/>
                  <a:gd name="T38" fmla="*/ 224 w 232"/>
                  <a:gd name="T39" fmla="*/ 144 h 168"/>
                  <a:gd name="T40" fmla="*/ 232 w 232"/>
                  <a:gd name="T41" fmla="*/ 140 h 168"/>
                  <a:gd name="T42" fmla="*/ 232 w 232"/>
                  <a:gd name="T43" fmla="*/ 100 h 168"/>
                  <a:gd name="T44" fmla="*/ 231 w 232"/>
                  <a:gd name="T45" fmla="*/ 97 h 168"/>
                  <a:gd name="T46" fmla="*/ 228 w 232"/>
                  <a:gd name="T47" fmla="*/ 72 h 168"/>
                  <a:gd name="T48" fmla="*/ 59 w 232"/>
                  <a:gd name="T49" fmla="*/ 8 h 168"/>
                  <a:gd name="T50" fmla="*/ 191 w 232"/>
                  <a:gd name="T51" fmla="*/ 64 h 168"/>
                  <a:gd name="T52" fmla="*/ 59 w 232"/>
                  <a:gd name="T53" fmla="*/ 8 h 168"/>
                  <a:gd name="T54" fmla="*/ 32 w 232"/>
                  <a:gd name="T55" fmla="*/ 56 h 168"/>
                  <a:gd name="T56" fmla="*/ 8 w 232"/>
                  <a:gd name="T57" fmla="*/ 64 h 168"/>
                  <a:gd name="T58" fmla="*/ 40 w 232"/>
                  <a:gd name="T59" fmla="*/ 104 h 168"/>
                  <a:gd name="T60" fmla="*/ 8 w 232"/>
                  <a:gd name="T61" fmla="*/ 120 h 168"/>
                  <a:gd name="T62" fmla="*/ 40 w 232"/>
                  <a:gd name="T63" fmla="*/ 104 h 168"/>
                  <a:gd name="T64" fmla="*/ 16 w 232"/>
                  <a:gd name="T65" fmla="*/ 160 h 168"/>
                  <a:gd name="T66" fmla="*/ 40 w 232"/>
                  <a:gd name="T67" fmla="*/ 144 h 168"/>
                  <a:gd name="T68" fmla="*/ 144 w 232"/>
                  <a:gd name="T69" fmla="*/ 144 h 168"/>
                  <a:gd name="T70" fmla="*/ 88 w 232"/>
                  <a:gd name="T71" fmla="*/ 120 h 168"/>
                  <a:gd name="T72" fmla="*/ 144 w 232"/>
                  <a:gd name="T73" fmla="*/ 144 h 168"/>
                  <a:gd name="T74" fmla="*/ 192 w 232"/>
                  <a:gd name="T75" fmla="*/ 160 h 168"/>
                  <a:gd name="T76" fmla="*/ 216 w 232"/>
                  <a:gd name="T77" fmla="*/ 144 h 168"/>
                  <a:gd name="T78" fmla="*/ 220 w 232"/>
                  <a:gd name="T79" fmla="*/ 136 h 168"/>
                  <a:gd name="T80" fmla="*/ 152 w 232"/>
                  <a:gd name="T81" fmla="*/ 136 h 168"/>
                  <a:gd name="T82" fmla="*/ 148 w 232"/>
                  <a:gd name="T83" fmla="*/ 112 h 168"/>
                  <a:gd name="T84" fmla="*/ 80 w 232"/>
                  <a:gd name="T85" fmla="*/ 116 h 168"/>
                  <a:gd name="T86" fmla="*/ 44 w 232"/>
                  <a:gd name="T87" fmla="*/ 136 h 168"/>
                  <a:gd name="T88" fmla="*/ 8 w 232"/>
                  <a:gd name="T89" fmla="*/ 136 h 168"/>
                  <a:gd name="T90" fmla="*/ 44 w 232"/>
                  <a:gd name="T91" fmla="*/ 128 h 168"/>
                  <a:gd name="T92" fmla="*/ 48 w 232"/>
                  <a:gd name="T93" fmla="*/ 100 h 168"/>
                  <a:gd name="T94" fmla="*/ 14 w 232"/>
                  <a:gd name="T95" fmla="*/ 96 h 168"/>
                  <a:gd name="T96" fmla="*/ 194 w 232"/>
                  <a:gd name="T97" fmla="*/ 72 h 168"/>
                  <a:gd name="T98" fmla="*/ 188 w 232"/>
                  <a:gd name="T99" fmla="*/ 96 h 168"/>
                  <a:gd name="T100" fmla="*/ 184 w 232"/>
                  <a:gd name="T101" fmla="*/ 124 h 168"/>
                  <a:gd name="T102" fmla="*/ 224 w 232"/>
                  <a:gd name="T103" fmla="*/ 128 h 168"/>
                  <a:gd name="T104" fmla="*/ 220 w 232"/>
                  <a:gd name="T105" fmla="*/ 136 h 168"/>
                  <a:gd name="T106" fmla="*/ 192 w 232"/>
                  <a:gd name="T107" fmla="*/ 120 h 168"/>
                  <a:gd name="T108" fmla="*/ 224 w 232"/>
                  <a:gd name="T109" fmla="*/ 104 h 168"/>
                  <a:gd name="T110" fmla="*/ 224 w 232"/>
                  <a:gd name="T111" fmla="*/ 64 h 168"/>
                  <a:gd name="T112" fmla="*/ 200 w 232"/>
                  <a:gd name="T113" fmla="*/ 56 h 168"/>
                  <a:gd name="T114" fmla="*/ 224 w 232"/>
                  <a:gd name="T115" fmla="*/ 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2" h="168">
                    <a:moveTo>
                      <a:pt x="232" y="68"/>
                    </a:moveTo>
                    <a:cubicBezTo>
                      <a:pt x="232" y="52"/>
                      <a:pt x="232" y="52"/>
                      <a:pt x="232" y="52"/>
                    </a:cubicBezTo>
                    <a:cubicBezTo>
                      <a:pt x="232" y="50"/>
                      <a:pt x="230" y="48"/>
                      <a:pt x="228" y="48"/>
                    </a:cubicBezTo>
                    <a:cubicBezTo>
                      <a:pt x="196" y="48"/>
                      <a:pt x="196" y="48"/>
                      <a:pt x="196" y="48"/>
                    </a:cubicBezTo>
                    <a:cubicBezTo>
                      <a:pt x="195" y="48"/>
                      <a:pt x="195" y="48"/>
                      <a:pt x="194" y="49"/>
                    </a:cubicBezTo>
                    <a:cubicBezTo>
                      <a:pt x="180" y="3"/>
                      <a:pt x="180" y="3"/>
                      <a:pt x="180" y="3"/>
                    </a:cubicBezTo>
                    <a:cubicBezTo>
                      <a:pt x="179" y="1"/>
                      <a:pt x="178" y="0"/>
                      <a:pt x="176" y="0"/>
                    </a:cubicBezTo>
                    <a:cubicBezTo>
                      <a:pt x="56" y="0"/>
                      <a:pt x="56" y="0"/>
                      <a:pt x="56" y="0"/>
                    </a:cubicBezTo>
                    <a:cubicBezTo>
                      <a:pt x="54" y="0"/>
                      <a:pt x="53" y="1"/>
                      <a:pt x="52" y="3"/>
                    </a:cubicBezTo>
                    <a:cubicBezTo>
                      <a:pt x="38" y="49"/>
                      <a:pt x="38" y="49"/>
                      <a:pt x="38" y="49"/>
                    </a:cubicBezTo>
                    <a:cubicBezTo>
                      <a:pt x="37" y="48"/>
                      <a:pt x="37" y="48"/>
                      <a:pt x="36" y="48"/>
                    </a:cubicBezTo>
                    <a:cubicBezTo>
                      <a:pt x="4" y="48"/>
                      <a:pt x="4" y="48"/>
                      <a:pt x="4" y="48"/>
                    </a:cubicBezTo>
                    <a:cubicBezTo>
                      <a:pt x="2" y="48"/>
                      <a:pt x="0" y="50"/>
                      <a:pt x="0" y="52"/>
                    </a:cubicBezTo>
                    <a:cubicBezTo>
                      <a:pt x="0" y="68"/>
                      <a:pt x="0" y="68"/>
                      <a:pt x="0" y="68"/>
                    </a:cubicBezTo>
                    <a:cubicBezTo>
                      <a:pt x="0" y="70"/>
                      <a:pt x="2" y="72"/>
                      <a:pt x="4" y="72"/>
                    </a:cubicBezTo>
                    <a:cubicBezTo>
                      <a:pt x="26" y="72"/>
                      <a:pt x="26" y="72"/>
                      <a:pt x="26" y="72"/>
                    </a:cubicBezTo>
                    <a:cubicBezTo>
                      <a:pt x="1" y="97"/>
                      <a:pt x="1" y="97"/>
                      <a:pt x="1" y="97"/>
                    </a:cubicBezTo>
                    <a:cubicBezTo>
                      <a:pt x="1" y="98"/>
                      <a:pt x="1" y="98"/>
                      <a:pt x="0" y="98"/>
                    </a:cubicBezTo>
                    <a:cubicBezTo>
                      <a:pt x="0" y="99"/>
                      <a:pt x="0" y="99"/>
                      <a:pt x="0" y="100"/>
                    </a:cubicBezTo>
                    <a:cubicBezTo>
                      <a:pt x="0" y="124"/>
                      <a:pt x="0" y="124"/>
                      <a:pt x="0" y="124"/>
                    </a:cubicBezTo>
                    <a:cubicBezTo>
                      <a:pt x="0" y="140"/>
                      <a:pt x="0" y="140"/>
                      <a:pt x="0" y="140"/>
                    </a:cubicBezTo>
                    <a:cubicBezTo>
                      <a:pt x="0" y="142"/>
                      <a:pt x="2" y="144"/>
                      <a:pt x="4" y="144"/>
                    </a:cubicBezTo>
                    <a:cubicBezTo>
                      <a:pt x="8" y="144"/>
                      <a:pt x="8" y="144"/>
                      <a:pt x="8" y="144"/>
                    </a:cubicBezTo>
                    <a:cubicBezTo>
                      <a:pt x="8" y="164"/>
                      <a:pt x="8" y="164"/>
                      <a:pt x="8" y="164"/>
                    </a:cubicBezTo>
                    <a:cubicBezTo>
                      <a:pt x="8" y="166"/>
                      <a:pt x="10" y="168"/>
                      <a:pt x="12" y="168"/>
                    </a:cubicBezTo>
                    <a:cubicBezTo>
                      <a:pt x="44" y="168"/>
                      <a:pt x="44" y="168"/>
                      <a:pt x="44" y="168"/>
                    </a:cubicBezTo>
                    <a:cubicBezTo>
                      <a:pt x="46" y="168"/>
                      <a:pt x="48" y="166"/>
                      <a:pt x="48" y="164"/>
                    </a:cubicBezTo>
                    <a:cubicBezTo>
                      <a:pt x="48" y="144"/>
                      <a:pt x="48" y="144"/>
                      <a:pt x="48" y="144"/>
                    </a:cubicBezTo>
                    <a:cubicBezTo>
                      <a:pt x="80" y="144"/>
                      <a:pt x="80" y="144"/>
                      <a:pt x="80" y="144"/>
                    </a:cubicBezTo>
                    <a:cubicBezTo>
                      <a:pt x="80" y="148"/>
                      <a:pt x="80" y="148"/>
                      <a:pt x="80" y="148"/>
                    </a:cubicBezTo>
                    <a:cubicBezTo>
                      <a:pt x="80" y="150"/>
                      <a:pt x="82" y="152"/>
                      <a:pt x="84" y="152"/>
                    </a:cubicBezTo>
                    <a:cubicBezTo>
                      <a:pt x="148" y="152"/>
                      <a:pt x="148" y="152"/>
                      <a:pt x="148" y="152"/>
                    </a:cubicBezTo>
                    <a:cubicBezTo>
                      <a:pt x="150" y="152"/>
                      <a:pt x="152" y="150"/>
                      <a:pt x="152" y="148"/>
                    </a:cubicBezTo>
                    <a:cubicBezTo>
                      <a:pt x="152" y="144"/>
                      <a:pt x="152" y="144"/>
                      <a:pt x="152" y="144"/>
                    </a:cubicBezTo>
                    <a:cubicBezTo>
                      <a:pt x="184" y="144"/>
                      <a:pt x="184" y="144"/>
                      <a:pt x="184" y="144"/>
                    </a:cubicBezTo>
                    <a:cubicBezTo>
                      <a:pt x="184" y="164"/>
                      <a:pt x="184" y="164"/>
                      <a:pt x="184" y="164"/>
                    </a:cubicBezTo>
                    <a:cubicBezTo>
                      <a:pt x="184" y="166"/>
                      <a:pt x="186" y="168"/>
                      <a:pt x="188" y="168"/>
                    </a:cubicBezTo>
                    <a:cubicBezTo>
                      <a:pt x="220" y="168"/>
                      <a:pt x="220" y="168"/>
                      <a:pt x="220" y="168"/>
                    </a:cubicBezTo>
                    <a:cubicBezTo>
                      <a:pt x="222" y="168"/>
                      <a:pt x="224" y="166"/>
                      <a:pt x="224" y="164"/>
                    </a:cubicBezTo>
                    <a:cubicBezTo>
                      <a:pt x="224" y="144"/>
                      <a:pt x="224" y="144"/>
                      <a:pt x="224" y="144"/>
                    </a:cubicBezTo>
                    <a:cubicBezTo>
                      <a:pt x="228" y="144"/>
                      <a:pt x="228" y="144"/>
                      <a:pt x="228" y="144"/>
                    </a:cubicBezTo>
                    <a:cubicBezTo>
                      <a:pt x="230" y="144"/>
                      <a:pt x="232" y="142"/>
                      <a:pt x="232" y="140"/>
                    </a:cubicBezTo>
                    <a:cubicBezTo>
                      <a:pt x="232" y="124"/>
                      <a:pt x="232" y="124"/>
                      <a:pt x="232" y="124"/>
                    </a:cubicBezTo>
                    <a:cubicBezTo>
                      <a:pt x="232" y="100"/>
                      <a:pt x="232" y="100"/>
                      <a:pt x="232" y="100"/>
                    </a:cubicBezTo>
                    <a:cubicBezTo>
                      <a:pt x="232" y="99"/>
                      <a:pt x="232" y="99"/>
                      <a:pt x="232" y="98"/>
                    </a:cubicBezTo>
                    <a:cubicBezTo>
                      <a:pt x="231" y="98"/>
                      <a:pt x="231" y="98"/>
                      <a:pt x="231" y="97"/>
                    </a:cubicBezTo>
                    <a:cubicBezTo>
                      <a:pt x="206" y="72"/>
                      <a:pt x="206" y="72"/>
                      <a:pt x="206" y="72"/>
                    </a:cubicBezTo>
                    <a:cubicBezTo>
                      <a:pt x="228" y="72"/>
                      <a:pt x="228" y="72"/>
                      <a:pt x="228" y="72"/>
                    </a:cubicBezTo>
                    <a:cubicBezTo>
                      <a:pt x="230" y="72"/>
                      <a:pt x="232" y="70"/>
                      <a:pt x="232" y="68"/>
                    </a:cubicBezTo>
                    <a:close/>
                    <a:moveTo>
                      <a:pt x="59" y="8"/>
                    </a:moveTo>
                    <a:cubicBezTo>
                      <a:pt x="173" y="8"/>
                      <a:pt x="173" y="8"/>
                      <a:pt x="173" y="8"/>
                    </a:cubicBezTo>
                    <a:cubicBezTo>
                      <a:pt x="191" y="64"/>
                      <a:pt x="191" y="64"/>
                      <a:pt x="191" y="64"/>
                    </a:cubicBezTo>
                    <a:cubicBezTo>
                      <a:pt x="41" y="64"/>
                      <a:pt x="41" y="64"/>
                      <a:pt x="41" y="64"/>
                    </a:cubicBezTo>
                    <a:lnTo>
                      <a:pt x="59" y="8"/>
                    </a:lnTo>
                    <a:close/>
                    <a:moveTo>
                      <a:pt x="8" y="56"/>
                    </a:moveTo>
                    <a:cubicBezTo>
                      <a:pt x="32" y="56"/>
                      <a:pt x="32" y="56"/>
                      <a:pt x="32" y="56"/>
                    </a:cubicBezTo>
                    <a:cubicBezTo>
                      <a:pt x="32" y="64"/>
                      <a:pt x="32" y="64"/>
                      <a:pt x="32" y="64"/>
                    </a:cubicBezTo>
                    <a:cubicBezTo>
                      <a:pt x="8" y="64"/>
                      <a:pt x="8" y="64"/>
                      <a:pt x="8" y="64"/>
                    </a:cubicBezTo>
                    <a:lnTo>
                      <a:pt x="8" y="56"/>
                    </a:lnTo>
                    <a:close/>
                    <a:moveTo>
                      <a:pt x="40" y="104"/>
                    </a:moveTo>
                    <a:cubicBezTo>
                      <a:pt x="40" y="120"/>
                      <a:pt x="40" y="120"/>
                      <a:pt x="40" y="120"/>
                    </a:cubicBezTo>
                    <a:cubicBezTo>
                      <a:pt x="8" y="120"/>
                      <a:pt x="8" y="120"/>
                      <a:pt x="8" y="120"/>
                    </a:cubicBezTo>
                    <a:cubicBezTo>
                      <a:pt x="8" y="104"/>
                      <a:pt x="8" y="104"/>
                      <a:pt x="8" y="104"/>
                    </a:cubicBezTo>
                    <a:lnTo>
                      <a:pt x="40" y="104"/>
                    </a:lnTo>
                    <a:close/>
                    <a:moveTo>
                      <a:pt x="40" y="160"/>
                    </a:moveTo>
                    <a:cubicBezTo>
                      <a:pt x="16" y="160"/>
                      <a:pt x="16" y="160"/>
                      <a:pt x="16" y="160"/>
                    </a:cubicBezTo>
                    <a:cubicBezTo>
                      <a:pt x="16" y="144"/>
                      <a:pt x="16" y="144"/>
                      <a:pt x="16" y="144"/>
                    </a:cubicBezTo>
                    <a:cubicBezTo>
                      <a:pt x="40" y="144"/>
                      <a:pt x="40" y="144"/>
                      <a:pt x="40" y="144"/>
                    </a:cubicBezTo>
                    <a:lnTo>
                      <a:pt x="40" y="160"/>
                    </a:lnTo>
                    <a:close/>
                    <a:moveTo>
                      <a:pt x="144" y="144"/>
                    </a:moveTo>
                    <a:cubicBezTo>
                      <a:pt x="88" y="144"/>
                      <a:pt x="88" y="144"/>
                      <a:pt x="88" y="144"/>
                    </a:cubicBezTo>
                    <a:cubicBezTo>
                      <a:pt x="88" y="120"/>
                      <a:pt x="88" y="120"/>
                      <a:pt x="88" y="120"/>
                    </a:cubicBezTo>
                    <a:cubicBezTo>
                      <a:pt x="144" y="120"/>
                      <a:pt x="144" y="120"/>
                      <a:pt x="144" y="120"/>
                    </a:cubicBezTo>
                    <a:lnTo>
                      <a:pt x="144" y="144"/>
                    </a:lnTo>
                    <a:close/>
                    <a:moveTo>
                      <a:pt x="216" y="160"/>
                    </a:moveTo>
                    <a:cubicBezTo>
                      <a:pt x="192" y="160"/>
                      <a:pt x="192" y="160"/>
                      <a:pt x="192" y="160"/>
                    </a:cubicBezTo>
                    <a:cubicBezTo>
                      <a:pt x="192" y="144"/>
                      <a:pt x="192" y="144"/>
                      <a:pt x="192" y="144"/>
                    </a:cubicBezTo>
                    <a:cubicBezTo>
                      <a:pt x="216" y="144"/>
                      <a:pt x="216" y="144"/>
                      <a:pt x="216" y="144"/>
                    </a:cubicBezTo>
                    <a:lnTo>
                      <a:pt x="216" y="160"/>
                    </a:lnTo>
                    <a:close/>
                    <a:moveTo>
                      <a:pt x="220" y="136"/>
                    </a:moveTo>
                    <a:cubicBezTo>
                      <a:pt x="188" y="136"/>
                      <a:pt x="188" y="136"/>
                      <a:pt x="188" y="136"/>
                    </a:cubicBezTo>
                    <a:cubicBezTo>
                      <a:pt x="152" y="136"/>
                      <a:pt x="152" y="136"/>
                      <a:pt x="152" y="136"/>
                    </a:cubicBezTo>
                    <a:cubicBezTo>
                      <a:pt x="152" y="116"/>
                      <a:pt x="152" y="116"/>
                      <a:pt x="152" y="116"/>
                    </a:cubicBezTo>
                    <a:cubicBezTo>
                      <a:pt x="152" y="114"/>
                      <a:pt x="150" y="112"/>
                      <a:pt x="148" y="112"/>
                    </a:cubicBezTo>
                    <a:cubicBezTo>
                      <a:pt x="84" y="112"/>
                      <a:pt x="84" y="112"/>
                      <a:pt x="84" y="112"/>
                    </a:cubicBezTo>
                    <a:cubicBezTo>
                      <a:pt x="82" y="112"/>
                      <a:pt x="80" y="114"/>
                      <a:pt x="80" y="116"/>
                    </a:cubicBezTo>
                    <a:cubicBezTo>
                      <a:pt x="80" y="136"/>
                      <a:pt x="80" y="136"/>
                      <a:pt x="80" y="136"/>
                    </a:cubicBezTo>
                    <a:cubicBezTo>
                      <a:pt x="44" y="136"/>
                      <a:pt x="44" y="136"/>
                      <a:pt x="44" y="136"/>
                    </a:cubicBezTo>
                    <a:cubicBezTo>
                      <a:pt x="12" y="136"/>
                      <a:pt x="12" y="136"/>
                      <a:pt x="12" y="136"/>
                    </a:cubicBezTo>
                    <a:cubicBezTo>
                      <a:pt x="8" y="136"/>
                      <a:pt x="8" y="136"/>
                      <a:pt x="8" y="136"/>
                    </a:cubicBezTo>
                    <a:cubicBezTo>
                      <a:pt x="8" y="128"/>
                      <a:pt x="8" y="128"/>
                      <a:pt x="8" y="128"/>
                    </a:cubicBezTo>
                    <a:cubicBezTo>
                      <a:pt x="44" y="128"/>
                      <a:pt x="44" y="128"/>
                      <a:pt x="44" y="128"/>
                    </a:cubicBezTo>
                    <a:cubicBezTo>
                      <a:pt x="46" y="128"/>
                      <a:pt x="48" y="126"/>
                      <a:pt x="48" y="124"/>
                    </a:cubicBezTo>
                    <a:cubicBezTo>
                      <a:pt x="48" y="100"/>
                      <a:pt x="48" y="100"/>
                      <a:pt x="48" y="100"/>
                    </a:cubicBezTo>
                    <a:cubicBezTo>
                      <a:pt x="48" y="98"/>
                      <a:pt x="46" y="96"/>
                      <a:pt x="44" y="96"/>
                    </a:cubicBezTo>
                    <a:cubicBezTo>
                      <a:pt x="14" y="96"/>
                      <a:pt x="14" y="96"/>
                      <a:pt x="14" y="96"/>
                    </a:cubicBezTo>
                    <a:cubicBezTo>
                      <a:pt x="38" y="72"/>
                      <a:pt x="38" y="72"/>
                      <a:pt x="38" y="72"/>
                    </a:cubicBezTo>
                    <a:cubicBezTo>
                      <a:pt x="194" y="72"/>
                      <a:pt x="194" y="72"/>
                      <a:pt x="194" y="72"/>
                    </a:cubicBezTo>
                    <a:cubicBezTo>
                      <a:pt x="218" y="96"/>
                      <a:pt x="218" y="96"/>
                      <a:pt x="218" y="96"/>
                    </a:cubicBezTo>
                    <a:cubicBezTo>
                      <a:pt x="188" y="96"/>
                      <a:pt x="188" y="96"/>
                      <a:pt x="188" y="96"/>
                    </a:cubicBezTo>
                    <a:cubicBezTo>
                      <a:pt x="186" y="96"/>
                      <a:pt x="184" y="98"/>
                      <a:pt x="184" y="100"/>
                    </a:cubicBezTo>
                    <a:cubicBezTo>
                      <a:pt x="184" y="124"/>
                      <a:pt x="184" y="124"/>
                      <a:pt x="184" y="124"/>
                    </a:cubicBezTo>
                    <a:cubicBezTo>
                      <a:pt x="184" y="126"/>
                      <a:pt x="186" y="128"/>
                      <a:pt x="188" y="128"/>
                    </a:cubicBezTo>
                    <a:cubicBezTo>
                      <a:pt x="224" y="128"/>
                      <a:pt x="224" y="128"/>
                      <a:pt x="224" y="128"/>
                    </a:cubicBezTo>
                    <a:cubicBezTo>
                      <a:pt x="224" y="136"/>
                      <a:pt x="224" y="136"/>
                      <a:pt x="224" y="136"/>
                    </a:cubicBezTo>
                    <a:lnTo>
                      <a:pt x="220" y="136"/>
                    </a:lnTo>
                    <a:close/>
                    <a:moveTo>
                      <a:pt x="224" y="120"/>
                    </a:moveTo>
                    <a:cubicBezTo>
                      <a:pt x="192" y="120"/>
                      <a:pt x="192" y="120"/>
                      <a:pt x="192" y="120"/>
                    </a:cubicBezTo>
                    <a:cubicBezTo>
                      <a:pt x="192" y="104"/>
                      <a:pt x="192" y="104"/>
                      <a:pt x="192" y="104"/>
                    </a:cubicBezTo>
                    <a:cubicBezTo>
                      <a:pt x="224" y="104"/>
                      <a:pt x="224" y="104"/>
                      <a:pt x="224" y="104"/>
                    </a:cubicBezTo>
                    <a:lnTo>
                      <a:pt x="224" y="120"/>
                    </a:lnTo>
                    <a:close/>
                    <a:moveTo>
                      <a:pt x="224" y="64"/>
                    </a:moveTo>
                    <a:cubicBezTo>
                      <a:pt x="200" y="64"/>
                      <a:pt x="200" y="64"/>
                      <a:pt x="200" y="64"/>
                    </a:cubicBezTo>
                    <a:cubicBezTo>
                      <a:pt x="200" y="56"/>
                      <a:pt x="200" y="56"/>
                      <a:pt x="200" y="56"/>
                    </a:cubicBezTo>
                    <a:cubicBezTo>
                      <a:pt x="224" y="56"/>
                      <a:pt x="224" y="56"/>
                      <a:pt x="224" y="56"/>
                    </a:cubicBezTo>
                    <a:lnTo>
                      <a:pt x="224" y="64"/>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35"/>
              <p:cNvSpPr>
                <a:spLocks/>
              </p:cNvSpPr>
              <p:nvPr/>
            </p:nvSpPr>
            <p:spPr bwMode="auto">
              <a:xfrm>
                <a:off x="920750" y="2479675"/>
                <a:ext cx="19050" cy="38100"/>
              </a:xfrm>
              <a:custGeom>
                <a:avLst/>
                <a:gdLst>
                  <a:gd name="T0" fmla="*/ 4 w 8"/>
                  <a:gd name="T1" fmla="*/ 0 h 16"/>
                  <a:gd name="T2" fmla="*/ 0 w 8"/>
                  <a:gd name="T3" fmla="*/ 4 h 16"/>
                  <a:gd name="T4" fmla="*/ 0 w 8"/>
                  <a:gd name="T5" fmla="*/ 12 h 16"/>
                  <a:gd name="T6" fmla="*/ 4 w 8"/>
                  <a:gd name="T7" fmla="*/ 16 h 16"/>
                  <a:gd name="T8" fmla="*/ 8 w 8"/>
                  <a:gd name="T9" fmla="*/ 12 h 16"/>
                  <a:gd name="T10" fmla="*/ 8 w 8"/>
                  <a:gd name="T11" fmla="*/ 4 h 16"/>
                  <a:gd name="T12" fmla="*/ 4 w 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8" h="16">
                    <a:moveTo>
                      <a:pt x="4" y="0"/>
                    </a:moveTo>
                    <a:cubicBezTo>
                      <a:pt x="2" y="0"/>
                      <a:pt x="0" y="2"/>
                      <a:pt x="0" y="4"/>
                    </a:cubicBezTo>
                    <a:cubicBezTo>
                      <a:pt x="0" y="12"/>
                      <a:pt x="0" y="12"/>
                      <a:pt x="0" y="12"/>
                    </a:cubicBezTo>
                    <a:cubicBezTo>
                      <a:pt x="0" y="14"/>
                      <a:pt x="2" y="16"/>
                      <a:pt x="4" y="16"/>
                    </a:cubicBezTo>
                    <a:cubicBezTo>
                      <a:pt x="6" y="16"/>
                      <a:pt x="8" y="14"/>
                      <a:pt x="8" y="12"/>
                    </a:cubicBezTo>
                    <a:cubicBezTo>
                      <a:pt x="8" y="4"/>
                      <a:pt x="8" y="4"/>
                      <a:pt x="8" y="4"/>
                    </a:cubicBezTo>
                    <a:cubicBezTo>
                      <a:pt x="8" y="2"/>
                      <a:pt x="6" y="0"/>
                      <a:pt x="4" y="0"/>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 name="Group 5"/>
          <p:cNvGrpSpPr/>
          <p:nvPr/>
        </p:nvGrpSpPr>
        <p:grpSpPr>
          <a:xfrm>
            <a:off x="3110429" y="3275062"/>
            <a:ext cx="938656" cy="938654"/>
            <a:chOff x="7178931" y="2969402"/>
            <a:chExt cx="938656" cy="938654"/>
          </a:xfrm>
        </p:grpSpPr>
        <p:sp>
          <p:nvSpPr>
            <p:cNvPr id="50" name="Oval 49"/>
            <p:cNvSpPr/>
            <p:nvPr/>
          </p:nvSpPr>
          <p:spPr>
            <a:xfrm>
              <a:off x="7178931" y="2969402"/>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5" name="Group 64"/>
            <p:cNvGrpSpPr/>
            <p:nvPr/>
          </p:nvGrpSpPr>
          <p:grpSpPr>
            <a:xfrm>
              <a:off x="7382578" y="3116119"/>
              <a:ext cx="577850" cy="577850"/>
              <a:chOff x="11004550" y="3190875"/>
              <a:chExt cx="577850" cy="577850"/>
            </a:xfrm>
            <a:solidFill>
              <a:srgbClr val="D43815"/>
            </a:solidFill>
          </p:grpSpPr>
          <p:sp>
            <p:nvSpPr>
              <p:cNvPr id="66" name="Freeform 66"/>
              <p:cNvSpPr>
                <a:spLocks/>
              </p:cNvSpPr>
              <p:nvPr/>
            </p:nvSpPr>
            <p:spPr bwMode="auto">
              <a:xfrm>
                <a:off x="11274425" y="3711575"/>
                <a:ext cx="76200" cy="19050"/>
              </a:xfrm>
              <a:custGeom>
                <a:avLst/>
                <a:gdLst>
                  <a:gd name="T0" fmla="*/ 4 w 32"/>
                  <a:gd name="T1" fmla="*/ 8 h 8"/>
                  <a:gd name="T2" fmla="*/ 28 w 32"/>
                  <a:gd name="T3" fmla="*/ 8 h 8"/>
                  <a:gd name="T4" fmla="*/ 32 w 32"/>
                  <a:gd name="T5" fmla="*/ 4 h 8"/>
                  <a:gd name="T6" fmla="*/ 28 w 32"/>
                  <a:gd name="T7" fmla="*/ 0 h 8"/>
                  <a:gd name="T8" fmla="*/ 4 w 32"/>
                  <a:gd name="T9" fmla="*/ 0 h 8"/>
                  <a:gd name="T10" fmla="*/ 0 w 32"/>
                  <a:gd name="T11" fmla="*/ 4 h 8"/>
                  <a:gd name="T12" fmla="*/ 4 w 3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4" y="8"/>
                    </a:moveTo>
                    <a:cubicBezTo>
                      <a:pt x="28" y="8"/>
                      <a:pt x="28" y="8"/>
                      <a:pt x="28" y="8"/>
                    </a:cubicBezTo>
                    <a:cubicBezTo>
                      <a:pt x="30" y="8"/>
                      <a:pt x="32" y="6"/>
                      <a:pt x="32" y="4"/>
                    </a:cubicBezTo>
                    <a:cubicBezTo>
                      <a:pt x="32" y="2"/>
                      <a:pt x="30" y="0"/>
                      <a:pt x="28" y="0"/>
                    </a:cubicBezTo>
                    <a:cubicBezTo>
                      <a:pt x="4" y="0"/>
                      <a:pt x="4" y="0"/>
                      <a:pt x="4" y="0"/>
                    </a:cubicBezTo>
                    <a:cubicBezTo>
                      <a:pt x="2" y="0"/>
                      <a:pt x="0" y="2"/>
                      <a:pt x="0" y="4"/>
                    </a:cubicBezTo>
                    <a:cubicBezTo>
                      <a:pt x="0" y="6"/>
                      <a:pt x="2" y="8"/>
                      <a:pt x="4"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11158538" y="3249612"/>
                <a:ext cx="19050" cy="327025"/>
              </a:xfrm>
              <a:custGeom>
                <a:avLst/>
                <a:gdLst>
                  <a:gd name="T0" fmla="*/ 4 w 8"/>
                  <a:gd name="T1" fmla="*/ 136 h 136"/>
                  <a:gd name="T2" fmla="*/ 8 w 8"/>
                  <a:gd name="T3" fmla="*/ 132 h 136"/>
                  <a:gd name="T4" fmla="*/ 8 w 8"/>
                  <a:gd name="T5" fmla="*/ 4 h 136"/>
                  <a:gd name="T6" fmla="*/ 4 w 8"/>
                  <a:gd name="T7" fmla="*/ 0 h 136"/>
                  <a:gd name="T8" fmla="*/ 0 w 8"/>
                  <a:gd name="T9" fmla="*/ 4 h 136"/>
                  <a:gd name="T10" fmla="*/ 0 w 8"/>
                  <a:gd name="T11" fmla="*/ 132 h 136"/>
                  <a:gd name="T12" fmla="*/ 4 w 8"/>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8" h="136">
                    <a:moveTo>
                      <a:pt x="4" y="136"/>
                    </a:moveTo>
                    <a:cubicBezTo>
                      <a:pt x="6" y="136"/>
                      <a:pt x="8" y="134"/>
                      <a:pt x="8" y="132"/>
                    </a:cubicBezTo>
                    <a:cubicBezTo>
                      <a:pt x="8" y="4"/>
                      <a:pt x="8" y="4"/>
                      <a:pt x="8" y="4"/>
                    </a:cubicBezTo>
                    <a:cubicBezTo>
                      <a:pt x="8" y="2"/>
                      <a:pt x="6" y="0"/>
                      <a:pt x="4" y="0"/>
                    </a:cubicBezTo>
                    <a:cubicBezTo>
                      <a:pt x="2" y="0"/>
                      <a:pt x="0" y="2"/>
                      <a:pt x="0" y="4"/>
                    </a:cubicBezTo>
                    <a:cubicBezTo>
                      <a:pt x="0" y="132"/>
                      <a:pt x="0" y="132"/>
                      <a:pt x="0" y="132"/>
                    </a:cubicBezTo>
                    <a:cubicBezTo>
                      <a:pt x="0" y="134"/>
                      <a:pt x="2" y="136"/>
                      <a:pt x="4" y="136"/>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noEditPoints="1"/>
              </p:cNvSpPr>
              <p:nvPr/>
            </p:nvSpPr>
            <p:spPr bwMode="auto">
              <a:xfrm>
                <a:off x="11139488" y="3595687"/>
                <a:ext cx="77788" cy="134938"/>
              </a:xfrm>
              <a:custGeom>
                <a:avLst/>
                <a:gdLst>
                  <a:gd name="T0" fmla="*/ 28 w 32"/>
                  <a:gd name="T1" fmla="*/ 0 h 56"/>
                  <a:gd name="T2" fmla="*/ 4 w 32"/>
                  <a:gd name="T3" fmla="*/ 0 h 56"/>
                  <a:gd name="T4" fmla="*/ 0 w 32"/>
                  <a:gd name="T5" fmla="*/ 4 h 56"/>
                  <a:gd name="T6" fmla="*/ 0 w 32"/>
                  <a:gd name="T7" fmla="*/ 52 h 56"/>
                  <a:gd name="T8" fmla="*/ 4 w 32"/>
                  <a:gd name="T9" fmla="*/ 56 h 56"/>
                  <a:gd name="T10" fmla="*/ 28 w 32"/>
                  <a:gd name="T11" fmla="*/ 56 h 56"/>
                  <a:gd name="T12" fmla="*/ 32 w 32"/>
                  <a:gd name="T13" fmla="*/ 52 h 56"/>
                  <a:gd name="T14" fmla="*/ 32 w 32"/>
                  <a:gd name="T15" fmla="*/ 4 h 56"/>
                  <a:gd name="T16" fmla="*/ 28 w 32"/>
                  <a:gd name="T17" fmla="*/ 0 h 56"/>
                  <a:gd name="T18" fmla="*/ 24 w 32"/>
                  <a:gd name="T19" fmla="*/ 48 h 56"/>
                  <a:gd name="T20" fmla="*/ 8 w 32"/>
                  <a:gd name="T21" fmla="*/ 48 h 56"/>
                  <a:gd name="T22" fmla="*/ 8 w 32"/>
                  <a:gd name="T23" fmla="*/ 8 h 56"/>
                  <a:gd name="T24" fmla="*/ 24 w 32"/>
                  <a:gd name="T25" fmla="*/ 8 h 56"/>
                  <a:gd name="T26" fmla="*/ 24 w 32"/>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56">
                    <a:moveTo>
                      <a:pt x="28" y="0"/>
                    </a:moveTo>
                    <a:cubicBezTo>
                      <a:pt x="4" y="0"/>
                      <a:pt x="4" y="0"/>
                      <a:pt x="4" y="0"/>
                    </a:cubicBezTo>
                    <a:cubicBezTo>
                      <a:pt x="2" y="0"/>
                      <a:pt x="0" y="2"/>
                      <a:pt x="0" y="4"/>
                    </a:cubicBezTo>
                    <a:cubicBezTo>
                      <a:pt x="0" y="52"/>
                      <a:pt x="0" y="52"/>
                      <a:pt x="0" y="52"/>
                    </a:cubicBezTo>
                    <a:cubicBezTo>
                      <a:pt x="0" y="54"/>
                      <a:pt x="2" y="56"/>
                      <a:pt x="4" y="56"/>
                    </a:cubicBezTo>
                    <a:cubicBezTo>
                      <a:pt x="28" y="56"/>
                      <a:pt x="28" y="56"/>
                      <a:pt x="28" y="56"/>
                    </a:cubicBezTo>
                    <a:cubicBezTo>
                      <a:pt x="30" y="56"/>
                      <a:pt x="32" y="54"/>
                      <a:pt x="32" y="52"/>
                    </a:cubicBezTo>
                    <a:cubicBezTo>
                      <a:pt x="32" y="4"/>
                      <a:pt x="32" y="4"/>
                      <a:pt x="32" y="4"/>
                    </a:cubicBezTo>
                    <a:cubicBezTo>
                      <a:pt x="32" y="2"/>
                      <a:pt x="30" y="0"/>
                      <a:pt x="28" y="0"/>
                    </a:cubicBezTo>
                    <a:close/>
                    <a:moveTo>
                      <a:pt x="24" y="48"/>
                    </a:moveTo>
                    <a:cubicBezTo>
                      <a:pt x="8" y="48"/>
                      <a:pt x="8" y="48"/>
                      <a:pt x="8" y="48"/>
                    </a:cubicBezTo>
                    <a:cubicBezTo>
                      <a:pt x="8" y="8"/>
                      <a:pt x="8" y="8"/>
                      <a:pt x="8" y="8"/>
                    </a:cubicBezTo>
                    <a:cubicBezTo>
                      <a:pt x="24" y="8"/>
                      <a:pt x="24" y="8"/>
                      <a:pt x="24" y="8"/>
                    </a:cubicBezTo>
                    <a:lnTo>
                      <a:pt x="24" y="48"/>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p:cNvSpPr>
              <p:nvPr/>
            </p:nvSpPr>
            <p:spPr bwMode="auto">
              <a:xfrm>
                <a:off x="11293475" y="3441700"/>
                <a:ext cx="19050" cy="231775"/>
              </a:xfrm>
              <a:custGeom>
                <a:avLst/>
                <a:gdLst>
                  <a:gd name="T0" fmla="*/ 4 w 8"/>
                  <a:gd name="T1" fmla="*/ 96 h 96"/>
                  <a:gd name="T2" fmla="*/ 8 w 8"/>
                  <a:gd name="T3" fmla="*/ 92 h 96"/>
                  <a:gd name="T4" fmla="*/ 8 w 8"/>
                  <a:gd name="T5" fmla="*/ 4 h 96"/>
                  <a:gd name="T6" fmla="*/ 4 w 8"/>
                  <a:gd name="T7" fmla="*/ 0 h 96"/>
                  <a:gd name="T8" fmla="*/ 0 w 8"/>
                  <a:gd name="T9" fmla="*/ 4 h 96"/>
                  <a:gd name="T10" fmla="*/ 0 w 8"/>
                  <a:gd name="T11" fmla="*/ 92 h 96"/>
                  <a:gd name="T12" fmla="*/ 4 w 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8" h="96">
                    <a:moveTo>
                      <a:pt x="4" y="96"/>
                    </a:moveTo>
                    <a:cubicBezTo>
                      <a:pt x="6" y="96"/>
                      <a:pt x="8" y="94"/>
                      <a:pt x="8" y="92"/>
                    </a:cubicBezTo>
                    <a:cubicBezTo>
                      <a:pt x="8" y="4"/>
                      <a:pt x="8" y="4"/>
                      <a:pt x="8" y="4"/>
                    </a:cubicBezTo>
                    <a:cubicBezTo>
                      <a:pt x="8" y="2"/>
                      <a:pt x="6" y="0"/>
                      <a:pt x="4" y="0"/>
                    </a:cubicBezTo>
                    <a:cubicBezTo>
                      <a:pt x="2" y="0"/>
                      <a:pt x="0" y="2"/>
                      <a:pt x="0" y="4"/>
                    </a:cubicBezTo>
                    <a:cubicBezTo>
                      <a:pt x="0" y="92"/>
                      <a:pt x="0" y="92"/>
                      <a:pt x="0" y="92"/>
                    </a:cubicBezTo>
                    <a:cubicBezTo>
                      <a:pt x="0" y="94"/>
                      <a:pt x="2" y="96"/>
                      <a:pt x="4" y="96"/>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11042650" y="3344862"/>
                <a:ext cx="20638" cy="347663"/>
              </a:xfrm>
              <a:custGeom>
                <a:avLst/>
                <a:gdLst>
                  <a:gd name="T0" fmla="*/ 4 w 8"/>
                  <a:gd name="T1" fmla="*/ 0 h 144"/>
                  <a:gd name="T2" fmla="*/ 0 w 8"/>
                  <a:gd name="T3" fmla="*/ 4 h 144"/>
                  <a:gd name="T4" fmla="*/ 0 w 8"/>
                  <a:gd name="T5" fmla="*/ 140 h 144"/>
                  <a:gd name="T6" fmla="*/ 4 w 8"/>
                  <a:gd name="T7" fmla="*/ 144 h 144"/>
                  <a:gd name="T8" fmla="*/ 8 w 8"/>
                  <a:gd name="T9" fmla="*/ 140 h 144"/>
                  <a:gd name="T10" fmla="*/ 8 w 8"/>
                  <a:gd name="T11" fmla="*/ 4 h 144"/>
                  <a:gd name="T12" fmla="*/ 4 w 8"/>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8" h="144">
                    <a:moveTo>
                      <a:pt x="4" y="0"/>
                    </a:moveTo>
                    <a:cubicBezTo>
                      <a:pt x="2" y="0"/>
                      <a:pt x="0" y="2"/>
                      <a:pt x="0" y="4"/>
                    </a:cubicBezTo>
                    <a:cubicBezTo>
                      <a:pt x="0" y="140"/>
                      <a:pt x="0" y="140"/>
                      <a:pt x="0" y="140"/>
                    </a:cubicBezTo>
                    <a:cubicBezTo>
                      <a:pt x="0" y="142"/>
                      <a:pt x="2" y="144"/>
                      <a:pt x="4" y="144"/>
                    </a:cubicBezTo>
                    <a:cubicBezTo>
                      <a:pt x="6" y="144"/>
                      <a:pt x="8" y="142"/>
                      <a:pt x="8" y="140"/>
                    </a:cubicBezTo>
                    <a:cubicBezTo>
                      <a:pt x="8" y="4"/>
                      <a:pt x="8" y="4"/>
                      <a:pt x="8" y="4"/>
                    </a:cubicBezTo>
                    <a:cubicBezTo>
                      <a:pt x="8" y="2"/>
                      <a:pt x="6" y="0"/>
                      <a:pt x="4" y="0"/>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noEditPoints="1"/>
              </p:cNvSpPr>
              <p:nvPr/>
            </p:nvSpPr>
            <p:spPr bwMode="auto">
              <a:xfrm>
                <a:off x="11004550" y="3190875"/>
                <a:ext cx="577850" cy="577850"/>
              </a:xfrm>
              <a:custGeom>
                <a:avLst/>
                <a:gdLst>
                  <a:gd name="T0" fmla="*/ 240 w 240"/>
                  <a:gd name="T1" fmla="*/ 225 h 240"/>
                  <a:gd name="T2" fmla="*/ 176 w 240"/>
                  <a:gd name="T3" fmla="*/ 34 h 240"/>
                  <a:gd name="T4" fmla="*/ 174 w 240"/>
                  <a:gd name="T5" fmla="*/ 32 h 240"/>
                  <a:gd name="T6" fmla="*/ 171 w 240"/>
                  <a:gd name="T7" fmla="*/ 32 h 240"/>
                  <a:gd name="T8" fmla="*/ 143 w 240"/>
                  <a:gd name="T9" fmla="*/ 41 h 240"/>
                  <a:gd name="T10" fmla="*/ 140 w 240"/>
                  <a:gd name="T11" fmla="*/ 46 h 240"/>
                  <a:gd name="T12" fmla="*/ 151 w 240"/>
                  <a:gd name="T13" fmla="*/ 80 h 240"/>
                  <a:gd name="T14" fmla="*/ 104 w 240"/>
                  <a:gd name="T15" fmla="*/ 80 h 240"/>
                  <a:gd name="T16" fmla="*/ 104 w 240"/>
                  <a:gd name="T17" fmla="*/ 4 h 240"/>
                  <a:gd name="T18" fmla="*/ 100 w 240"/>
                  <a:gd name="T19" fmla="*/ 0 h 240"/>
                  <a:gd name="T20" fmla="*/ 44 w 240"/>
                  <a:gd name="T21" fmla="*/ 0 h 240"/>
                  <a:gd name="T22" fmla="*/ 40 w 240"/>
                  <a:gd name="T23" fmla="*/ 4 h 240"/>
                  <a:gd name="T24" fmla="*/ 40 w 240"/>
                  <a:gd name="T25" fmla="*/ 32 h 240"/>
                  <a:gd name="T26" fmla="*/ 4 w 240"/>
                  <a:gd name="T27" fmla="*/ 32 h 240"/>
                  <a:gd name="T28" fmla="*/ 0 w 240"/>
                  <a:gd name="T29" fmla="*/ 36 h 240"/>
                  <a:gd name="T30" fmla="*/ 0 w 240"/>
                  <a:gd name="T31" fmla="*/ 236 h 240"/>
                  <a:gd name="T32" fmla="*/ 4 w 240"/>
                  <a:gd name="T33" fmla="*/ 240 h 240"/>
                  <a:gd name="T34" fmla="*/ 44 w 240"/>
                  <a:gd name="T35" fmla="*/ 240 h 240"/>
                  <a:gd name="T36" fmla="*/ 100 w 240"/>
                  <a:gd name="T37" fmla="*/ 240 h 240"/>
                  <a:gd name="T38" fmla="*/ 156 w 240"/>
                  <a:gd name="T39" fmla="*/ 240 h 240"/>
                  <a:gd name="T40" fmla="*/ 160 w 240"/>
                  <a:gd name="T41" fmla="*/ 236 h 240"/>
                  <a:gd name="T42" fmla="*/ 160 w 240"/>
                  <a:gd name="T43" fmla="*/ 105 h 240"/>
                  <a:gd name="T44" fmla="*/ 204 w 240"/>
                  <a:gd name="T45" fmla="*/ 237 h 240"/>
                  <a:gd name="T46" fmla="*/ 206 w 240"/>
                  <a:gd name="T47" fmla="*/ 240 h 240"/>
                  <a:gd name="T48" fmla="*/ 208 w 240"/>
                  <a:gd name="T49" fmla="*/ 240 h 240"/>
                  <a:gd name="T50" fmla="*/ 209 w 240"/>
                  <a:gd name="T51" fmla="*/ 240 h 240"/>
                  <a:gd name="T52" fmla="*/ 237 w 240"/>
                  <a:gd name="T53" fmla="*/ 230 h 240"/>
                  <a:gd name="T54" fmla="*/ 240 w 240"/>
                  <a:gd name="T55" fmla="*/ 225 h 240"/>
                  <a:gd name="T56" fmla="*/ 8 w 240"/>
                  <a:gd name="T57" fmla="*/ 40 h 240"/>
                  <a:gd name="T58" fmla="*/ 40 w 240"/>
                  <a:gd name="T59" fmla="*/ 40 h 240"/>
                  <a:gd name="T60" fmla="*/ 40 w 240"/>
                  <a:gd name="T61" fmla="*/ 232 h 240"/>
                  <a:gd name="T62" fmla="*/ 8 w 240"/>
                  <a:gd name="T63" fmla="*/ 232 h 240"/>
                  <a:gd name="T64" fmla="*/ 8 w 240"/>
                  <a:gd name="T65" fmla="*/ 40 h 240"/>
                  <a:gd name="T66" fmla="*/ 48 w 240"/>
                  <a:gd name="T67" fmla="*/ 36 h 240"/>
                  <a:gd name="T68" fmla="*/ 48 w 240"/>
                  <a:gd name="T69" fmla="*/ 8 h 240"/>
                  <a:gd name="T70" fmla="*/ 96 w 240"/>
                  <a:gd name="T71" fmla="*/ 8 h 240"/>
                  <a:gd name="T72" fmla="*/ 96 w 240"/>
                  <a:gd name="T73" fmla="*/ 84 h 240"/>
                  <a:gd name="T74" fmla="*/ 96 w 240"/>
                  <a:gd name="T75" fmla="*/ 232 h 240"/>
                  <a:gd name="T76" fmla="*/ 48 w 240"/>
                  <a:gd name="T77" fmla="*/ 232 h 240"/>
                  <a:gd name="T78" fmla="*/ 48 w 240"/>
                  <a:gd name="T79" fmla="*/ 36 h 240"/>
                  <a:gd name="T80" fmla="*/ 152 w 240"/>
                  <a:gd name="T81" fmla="*/ 232 h 240"/>
                  <a:gd name="T82" fmla="*/ 104 w 240"/>
                  <a:gd name="T83" fmla="*/ 232 h 240"/>
                  <a:gd name="T84" fmla="*/ 104 w 240"/>
                  <a:gd name="T85" fmla="*/ 88 h 240"/>
                  <a:gd name="T86" fmla="*/ 152 w 240"/>
                  <a:gd name="T87" fmla="*/ 88 h 240"/>
                  <a:gd name="T88" fmla="*/ 152 w 240"/>
                  <a:gd name="T89" fmla="*/ 232 h 240"/>
                  <a:gd name="T90" fmla="*/ 211 w 240"/>
                  <a:gd name="T91" fmla="*/ 231 h 240"/>
                  <a:gd name="T92" fmla="*/ 149 w 240"/>
                  <a:gd name="T93" fmla="*/ 48 h 240"/>
                  <a:gd name="T94" fmla="*/ 169 w 240"/>
                  <a:gd name="T95" fmla="*/ 40 h 240"/>
                  <a:gd name="T96" fmla="*/ 231 w 240"/>
                  <a:gd name="T97" fmla="*/ 224 h 240"/>
                  <a:gd name="T98" fmla="*/ 211 w 240"/>
                  <a:gd name="T99" fmla="*/ 23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 h="240">
                    <a:moveTo>
                      <a:pt x="240" y="225"/>
                    </a:moveTo>
                    <a:cubicBezTo>
                      <a:pt x="176" y="34"/>
                      <a:pt x="176" y="34"/>
                      <a:pt x="176" y="34"/>
                    </a:cubicBezTo>
                    <a:cubicBezTo>
                      <a:pt x="175" y="33"/>
                      <a:pt x="175" y="32"/>
                      <a:pt x="174" y="32"/>
                    </a:cubicBezTo>
                    <a:cubicBezTo>
                      <a:pt x="173" y="31"/>
                      <a:pt x="172" y="31"/>
                      <a:pt x="171" y="32"/>
                    </a:cubicBezTo>
                    <a:cubicBezTo>
                      <a:pt x="143" y="41"/>
                      <a:pt x="143" y="41"/>
                      <a:pt x="143" y="41"/>
                    </a:cubicBezTo>
                    <a:cubicBezTo>
                      <a:pt x="141" y="42"/>
                      <a:pt x="140" y="44"/>
                      <a:pt x="140" y="46"/>
                    </a:cubicBezTo>
                    <a:cubicBezTo>
                      <a:pt x="151" y="80"/>
                      <a:pt x="151" y="80"/>
                      <a:pt x="151" y="80"/>
                    </a:cubicBezTo>
                    <a:cubicBezTo>
                      <a:pt x="104" y="80"/>
                      <a:pt x="104" y="80"/>
                      <a:pt x="104" y="80"/>
                    </a:cubicBezTo>
                    <a:cubicBezTo>
                      <a:pt x="104" y="4"/>
                      <a:pt x="104" y="4"/>
                      <a:pt x="104" y="4"/>
                    </a:cubicBezTo>
                    <a:cubicBezTo>
                      <a:pt x="104" y="2"/>
                      <a:pt x="102" y="0"/>
                      <a:pt x="100" y="0"/>
                    </a:cubicBezTo>
                    <a:cubicBezTo>
                      <a:pt x="44" y="0"/>
                      <a:pt x="44" y="0"/>
                      <a:pt x="44" y="0"/>
                    </a:cubicBezTo>
                    <a:cubicBezTo>
                      <a:pt x="42" y="0"/>
                      <a:pt x="40" y="2"/>
                      <a:pt x="40" y="4"/>
                    </a:cubicBezTo>
                    <a:cubicBezTo>
                      <a:pt x="40" y="32"/>
                      <a:pt x="40" y="32"/>
                      <a:pt x="40" y="32"/>
                    </a:cubicBezTo>
                    <a:cubicBezTo>
                      <a:pt x="4" y="32"/>
                      <a:pt x="4" y="32"/>
                      <a:pt x="4" y="32"/>
                    </a:cubicBezTo>
                    <a:cubicBezTo>
                      <a:pt x="2" y="32"/>
                      <a:pt x="0" y="34"/>
                      <a:pt x="0" y="36"/>
                    </a:cubicBezTo>
                    <a:cubicBezTo>
                      <a:pt x="0" y="236"/>
                      <a:pt x="0" y="236"/>
                      <a:pt x="0" y="236"/>
                    </a:cubicBezTo>
                    <a:cubicBezTo>
                      <a:pt x="0" y="238"/>
                      <a:pt x="2" y="240"/>
                      <a:pt x="4" y="240"/>
                    </a:cubicBezTo>
                    <a:cubicBezTo>
                      <a:pt x="44" y="240"/>
                      <a:pt x="44" y="240"/>
                      <a:pt x="44" y="240"/>
                    </a:cubicBezTo>
                    <a:cubicBezTo>
                      <a:pt x="100" y="240"/>
                      <a:pt x="100" y="240"/>
                      <a:pt x="100" y="240"/>
                    </a:cubicBezTo>
                    <a:cubicBezTo>
                      <a:pt x="156" y="240"/>
                      <a:pt x="156" y="240"/>
                      <a:pt x="156" y="240"/>
                    </a:cubicBezTo>
                    <a:cubicBezTo>
                      <a:pt x="158" y="240"/>
                      <a:pt x="160" y="238"/>
                      <a:pt x="160" y="236"/>
                    </a:cubicBezTo>
                    <a:cubicBezTo>
                      <a:pt x="160" y="105"/>
                      <a:pt x="160" y="105"/>
                      <a:pt x="160" y="105"/>
                    </a:cubicBezTo>
                    <a:cubicBezTo>
                      <a:pt x="204" y="237"/>
                      <a:pt x="204" y="237"/>
                      <a:pt x="204" y="237"/>
                    </a:cubicBezTo>
                    <a:cubicBezTo>
                      <a:pt x="205" y="238"/>
                      <a:pt x="205" y="239"/>
                      <a:pt x="206" y="240"/>
                    </a:cubicBezTo>
                    <a:cubicBezTo>
                      <a:pt x="207" y="240"/>
                      <a:pt x="207" y="240"/>
                      <a:pt x="208" y="240"/>
                    </a:cubicBezTo>
                    <a:cubicBezTo>
                      <a:pt x="208" y="240"/>
                      <a:pt x="209" y="240"/>
                      <a:pt x="209" y="240"/>
                    </a:cubicBezTo>
                    <a:cubicBezTo>
                      <a:pt x="237" y="230"/>
                      <a:pt x="237" y="230"/>
                      <a:pt x="237" y="230"/>
                    </a:cubicBezTo>
                    <a:cubicBezTo>
                      <a:pt x="239" y="229"/>
                      <a:pt x="240" y="227"/>
                      <a:pt x="240" y="225"/>
                    </a:cubicBezTo>
                    <a:close/>
                    <a:moveTo>
                      <a:pt x="8" y="40"/>
                    </a:moveTo>
                    <a:cubicBezTo>
                      <a:pt x="40" y="40"/>
                      <a:pt x="40" y="40"/>
                      <a:pt x="40" y="40"/>
                    </a:cubicBezTo>
                    <a:cubicBezTo>
                      <a:pt x="40" y="232"/>
                      <a:pt x="40" y="232"/>
                      <a:pt x="40" y="232"/>
                    </a:cubicBezTo>
                    <a:cubicBezTo>
                      <a:pt x="8" y="232"/>
                      <a:pt x="8" y="232"/>
                      <a:pt x="8" y="232"/>
                    </a:cubicBezTo>
                    <a:lnTo>
                      <a:pt x="8" y="40"/>
                    </a:lnTo>
                    <a:close/>
                    <a:moveTo>
                      <a:pt x="48" y="36"/>
                    </a:moveTo>
                    <a:cubicBezTo>
                      <a:pt x="48" y="8"/>
                      <a:pt x="48" y="8"/>
                      <a:pt x="48" y="8"/>
                    </a:cubicBezTo>
                    <a:cubicBezTo>
                      <a:pt x="96" y="8"/>
                      <a:pt x="96" y="8"/>
                      <a:pt x="96" y="8"/>
                    </a:cubicBezTo>
                    <a:cubicBezTo>
                      <a:pt x="96" y="84"/>
                      <a:pt x="96" y="84"/>
                      <a:pt x="96" y="84"/>
                    </a:cubicBezTo>
                    <a:cubicBezTo>
                      <a:pt x="96" y="232"/>
                      <a:pt x="96" y="232"/>
                      <a:pt x="96" y="232"/>
                    </a:cubicBezTo>
                    <a:cubicBezTo>
                      <a:pt x="48" y="232"/>
                      <a:pt x="48" y="232"/>
                      <a:pt x="48" y="232"/>
                    </a:cubicBezTo>
                    <a:lnTo>
                      <a:pt x="48" y="36"/>
                    </a:lnTo>
                    <a:close/>
                    <a:moveTo>
                      <a:pt x="152" y="232"/>
                    </a:moveTo>
                    <a:cubicBezTo>
                      <a:pt x="104" y="232"/>
                      <a:pt x="104" y="232"/>
                      <a:pt x="104" y="232"/>
                    </a:cubicBezTo>
                    <a:cubicBezTo>
                      <a:pt x="104" y="88"/>
                      <a:pt x="104" y="88"/>
                      <a:pt x="104" y="88"/>
                    </a:cubicBezTo>
                    <a:cubicBezTo>
                      <a:pt x="152" y="88"/>
                      <a:pt x="152" y="88"/>
                      <a:pt x="152" y="88"/>
                    </a:cubicBezTo>
                    <a:lnTo>
                      <a:pt x="152" y="232"/>
                    </a:lnTo>
                    <a:close/>
                    <a:moveTo>
                      <a:pt x="211" y="231"/>
                    </a:moveTo>
                    <a:cubicBezTo>
                      <a:pt x="149" y="48"/>
                      <a:pt x="149" y="48"/>
                      <a:pt x="149" y="48"/>
                    </a:cubicBezTo>
                    <a:cubicBezTo>
                      <a:pt x="169" y="40"/>
                      <a:pt x="169" y="40"/>
                      <a:pt x="169" y="40"/>
                    </a:cubicBezTo>
                    <a:cubicBezTo>
                      <a:pt x="231" y="224"/>
                      <a:pt x="231" y="224"/>
                      <a:pt x="231" y="224"/>
                    </a:cubicBezTo>
                    <a:lnTo>
                      <a:pt x="211" y="231"/>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0" name="TextBox 29"/>
          <p:cNvSpPr txBox="1"/>
          <p:nvPr/>
        </p:nvSpPr>
        <p:spPr>
          <a:xfrm>
            <a:off x="773608" y="2270125"/>
            <a:ext cx="1315756" cy="307777"/>
          </a:xfrm>
          <a:prstGeom prst="rect">
            <a:avLst/>
          </a:prstGeom>
          <a:noFill/>
        </p:spPr>
        <p:txBody>
          <a:bodyPr wrap="square" rtlCol="0">
            <a:spAutoFit/>
          </a:bodyPr>
          <a:lstStyle/>
          <a:p>
            <a:r>
              <a:rPr lang="en-US" sz="1400" b="1" dirty="0">
                <a:solidFill>
                  <a:srgbClr val="0D4571"/>
                </a:solidFill>
                <a:latin typeface="Arial"/>
                <a:cs typeface="Arial"/>
              </a:rPr>
              <a:t>Long term</a:t>
            </a:r>
          </a:p>
        </p:txBody>
      </p:sp>
      <p:sp>
        <p:nvSpPr>
          <p:cNvPr id="31" name="TextBox 30"/>
          <p:cNvSpPr txBox="1"/>
          <p:nvPr/>
        </p:nvSpPr>
        <p:spPr>
          <a:xfrm>
            <a:off x="7074504" y="2245225"/>
            <a:ext cx="1315756" cy="307777"/>
          </a:xfrm>
          <a:prstGeom prst="rect">
            <a:avLst/>
          </a:prstGeom>
          <a:noFill/>
        </p:spPr>
        <p:txBody>
          <a:bodyPr wrap="square" rtlCol="0">
            <a:spAutoFit/>
          </a:bodyPr>
          <a:lstStyle/>
          <a:p>
            <a:pPr algn="r"/>
            <a:r>
              <a:rPr lang="en-US" sz="1400" b="1" dirty="0">
                <a:solidFill>
                  <a:srgbClr val="0D4571"/>
                </a:solidFill>
                <a:latin typeface="Arial"/>
                <a:cs typeface="Arial"/>
              </a:rPr>
              <a:t>Short term</a:t>
            </a:r>
          </a:p>
        </p:txBody>
      </p:sp>
      <p:grpSp>
        <p:nvGrpSpPr>
          <p:cNvPr id="3" name="Group 2"/>
          <p:cNvGrpSpPr/>
          <p:nvPr/>
        </p:nvGrpSpPr>
        <p:grpSpPr>
          <a:xfrm>
            <a:off x="5178501" y="3275062"/>
            <a:ext cx="938656" cy="938654"/>
            <a:chOff x="1076989" y="2969402"/>
            <a:chExt cx="938656" cy="938654"/>
          </a:xfrm>
        </p:grpSpPr>
        <p:sp>
          <p:nvSpPr>
            <p:cNvPr id="42" name="Oval 41"/>
            <p:cNvSpPr/>
            <p:nvPr/>
          </p:nvSpPr>
          <p:spPr>
            <a:xfrm>
              <a:off x="1076989" y="2969402"/>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5" name="Group 54"/>
            <p:cNvGrpSpPr/>
            <p:nvPr/>
          </p:nvGrpSpPr>
          <p:grpSpPr>
            <a:xfrm>
              <a:off x="1219558" y="3141182"/>
              <a:ext cx="686676" cy="598012"/>
              <a:chOff x="609600" y="5446714"/>
              <a:chExt cx="577850" cy="503238"/>
            </a:xfrm>
            <a:solidFill>
              <a:srgbClr val="D43815"/>
            </a:solidFill>
          </p:grpSpPr>
          <p:sp>
            <p:nvSpPr>
              <p:cNvPr id="56" name="Freeform 161"/>
              <p:cNvSpPr>
                <a:spLocks/>
              </p:cNvSpPr>
              <p:nvPr/>
            </p:nvSpPr>
            <p:spPr bwMode="auto">
              <a:xfrm>
                <a:off x="879475" y="5541964"/>
                <a:ext cx="146050" cy="60325"/>
              </a:xfrm>
              <a:custGeom>
                <a:avLst/>
                <a:gdLst>
                  <a:gd name="T0" fmla="*/ 4 w 61"/>
                  <a:gd name="T1" fmla="*/ 1 h 25"/>
                  <a:gd name="T2" fmla="*/ 0 w 61"/>
                  <a:gd name="T3" fmla="*/ 5 h 25"/>
                  <a:gd name="T4" fmla="*/ 4 w 61"/>
                  <a:gd name="T5" fmla="*/ 9 h 25"/>
                  <a:gd name="T6" fmla="*/ 54 w 61"/>
                  <a:gd name="T7" fmla="*/ 24 h 25"/>
                  <a:gd name="T8" fmla="*/ 56 w 61"/>
                  <a:gd name="T9" fmla="*/ 25 h 25"/>
                  <a:gd name="T10" fmla="*/ 59 w 61"/>
                  <a:gd name="T11" fmla="*/ 23 h 25"/>
                  <a:gd name="T12" fmla="*/ 58 w 61"/>
                  <a:gd name="T13" fmla="*/ 18 h 25"/>
                  <a:gd name="T14" fmla="*/ 4 w 61"/>
                  <a:gd name="T15" fmla="*/ 1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5">
                    <a:moveTo>
                      <a:pt x="4" y="1"/>
                    </a:moveTo>
                    <a:cubicBezTo>
                      <a:pt x="2" y="1"/>
                      <a:pt x="0" y="3"/>
                      <a:pt x="0" y="5"/>
                    </a:cubicBezTo>
                    <a:cubicBezTo>
                      <a:pt x="0" y="7"/>
                      <a:pt x="2" y="9"/>
                      <a:pt x="4" y="9"/>
                    </a:cubicBezTo>
                    <a:cubicBezTo>
                      <a:pt x="21" y="8"/>
                      <a:pt x="39" y="14"/>
                      <a:pt x="54" y="24"/>
                    </a:cubicBezTo>
                    <a:cubicBezTo>
                      <a:pt x="54" y="25"/>
                      <a:pt x="55" y="25"/>
                      <a:pt x="56" y="25"/>
                    </a:cubicBezTo>
                    <a:cubicBezTo>
                      <a:pt x="57" y="25"/>
                      <a:pt x="58" y="24"/>
                      <a:pt x="59" y="23"/>
                    </a:cubicBezTo>
                    <a:cubicBezTo>
                      <a:pt x="61" y="22"/>
                      <a:pt x="60" y="19"/>
                      <a:pt x="58" y="18"/>
                    </a:cubicBezTo>
                    <a:cubicBezTo>
                      <a:pt x="43" y="6"/>
                      <a:pt x="22" y="0"/>
                      <a:pt x="4" y="1"/>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62"/>
              <p:cNvSpPr>
                <a:spLocks noEditPoints="1"/>
              </p:cNvSpPr>
              <p:nvPr/>
            </p:nvSpPr>
            <p:spPr bwMode="auto">
              <a:xfrm>
                <a:off x="609600" y="5446714"/>
                <a:ext cx="577850" cy="503238"/>
              </a:xfrm>
              <a:custGeom>
                <a:avLst/>
                <a:gdLst>
                  <a:gd name="T0" fmla="*/ 240 w 240"/>
                  <a:gd name="T1" fmla="*/ 81 h 209"/>
                  <a:gd name="T2" fmla="*/ 236 w 240"/>
                  <a:gd name="T3" fmla="*/ 77 h 209"/>
                  <a:gd name="T4" fmla="*/ 232 w 240"/>
                  <a:gd name="T5" fmla="*/ 81 h 209"/>
                  <a:gd name="T6" fmla="*/ 220 w 240"/>
                  <a:gd name="T7" fmla="*/ 97 h 209"/>
                  <a:gd name="T8" fmla="*/ 120 w 240"/>
                  <a:gd name="T9" fmla="*/ 17 h 209"/>
                  <a:gd name="T10" fmla="*/ 97 w 240"/>
                  <a:gd name="T11" fmla="*/ 18 h 209"/>
                  <a:gd name="T12" fmla="*/ 75 w 240"/>
                  <a:gd name="T13" fmla="*/ 2 h 209"/>
                  <a:gd name="T14" fmla="*/ 45 w 240"/>
                  <a:gd name="T15" fmla="*/ 6 h 209"/>
                  <a:gd name="T16" fmla="*/ 43 w 240"/>
                  <a:gd name="T17" fmla="*/ 10 h 209"/>
                  <a:gd name="T18" fmla="*/ 45 w 240"/>
                  <a:gd name="T19" fmla="*/ 13 h 209"/>
                  <a:gd name="T20" fmla="*/ 60 w 240"/>
                  <a:gd name="T21" fmla="*/ 33 h 209"/>
                  <a:gd name="T22" fmla="*/ 21 w 240"/>
                  <a:gd name="T23" fmla="*/ 89 h 209"/>
                  <a:gd name="T24" fmla="*/ 4 w 240"/>
                  <a:gd name="T25" fmla="*/ 89 h 209"/>
                  <a:gd name="T26" fmla="*/ 0 w 240"/>
                  <a:gd name="T27" fmla="*/ 93 h 209"/>
                  <a:gd name="T28" fmla="*/ 0 w 240"/>
                  <a:gd name="T29" fmla="*/ 133 h 209"/>
                  <a:gd name="T30" fmla="*/ 4 w 240"/>
                  <a:gd name="T31" fmla="*/ 137 h 209"/>
                  <a:gd name="T32" fmla="*/ 29 w 240"/>
                  <a:gd name="T33" fmla="*/ 137 h 209"/>
                  <a:gd name="T34" fmla="*/ 80 w 240"/>
                  <a:gd name="T35" fmla="*/ 179 h 209"/>
                  <a:gd name="T36" fmla="*/ 80 w 240"/>
                  <a:gd name="T37" fmla="*/ 205 h 209"/>
                  <a:gd name="T38" fmla="*/ 84 w 240"/>
                  <a:gd name="T39" fmla="*/ 209 h 209"/>
                  <a:gd name="T40" fmla="*/ 88 w 240"/>
                  <a:gd name="T41" fmla="*/ 205 h 209"/>
                  <a:gd name="T42" fmla="*/ 88 w 240"/>
                  <a:gd name="T43" fmla="*/ 181 h 209"/>
                  <a:gd name="T44" fmla="*/ 120 w 240"/>
                  <a:gd name="T45" fmla="*/ 185 h 209"/>
                  <a:gd name="T46" fmla="*/ 152 w 240"/>
                  <a:gd name="T47" fmla="*/ 181 h 209"/>
                  <a:gd name="T48" fmla="*/ 152 w 240"/>
                  <a:gd name="T49" fmla="*/ 205 h 209"/>
                  <a:gd name="T50" fmla="*/ 156 w 240"/>
                  <a:gd name="T51" fmla="*/ 209 h 209"/>
                  <a:gd name="T52" fmla="*/ 160 w 240"/>
                  <a:gd name="T53" fmla="*/ 205 h 209"/>
                  <a:gd name="T54" fmla="*/ 160 w 240"/>
                  <a:gd name="T55" fmla="*/ 178 h 209"/>
                  <a:gd name="T56" fmla="*/ 220 w 240"/>
                  <a:gd name="T57" fmla="*/ 105 h 209"/>
                  <a:gd name="T58" fmla="*/ 240 w 240"/>
                  <a:gd name="T59" fmla="*/ 81 h 209"/>
                  <a:gd name="T60" fmla="*/ 120 w 240"/>
                  <a:gd name="T61" fmla="*/ 177 h 209"/>
                  <a:gd name="T62" fmla="*/ 36 w 240"/>
                  <a:gd name="T63" fmla="*/ 131 h 209"/>
                  <a:gd name="T64" fmla="*/ 32 w 240"/>
                  <a:gd name="T65" fmla="*/ 129 h 209"/>
                  <a:gd name="T66" fmla="*/ 8 w 240"/>
                  <a:gd name="T67" fmla="*/ 129 h 209"/>
                  <a:gd name="T68" fmla="*/ 8 w 240"/>
                  <a:gd name="T69" fmla="*/ 97 h 209"/>
                  <a:gd name="T70" fmla="*/ 24 w 240"/>
                  <a:gd name="T71" fmla="*/ 97 h 209"/>
                  <a:gd name="T72" fmla="*/ 28 w 240"/>
                  <a:gd name="T73" fmla="*/ 94 h 209"/>
                  <a:gd name="T74" fmla="*/ 66 w 240"/>
                  <a:gd name="T75" fmla="*/ 39 h 209"/>
                  <a:gd name="T76" fmla="*/ 68 w 240"/>
                  <a:gd name="T77" fmla="*/ 35 h 209"/>
                  <a:gd name="T78" fmla="*/ 55 w 240"/>
                  <a:gd name="T79" fmla="*/ 11 h 209"/>
                  <a:gd name="T80" fmla="*/ 73 w 240"/>
                  <a:gd name="T81" fmla="*/ 10 h 209"/>
                  <a:gd name="T82" fmla="*/ 92 w 240"/>
                  <a:gd name="T83" fmla="*/ 25 h 209"/>
                  <a:gd name="T84" fmla="*/ 96 w 240"/>
                  <a:gd name="T85" fmla="*/ 27 h 209"/>
                  <a:gd name="T86" fmla="*/ 120 w 240"/>
                  <a:gd name="T87" fmla="*/ 25 h 209"/>
                  <a:gd name="T88" fmla="*/ 212 w 240"/>
                  <a:gd name="T89" fmla="*/ 101 h 209"/>
                  <a:gd name="T90" fmla="*/ 120 w 240"/>
                  <a:gd name="T91" fmla="*/ 17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0" h="209">
                    <a:moveTo>
                      <a:pt x="240" y="81"/>
                    </a:moveTo>
                    <a:cubicBezTo>
                      <a:pt x="240" y="79"/>
                      <a:pt x="238" y="77"/>
                      <a:pt x="236" y="77"/>
                    </a:cubicBezTo>
                    <a:cubicBezTo>
                      <a:pt x="234" y="77"/>
                      <a:pt x="232" y="79"/>
                      <a:pt x="232" y="81"/>
                    </a:cubicBezTo>
                    <a:cubicBezTo>
                      <a:pt x="232" y="89"/>
                      <a:pt x="227" y="95"/>
                      <a:pt x="220" y="97"/>
                    </a:cubicBezTo>
                    <a:cubicBezTo>
                      <a:pt x="217" y="52"/>
                      <a:pt x="173" y="17"/>
                      <a:pt x="120" y="17"/>
                    </a:cubicBezTo>
                    <a:cubicBezTo>
                      <a:pt x="113" y="17"/>
                      <a:pt x="105" y="17"/>
                      <a:pt x="97" y="18"/>
                    </a:cubicBezTo>
                    <a:cubicBezTo>
                      <a:pt x="92" y="11"/>
                      <a:pt x="84" y="5"/>
                      <a:pt x="75" y="2"/>
                    </a:cubicBezTo>
                    <a:cubicBezTo>
                      <a:pt x="65" y="0"/>
                      <a:pt x="54" y="1"/>
                      <a:pt x="45" y="6"/>
                    </a:cubicBezTo>
                    <a:cubicBezTo>
                      <a:pt x="44" y="7"/>
                      <a:pt x="43" y="8"/>
                      <a:pt x="43" y="10"/>
                    </a:cubicBezTo>
                    <a:cubicBezTo>
                      <a:pt x="43" y="11"/>
                      <a:pt x="44" y="13"/>
                      <a:pt x="45" y="13"/>
                    </a:cubicBezTo>
                    <a:cubicBezTo>
                      <a:pt x="53" y="18"/>
                      <a:pt x="58" y="25"/>
                      <a:pt x="60" y="33"/>
                    </a:cubicBezTo>
                    <a:cubicBezTo>
                      <a:pt x="39" y="47"/>
                      <a:pt x="25" y="67"/>
                      <a:pt x="21" y="89"/>
                    </a:cubicBezTo>
                    <a:cubicBezTo>
                      <a:pt x="4" y="89"/>
                      <a:pt x="4" y="89"/>
                      <a:pt x="4" y="89"/>
                    </a:cubicBezTo>
                    <a:cubicBezTo>
                      <a:pt x="2" y="89"/>
                      <a:pt x="0" y="91"/>
                      <a:pt x="0" y="93"/>
                    </a:cubicBezTo>
                    <a:cubicBezTo>
                      <a:pt x="0" y="133"/>
                      <a:pt x="0" y="133"/>
                      <a:pt x="0" y="133"/>
                    </a:cubicBezTo>
                    <a:cubicBezTo>
                      <a:pt x="0" y="135"/>
                      <a:pt x="2" y="137"/>
                      <a:pt x="4" y="137"/>
                    </a:cubicBezTo>
                    <a:cubicBezTo>
                      <a:pt x="29" y="137"/>
                      <a:pt x="29" y="137"/>
                      <a:pt x="29" y="137"/>
                    </a:cubicBezTo>
                    <a:cubicBezTo>
                      <a:pt x="39" y="157"/>
                      <a:pt x="57" y="172"/>
                      <a:pt x="80" y="179"/>
                    </a:cubicBezTo>
                    <a:cubicBezTo>
                      <a:pt x="80" y="205"/>
                      <a:pt x="80" y="205"/>
                      <a:pt x="80" y="205"/>
                    </a:cubicBezTo>
                    <a:cubicBezTo>
                      <a:pt x="80" y="207"/>
                      <a:pt x="82" y="209"/>
                      <a:pt x="84" y="209"/>
                    </a:cubicBezTo>
                    <a:cubicBezTo>
                      <a:pt x="86" y="209"/>
                      <a:pt x="88" y="207"/>
                      <a:pt x="88" y="205"/>
                    </a:cubicBezTo>
                    <a:cubicBezTo>
                      <a:pt x="88" y="181"/>
                      <a:pt x="88" y="181"/>
                      <a:pt x="88" y="181"/>
                    </a:cubicBezTo>
                    <a:cubicBezTo>
                      <a:pt x="98" y="184"/>
                      <a:pt x="109" y="185"/>
                      <a:pt x="120" y="185"/>
                    </a:cubicBezTo>
                    <a:cubicBezTo>
                      <a:pt x="131" y="185"/>
                      <a:pt x="142" y="183"/>
                      <a:pt x="152" y="181"/>
                    </a:cubicBezTo>
                    <a:cubicBezTo>
                      <a:pt x="152" y="205"/>
                      <a:pt x="152" y="205"/>
                      <a:pt x="152" y="205"/>
                    </a:cubicBezTo>
                    <a:cubicBezTo>
                      <a:pt x="152" y="207"/>
                      <a:pt x="154" y="209"/>
                      <a:pt x="156" y="209"/>
                    </a:cubicBezTo>
                    <a:cubicBezTo>
                      <a:pt x="158" y="209"/>
                      <a:pt x="160" y="207"/>
                      <a:pt x="160" y="205"/>
                    </a:cubicBezTo>
                    <a:cubicBezTo>
                      <a:pt x="160" y="178"/>
                      <a:pt x="160" y="178"/>
                      <a:pt x="160" y="178"/>
                    </a:cubicBezTo>
                    <a:cubicBezTo>
                      <a:pt x="194" y="165"/>
                      <a:pt x="218" y="137"/>
                      <a:pt x="220" y="105"/>
                    </a:cubicBezTo>
                    <a:cubicBezTo>
                      <a:pt x="231" y="103"/>
                      <a:pt x="240" y="93"/>
                      <a:pt x="240" y="81"/>
                    </a:cubicBezTo>
                    <a:close/>
                    <a:moveTo>
                      <a:pt x="120" y="177"/>
                    </a:moveTo>
                    <a:cubicBezTo>
                      <a:pt x="79" y="177"/>
                      <a:pt x="49" y="160"/>
                      <a:pt x="36" y="131"/>
                    </a:cubicBezTo>
                    <a:cubicBezTo>
                      <a:pt x="35" y="130"/>
                      <a:pt x="34" y="129"/>
                      <a:pt x="32" y="129"/>
                    </a:cubicBezTo>
                    <a:cubicBezTo>
                      <a:pt x="8" y="129"/>
                      <a:pt x="8" y="129"/>
                      <a:pt x="8" y="129"/>
                    </a:cubicBezTo>
                    <a:cubicBezTo>
                      <a:pt x="8" y="97"/>
                      <a:pt x="8" y="97"/>
                      <a:pt x="8" y="97"/>
                    </a:cubicBezTo>
                    <a:cubicBezTo>
                      <a:pt x="24" y="97"/>
                      <a:pt x="24" y="97"/>
                      <a:pt x="24" y="97"/>
                    </a:cubicBezTo>
                    <a:cubicBezTo>
                      <a:pt x="26" y="97"/>
                      <a:pt x="28" y="96"/>
                      <a:pt x="28" y="94"/>
                    </a:cubicBezTo>
                    <a:cubicBezTo>
                      <a:pt x="31" y="72"/>
                      <a:pt x="45" y="51"/>
                      <a:pt x="66" y="39"/>
                    </a:cubicBezTo>
                    <a:cubicBezTo>
                      <a:pt x="68" y="38"/>
                      <a:pt x="68" y="36"/>
                      <a:pt x="68" y="35"/>
                    </a:cubicBezTo>
                    <a:cubicBezTo>
                      <a:pt x="67" y="25"/>
                      <a:pt x="62" y="17"/>
                      <a:pt x="55" y="11"/>
                    </a:cubicBezTo>
                    <a:cubicBezTo>
                      <a:pt x="61" y="9"/>
                      <a:pt x="67" y="8"/>
                      <a:pt x="73" y="10"/>
                    </a:cubicBezTo>
                    <a:cubicBezTo>
                      <a:pt x="81" y="12"/>
                      <a:pt x="88" y="18"/>
                      <a:pt x="92" y="25"/>
                    </a:cubicBezTo>
                    <a:cubicBezTo>
                      <a:pt x="93" y="26"/>
                      <a:pt x="94" y="27"/>
                      <a:pt x="96" y="27"/>
                    </a:cubicBezTo>
                    <a:cubicBezTo>
                      <a:pt x="104" y="25"/>
                      <a:pt x="112" y="25"/>
                      <a:pt x="120" y="25"/>
                    </a:cubicBezTo>
                    <a:cubicBezTo>
                      <a:pt x="171" y="25"/>
                      <a:pt x="212" y="59"/>
                      <a:pt x="212" y="101"/>
                    </a:cubicBezTo>
                    <a:cubicBezTo>
                      <a:pt x="212" y="143"/>
                      <a:pt x="171" y="177"/>
                      <a:pt x="120" y="177"/>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63"/>
              <p:cNvSpPr>
                <a:spLocks noEditPoints="1"/>
              </p:cNvSpPr>
              <p:nvPr/>
            </p:nvSpPr>
            <p:spPr bwMode="auto">
              <a:xfrm>
                <a:off x="735013" y="5621339"/>
                <a:ext cx="57150" cy="58738"/>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16 h 24"/>
                  <a:gd name="T12" fmla="*/ 8 w 24"/>
                  <a:gd name="T13" fmla="*/ 12 h 24"/>
                  <a:gd name="T14" fmla="*/ 12 w 24"/>
                  <a:gd name="T15" fmla="*/ 8 h 24"/>
                  <a:gd name="T16" fmla="*/ 16 w 24"/>
                  <a:gd name="T17" fmla="*/ 12 h 24"/>
                  <a:gd name="T18" fmla="*/ 12 w 24"/>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16"/>
                    </a:moveTo>
                    <a:cubicBezTo>
                      <a:pt x="10" y="16"/>
                      <a:pt x="8" y="14"/>
                      <a:pt x="8" y="12"/>
                    </a:cubicBezTo>
                    <a:cubicBezTo>
                      <a:pt x="8" y="10"/>
                      <a:pt x="10" y="8"/>
                      <a:pt x="12" y="8"/>
                    </a:cubicBezTo>
                    <a:cubicBezTo>
                      <a:pt x="14" y="8"/>
                      <a:pt x="16" y="10"/>
                      <a:pt x="16" y="12"/>
                    </a:cubicBezTo>
                    <a:cubicBezTo>
                      <a:pt x="16" y="14"/>
                      <a:pt x="14" y="16"/>
                      <a:pt x="12" y="16"/>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 name="Group 3"/>
          <p:cNvGrpSpPr/>
          <p:nvPr/>
        </p:nvGrpSpPr>
        <p:grpSpPr>
          <a:xfrm>
            <a:off x="7223045" y="3275062"/>
            <a:ext cx="938656" cy="938654"/>
            <a:chOff x="3111240" y="2969402"/>
            <a:chExt cx="938656" cy="938654"/>
          </a:xfrm>
        </p:grpSpPr>
        <p:sp>
          <p:nvSpPr>
            <p:cNvPr id="46" name="Oval 45"/>
            <p:cNvSpPr/>
            <p:nvPr/>
          </p:nvSpPr>
          <p:spPr>
            <a:xfrm>
              <a:off x="3111240" y="2969402"/>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9" name="Group 58"/>
            <p:cNvGrpSpPr/>
            <p:nvPr/>
          </p:nvGrpSpPr>
          <p:grpSpPr>
            <a:xfrm>
              <a:off x="3229471" y="3086168"/>
              <a:ext cx="691724" cy="552999"/>
              <a:chOff x="7539038" y="2586037"/>
              <a:chExt cx="577850" cy="461962"/>
            </a:xfrm>
            <a:solidFill>
              <a:srgbClr val="D43815"/>
            </a:solidFill>
          </p:grpSpPr>
          <p:sp>
            <p:nvSpPr>
              <p:cNvPr id="60" name="Freeform 60"/>
              <p:cNvSpPr>
                <a:spLocks noEditPoints="1"/>
              </p:cNvSpPr>
              <p:nvPr/>
            </p:nvSpPr>
            <p:spPr bwMode="auto">
              <a:xfrm>
                <a:off x="7539038" y="2586037"/>
                <a:ext cx="577850" cy="461962"/>
              </a:xfrm>
              <a:custGeom>
                <a:avLst/>
                <a:gdLst>
                  <a:gd name="T0" fmla="*/ 216 w 240"/>
                  <a:gd name="T1" fmla="*/ 184 h 192"/>
                  <a:gd name="T2" fmla="*/ 236 w 240"/>
                  <a:gd name="T3" fmla="*/ 96 h 192"/>
                  <a:gd name="T4" fmla="*/ 238 w 240"/>
                  <a:gd name="T5" fmla="*/ 89 h 192"/>
                  <a:gd name="T6" fmla="*/ 208 w 240"/>
                  <a:gd name="T7" fmla="*/ 20 h 192"/>
                  <a:gd name="T8" fmla="*/ 172 w 240"/>
                  <a:gd name="T9" fmla="*/ 16 h 192"/>
                  <a:gd name="T10" fmla="*/ 168 w 240"/>
                  <a:gd name="T11" fmla="*/ 35 h 192"/>
                  <a:gd name="T12" fmla="*/ 118 w 240"/>
                  <a:gd name="T13" fmla="*/ 1 h 192"/>
                  <a:gd name="T14" fmla="*/ 0 w 240"/>
                  <a:gd name="T15" fmla="*/ 93 h 192"/>
                  <a:gd name="T16" fmla="*/ 24 w 240"/>
                  <a:gd name="T17" fmla="*/ 96 h 192"/>
                  <a:gd name="T18" fmla="*/ 4 w 240"/>
                  <a:gd name="T19" fmla="*/ 184 h 192"/>
                  <a:gd name="T20" fmla="*/ 4 w 240"/>
                  <a:gd name="T21" fmla="*/ 192 h 192"/>
                  <a:gd name="T22" fmla="*/ 52 w 240"/>
                  <a:gd name="T23" fmla="*/ 192 h 192"/>
                  <a:gd name="T24" fmla="*/ 212 w 240"/>
                  <a:gd name="T25" fmla="*/ 192 h 192"/>
                  <a:gd name="T26" fmla="*/ 240 w 240"/>
                  <a:gd name="T27" fmla="*/ 188 h 192"/>
                  <a:gd name="T28" fmla="*/ 176 w 240"/>
                  <a:gd name="T29" fmla="*/ 24 h 192"/>
                  <a:gd name="T30" fmla="*/ 200 w 240"/>
                  <a:gd name="T31" fmla="*/ 60 h 192"/>
                  <a:gd name="T32" fmla="*/ 176 w 240"/>
                  <a:gd name="T33" fmla="*/ 24 h 192"/>
                  <a:gd name="T34" fmla="*/ 224 w 240"/>
                  <a:gd name="T35" fmla="*/ 88 h 192"/>
                  <a:gd name="T36" fmla="*/ 28 w 240"/>
                  <a:gd name="T37" fmla="*/ 88 h 192"/>
                  <a:gd name="T38" fmla="*/ 120 w 240"/>
                  <a:gd name="T39" fmla="*/ 9 h 192"/>
                  <a:gd name="T40" fmla="*/ 56 w 240"/>
                  <a:gd name="T41" fmla="*/ 176 h 192"/>
                  <a:gd name="T42" fmla="*/ 92 w 240"/>
                  <a:gd name="T43" fmla="*/ 176 h 192"/>
                  <a:gd name="T44" fmla="*/ 96 w 240"/>
                  <a:gd name="T45" fmla="*/ 184 h 192"/>
                  <a:gd name="T46" fmla="*/ 88 w 240"/>
                  <a:gd name="T47" fmla="*/ 168 h 192"/>
                  <a:gd name="T48" fmla="*/ 64 w 240"/>
                  <a:gd name="T49" fmla="*/ 120 h 192"/>
                  <a:gd name="T50" fmla="*/ 88 w 240"/>
                  <a:gd name="T51" fmla="*/ 168 h 192"/>
                  <a:gd name="T52" fmla="*/ 104 w 240"/>
                  <a:gd name="T53" fmla="*/ 172 h 192"/>
                  <a:gd name="T54" fmla="*/ 96 w 240"/>
                  <a:gd name="T55" fmla="*/ 168 h 192"/>
                  <a:gd name="T56" fmla="*/ 92 w 240"/>
                  <a:gd name="T57" fmla="*/ 112 h 192"/>
                  <a:gd name="T58" fmla="*/ 56 w 240"/>
                  <a:gd name="T59" fmla="*/ 116 h 192"/>
                  <a:gd name="T60" fmla="*/ 52 w 240"/>
                  <a:gd name="T61" fmla="*/ 168 h 192"/>
                  <a:gd name="T62" fmla="*/ 48 w 240"/>
                  <a:gd name="T63" fmla="*/ 184 h 192"/>
                  <a:gd name="T64" fmla="*/ 32 w 240"/>
                  <a:gd name="T65" fmla="*/ 96 h 192"/>
                  <a:gd name="T66" fmla="*/ 208 w 240"/>
                  <a:gd name="T6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0" h="192">
                    <a:moveTo>
                      <a:pt x="236" y="184"/>
                    </a:moveTo>
                    <a:cubicBezTo>
                      <a:pt x="216" y="184"/>
                      <a:pt x="216" y="184"/>
                      <a:pt x="216" y="184"/>
                    </a:cubicBezTo>
                    <a:cubicBezTo>
                      <a:pt x="216" y="96"/>
                      <a:pt x="216" y="96"/>
                      <a:pt x="216" y="96"/>
                    </a:cubicBezTo>
                    <a:cubicBezTo>
                      <a:pt x="236" y="96"/>
                      <a:pt x="236" y="96"/>
                      <a:pt x="236" y="96"/>
                    </a:cubicBezTo>
                    <a:cubicBezTo>
                      <a:pt x="238" y="96"/>
                      <a:pt x="239" y="95"/>
                      <a:pt x="240" y="93"/>
                    </a:cubicBezTo>
                    <a:cubicBezTo>
                      <a:pt x="240" y="92"/>
                      <a:pt x="240" y="90"/>
                      <a:pt x="238" y="89"/>
                    </a:cubicBezTo>
                    <a:cubicBezTo>
                      <a:pt x="208" y="66"/>
                      <a:pt x="208" y="66"/>
                      <a:pt x="208" y="66"/>
                    </a:cubicBezTo>
                    <a:cubicBezTo>
                      <a:pt x="208" y="20"/>
                      <a:pt x="208" y="20"/>
                      <a:pt x="208" y="20"/>
                    </a:cubicBezTo>
                    <a:cubicBezTo>
                      <a:pt x="208" y="18"/>
                      <a:pt x="206" y="16"/>
                      <a:pt x="204" y="16"/>
                    </a:cubicBezTo>
                    <a:cubicBezTo>
                      <a:pt x="172" y="16"/>
                      <a:pt x="172" y="16"/>
                      <a:pt x="172" y="16"/>
                    </a:cubicBezTo>
                    <a:cubicBezTo>
                      <a:pt x="170" y="16"/>
                      <a:pt x="168" y="18"/>
                      <a:pt x="168" y="20"/>
                    </a:cubicBezTo>
                    <a:cubicBezTo>
                      <a:pt x="168" y="35"/>
                      <a:pt x="168" y="35"/>
                      <a:pt x="168" y="35"/>
                    </a:cubicBezTo>
                    <a:cubicBezTo>
                      <a:pt x="122" y="1"/>
                      <a:pt x="122" y="1"/>
                      <a:pt x="122" y="1"/>
                    </a:cubicBezTo>
                    <a:cubicBezTo>
                      <a:pt x="121" y="0"/>
                      <a:pt x="119" y="0"/>
                      <a:pt x="118" y="1"/>
                    </a:cubicBezTo>
                    <a:cubicBezTo>
                      <a:pt x="2" y="89"/>
                      <a:pt x="2" y="89"/>
                      <a:pt x="2" y="89"/>
                    </a:cubicBezTo>
                    <a:cubicBezTo>
                      <a:pt x="0" y="90"/>
                      <a:pt x="0" y="92"/>
                      <a:pt x="0" y="93"/>
                    </a:cubicBezTo>
                    <a:cubicBezTo>
                      <a:pt x="1" y="95"/>
                      <a:pt x="2" y="96"/>
                      <a:pt x="4" y="96"/>
                    </a:cubicBezTo>
                    <a:cubicBezTo>
                      <a:pt x="24" y="96"/>
                      <a:pt x="24" y="96"/>
                      <a:pt x="24" y="96"/>
                    </a:cubicBezTo>
                    <a:cubicBezTo>
                      <a:pt x="24" y="184"/>
                      <a:pt x="24" y="184"/>
                      <a:pt x="24" y="184"/>
                    </a:cubicBezTo>
                    <a:cubicBezTo>
                      <a:pt x="4" y="184"/>
                      <a:pt x="4" y="184"/>
                      <a:pt x="4" y="184"/>
                    </a:cubicBezTo>
                    <a:cubicBezTo>
                      <a:pt x="2" y="184"/>
                      <a:pt x="0" y="186"/>
                      <a:pt x="0" y="188"/>
                    </a:cubicBezTo>
                    <a:cubicBezTo>
                      <a:pt x="0" y="190"/>
                      <a:pt x="2" y="192"/>
                      <a:pt x="4" y="192"/>
                    </a:cubicBezTo>
                    <a:cubicBezTo>
                      <a:pt x="28" y="192"/>
                      <a:pt x="28" y="192"/>
                      <a:pt x="28" y="192"/>
                    </a:cubicBezTo>
                    <a:cubicBezTo>
                      <a:pt x="52" y="192"/>
                      <a:pt x="52" y="192"/>
                      <a:pt x="52" y="192"/>
                    </a:cubicBezTo>
                    <a:cubicBezTo>
                      <a:pt x="100" y="192"/>
                      <a:pt x="100" y="192"/>
                      <a:pt x="100" y="192"/>
                    </a:cubicBezTo>
                    <a:cubicBezTo>
                      <a:pt x="212" y="192"/>
                      <a:pt x="212" y="192"/>
                      <a:pt x="212" y="192"/>
                    </a:cubicBezTo>
                    <a:cubicBezTo>
                      <a:pt x="236" y="192"/>
                      <a:pt x="236" y="192"/>
                      <a:pt x="236" y="192"/>
                    </a:cubicBezTo>
                    <a:cubicBezTo>
                      <a:pt x="238" y="192"/>
                      <a:pt x="240" y="190"/>
                      <a:pt x="240" y="188"/>
                    </a:cubicBezTo>
                    <a:cubicBezTo>
                      <a:pt x="240" y="186"/>
                      <a:pt x="238" y="184"/>
                      <a:pt x="236" y="184"/>
                    </a:cubicBezTo>
                    <a:close/>
                    <a:moveTo>
                      <a:pt x="176" y="24"/>
                    </a:moveTo>
                    <a:cubicBezTo>
                      <a:pt x="200" y="24"/>
                      <a:pt x="200" y="24"/>
                      <a:pt x="200" y="24"/>
                    </a:cubicBezTo>
                    <a:cubicBezTo>
                      <a:pt x="200" y="60"/>
                      <a:pt x="200" y="60"/>
                      <a:pt x="200" y="60"/>
                    </a:cubicBezTo>
                    <a:cubicBezTo>
                      <a:pt x="176" y="41"/>
                      <a:pt x="176" y="41"/>
                      <a:pt x="176" y="41"/>
                    </a:cubicBezTo>
                    <a:lnTo>
                      <a:pt x="176" y="24"/>
                    </a:lnTo>
                    <a:close/>
                    <a:moveTo>
                      <a:pt x="120" y="9"/>
                    </a:moveTo>
                    <a:cubicBezTo>
                      <a:pt x="224" y="88"/>
                      <a:pt x="224" y="88"/>
                      <a:pt x="224" y="88"/>
                    </a:cubicBezTo>
                    <a:cubicBezTo>
                      <a:pt x="212" y="88"/>
                      <a:pt x="212" y="88"/>
                      <a:pt x="212" y="88"/>
                    </a:cubicBezTo>
                    <a:cubicBezTo>
                      <a:pt x="28" y="88"/>
                      <a:pt x="28" y="88"/>
                      <a:pt x="28" y="88"/>
                    </a:cubicBezTo>
                    <a:cubicBezTo>
                      <a:pt x="16" y="88"/>
                      <a:pt x="16" y="88"/>
                      <a:pt x="16" y="88"/>
                    </a:cubicBezTo>
                    <a:lnTo>
                      <a:pt x="120" y="9"/>
                    </a:lnTo>
                    <a:close/>
                    <a:moveTo>
                      <a:pt x="56" y="184"/>
                    </a:moveTo>
                    <a:cubicBezTo>
                      <a:pt x="56" y="176"/>
                      <a:pt x="56" y="176"/>
                      <a:pt x="56" y="176"/>
                    </a:cubicBezTo>
                    <a:cubicBezTo>
                      <a:pt x="60" y="176"/>
                      <a:pt x="60" y="176"/>
                      <a:pt x="60" y="176"/>
                    </a:cubicBezTo>
                    <a:cubicBezTo>
                      <a:pt x="92" y="176"/>
                      <a:pt x="92" y="176"/>
                      <a:pt x="92" y="176"/>
                    </a:cubicBezTo>
                    <a:cubicBezTo>
                      <a:pt x="96" y="176"/>
                      <a:pt x="96" y="176"/>
                      <a:pt x="96" y="176"/>
                    </a:cubicBezTo>
                    <a:cubicBezTo>
                      <a:pt x="96" y="184"/>
                      <a:pt x="96" y="184"/>
                      <a:pt x="96" y="184"/>
                    </a:cubicBezTo>
                    <a:lnTo>
                      <a:pt x="56" y="184"/>
                    </a:lnTo>
                    <a:close/>
                    <a:moveTo>
                      <a:pt x="88" y="168"/>
                    </a:moveTo>
                    <a:cubicBezTo>
                      <a:pt x="64" y="168"/>
                      <a:pt x="64" y="168"/>
                      <a:pt x="64" y="168"/>
                    </a:cubicBezTo>
                    <a:cubicBezTo>
                      <a:pt x="64" y="120"/>
                      <a:pt x="64" y="120"/>
                      <a:pt x="64" y="120"/>
                    </a:cubicBezTo>
                    <a:cubicBezTo>
                      <a:pt x="88" y="120"/>
                      <a:pt x="88" y="120"/>
                      <a:pt x="88" y="120"/>
                    </a:cubicBezTo>
                    <a:lnTo>
                      <a:pt x="88" y="168"/>
                    </a:lnTo>
                    <a:close/>
                    <a:moveTo>
                      <a:pt x="104" y="184"/>
                    </a:moveTo>
                    <a:cubicBezTo>
                      <a:pt x="104" y="172"/>
                      <a:pt x="104" y="172"/>
                      <a:pt x="104" y="172"/>
                    </a:cubicBezTo>
                    <a:cubicBezTo>
                      <a:pt x="104" y="170"/>
                      <a:pt x="102" y="168"/>
                      <a:pt x="100" y="168"/>
                    </a:cubicBezTo>
                    <a:cubicBezTo>
                      <a:pt x="96" y="168"/>
                      <a:pt x="96" y="168"/>
                      <a:pt x="96" y="168"/>
                    </a:cubicBezTo>
                    <a:cubicBezTo>
                      <a:pt x="96" y="116"/>
                      <a:pt x="96" y="116"/>
                      <a:pt x="96" y="116"/>
                    </a:cubicBezTo>
                    <a:cubicBezTo>
                      <a:pt x="96" y="114"/>
                      <a:pt x="94" y="112"/>
                      <a:pt x="92" y="112"/>
                    </a:cubicBezTo>
                    <a:cubicBezTo>
                      <a:pt x="60" y="112"/>
                      <a:pt x="60" y="112"/>
                      <a:pt x="60" y="112"/>
                    </a:cubicBezTo>
                    <a:cubicBezTo>
                      <a:pt x="58" y="112"/>
                      <a:pt x="56" y="114"/>
                      <a:pt x="56" y="116"/>
                    </a:cubicBezTo>
                    <a:cubicBezTo>
                      <a:pt x="56" y="168"/>
                      <a:pt x="56" y="168"/>
                      <a:pt x="56" y="168"/>
                    </a:cubicBezTo>
                    <a:cubicBezTo>
                      <a:pt x="52" y="168"/>
                      <a:pt x="52" y="168"/>
                      <a:pt x="52" y="168"/>
                    </a:cubicBezTo>
                    <a:cubicBezTo>
                      <a:pt x="50" y="168"/>
                      <a:pt x="48" y="170"/>
                      <a:pt x="48" y="172"/>
                    </a:cubicBezTo>
                    <a:cubicBezTo>
                      <a:pt x="48" y="184"/>
                      <a:pt x="48" y="184"/>
                      <a:pt x="48" y="184"/>
                    </a:cubicBezTo>
                    <a:cubicBezTo>
                      <a:pt x="32" y="184"/>
                      <a:pt x="32" y="184"/>
                      <a:pt x="32" y="184"/>
                    </a:cubicBezTo>
                    <a:cubicBezTo>
                      <a:pt x="32" y="96"/>
                      <a:pt x="32" y="96"/>
                      <a:pt x="32" y="96"/>
                    </a:cubicBezTo>
                    <a:cubicBezTo>
                      <a:pt x="208" y="96"/>
                      <a:pt x="208" y="96"/>
                      <a:pt x="208" y="96"/>
                    </a:cubicBezTo>
                    <a:cubicBezTo>
                      <a:pt x="208" y="184"/>
                      <a:pt x="208" y="184"/>
                      <a:pt x="208" y="184"/>
                    </a:cubicBezTo>
                    <a:lnTo>
                      <a:pt x="104" y="184"/>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noEditPoints="1"/>
              </p:cNvSpPr>
              <p:nvPr/>
            </p:nvSpPr>
            <p:spPr bwMode="auto">
              <a:xfrm>
                <a:off x="7827963" y="2855912"/>
                <a:ext cx="173038" cy="96837"/>
              </a:xfrm>
              <a:custGeom>
                <a:avLst/>
                <a:gdLst>
                  <a:gd name="T0" fmla="*/ 68 w 72"/>
                  <a:gd name="T1" fmla="*/ 0 h 40"/>
                  <a:gd name="T2" fmla="*/ 4 w 72"/>
                  <a:gd name="T3" fmla="*/ 0 h 40"/>
                  <a:gd name="T4" fmla="*/ 0 w 72"/>
                  <a:gd name="T5" fmla="*/ 4 h 40"/>
                  <a:gd name="T6" fmla="*/ 0 w 72"/>
                  <a:gd name="T7" fmla="*/ 36 h 40"/>
                  <a:gd name="T8" fmla="*/ 4 w 72"/>
                  <a:gd name="T9" fmla="*/ 40 h 40"/>
                  <a:gd name="T10" fmla="*/ 68 w 72"/>
                  <a:gd name="T11" fmla="*/ 40 h 40"/>
                  <a:gd name="T12" fmla="*/ 72 w 72"/>
                  <a:gd name="T13" fmla="*/ 36 h 40"/>
                  <a:gd name="T14" fmla="*/ 72 w 72"/>
                  <a:gd name="T15" fmla="*/ 4 h 40"/>
                  <a:gd name="T16" fmla="*/ 68 w 72"/>
                  <a:gd name="T17" fmla="*/ 0 h 40"/>
                  <a:gd name="T18" fmla="*/ 64 w 72"/>
                  <a:gd name="T19" fmla="*/ 32 h 40"/>
                  <a:gd name="T20" fmla="*/ 8 w 72"/>
                  <a:gd name="T21" fmla="*/ 32 h 40"/>
                  <a:gd name="T22" fmla="*/ 8 w 72"/>
                  <a:gd name="T23" fmla="*/ 8 h 40"/>
                  <a:gd name="T24" fmla="*/ 64 w 72"/>
                  <a:gd name="T25" fmla="*/ 8 h 40"/>
                  <a:gd name="T26" fmla="*/ 64 w 7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0">
                    <a:moveTo>
                      <a:pt x="68" y="0"/>
                    </a:moveTo>
                    <a:cubicBezTo>
                      <a:pt x="4" y="0"/>
                      <a:pt x="4" y="0"/>
                      <a:pt x="4" y="0"/>
                    </a:cubicBezTo>
                    <a:cubicBezTo>
                      <a:pt x="2" y="0"/>
                      <a:pt x="0" y="2"/>
                      <a:pt x="0" y="4"/>
                    </a:cubicBezTo>
                    <a:cubicBezTo>
                      <a:pt x="0" y="36"/>
                      <a:pt x="0" y="36"/>
                      <a:pt x="0" y="36"/>
                    </a:cubicBezTo>
                    <a:cubicBezTo>
                      <a:pt x="0" y="38"/>
                      <a:pt x="2" y="40"/>
                      <a:pt x="4" y="40"/>
                    </a:cubicBezTo>
                    <a:cubicBezTo>
                      <a:pt x="68" y="40"/>
                      <a:pt x="68" y="40"/>
                      <a:pt x="68" y="40"/>
                    </a:cubicBezTo>
                    <a:cubicBezTo>
                      <a:pt x="70" y="40"/>
                      <a:pt x="72" y="38"/>
                      <a:pt x="72" y="36"/>
                    </a:cubicBezTo>
                    <a:cubicBezTo>
                      <a:pt x="72" y="4"/>
                      <a:pt x="72" y="4"/>
                      <a:pt x="72" y="4"/>
                    </a:cubicBezTo>
                    <a:cubicBezTo>
                      <a:pt x="72" y="2"/>
                      <a:pt x="70" y="0"/>
                      <a:pt x="68" y="0"/>
                    </a:cubicBezTo>
                    <a:close/>
                    <a:moveTo>
                      <a:pt x="64" y="32"/>
                    </a:moveTo>
                    <a:cubicBezTo>
                      <a:pt x="8" y="32"/>
                      <a:pt x="8" y="32"/>
                      <a:pt x="8" y="32"/>
                    </a:cubicBezTo>
                    <a:cubicBezTo>
                      <a:pt x="8" y="8"/>
                      <a:pt x="8" y="8"/>
                      <a:pt x="8" y="8"/>
                    </a:cubicBezTo>
                    <a:cubicBezTo>
                      <a:pt x="64" y="8"/>
                      <a:pt x="64" y="8"/>
                      <a:pt x="64" y="8"/>
                    </a:cubicBezTo>
                    <a:lnTo>
                      <a:pt x="64" y="32"/>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aphicFrame>
        <p:nvGraphicFramePr>
          <p:cNvPr id="96" name="Chart 95"/>
          <p:cNvGraphicFramePr/>
          <p:nvPr>
            <p:extLst>
              <p:ext uri="{D42A27DB-BD31-4B8C-83A1-F6EECF244321}">
                <p14:modId xmlns:p14="http://schemas.microsoft.com/office/powerpoint/2010/main" val="81950001"/>
              </p:ext>
            </p:extLst>
          </p:nvPr>
        </p:nvGraphicFramePr>
        <p:xfrm>
          <a:off x="5943600" y="1583453"/>
          <a:ext cx="1104156" cy="10818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7" name="Chart 96"/>
          <p:cNvGraphicFramePr/>
          <p:nvPr>
            <p:extLst>
              <p:ext uri="{D42A27DB-BD31-4B8C-83A1-F6EECF244321}">
                <p14:modId xmlns:p14="http://schemas.microsoft.com/office/powerpoint/2010/main" val="1868032162"/>
              </p:ext>
            </p:extLst>
          </p:nvPr>
        </p:nvGraphicFramePr>
        <p:xfrm>
          <a:off x="2013901" y="1583453"/>
          <a:ext cx="1104156" cy="1081810"/>
        </p:xfrm>
        <a:graphic>
          <a:graphicData uri="http://schemas.openxmlformats.org/drawingml/2006/chart">
            <c:chart xmlns:c="http://schemas.openxmlformats.org/drawingml/2006/chart" xmlns:r="http://schemas.openxmlformats.org/officeDocument/2006/relationships" r:id="rId4"/>
          </a:graphicData>
        </a:graphic>
      </p:graphicFrame>
      <p:sp>
        <p:nvSpPr>
          <p:cNvPr id="47" name="TextBox 46"/>
          <p:cNvSpPr txBox="1"/>
          <p:nvPr/>
        </p:nvSpPr>
        <p:spPr>
          <a:xfrm>
            <a:off x="262986" y="708405"/>
            <a:ext cx="5710143" cy="461665"/>
          </a:xfrm>
          <a:prstGeom prst="rect">
            <a:avLst/>
          </a:prstGeom>
          <a:noFill/>
        </p:spPr>
        <p:txBody>
          <a:bodyPr wrap="square" rtlCol="0">
            <a:spAutoFit/>
          </a:bodyPr>
          <a:lstStyle/>
          <a:p>
            <a:r>
              <a:rPr lang="en-US" sz="2400" b="1" dirty="0">
                <a:solidFill>
                  <a:srgbClr val="0D4571"/>
                </a:solidFill>
                <a:latin typeface="Arial"/>
                <a:cs typeface="Arial"/>
              </a:rPr>
              <a:t>Your time horizon</a:t>
            </a:r>
          </a:p>
        </p:txBody>
      </p:sp>
      <p:grpSp>
        <p:nvGrpSpPr>
          <p:cNvPr id="49" name="Group 48"/>
          <p:cNvGrpSpPr/>
          <p:nvPr/>
        </p:nvGrpSpPr>
        <p:grpSpPr>
          <a:xfrm>
            <a:off x="253397" y="0"/>
            <a:ext cx="2407627" cy="561402"/>
            <a:chOff x="5913317" y="0"/>
            <a:chExt cx="2407627" cy="561402"/>
          </a:xfrm>
        </p:grpSpPr>
        <p:sp>
          <p:nvSpPr>
            <p:cNvPr id="51" name="Round Same Side Corner Rectangle 50"/>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52" name="Group 51"/>
            <p:cNvGrpSpPr/>
            <p:nvPr/>
          </p:nvGrpSpPr>
          <p:grpSpPr>
            <a:xfrm>
              <a:off x="5998058" y="117953"/>
              <a:ext cx="1806980" cy="328396"/>
              <a:chOff x="-18290" y="2448962"/>
              <a:chExt cx="1806980" cy="288079"/>
            </a:xfrm>
          </p:grpSpPr>
          <p:sp>
            <p:nvSpPr>
              <p:cNvPr id="54" name="Rounded Rectangle 53"/>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2" name="TextBox 71"/>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2</a:t>
                </a:r>
                <a:endParaRPr lang="en-US" sz="1400" b="1" dirty="0">
                  <a:solidFill>
                    <a:schemeClr val="bg1"/>
                  </a:solidFill>
                  <a:latin typeface="Arial"/>
                  <a:cs typeface="Arial"/>
                </a:endParaRPr>
              </a:p>
            </p:txBody>
          </p:sp>
        </p:grpSp>
        <p:sp>
          <p:nvSpPr>
            <p:cNvPr id="53" name="Oval 52"/>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73" name="Picture 72"/>
          <p:cNvPicPr>
            <a:picLocks noChangeAspect="1"/>
          </p:cNvPicPr>
          <p:nvPr/>
        </p:nvPicPr>
        <p:blipFill>
          <a:blip r:embed="rId5"/>
          <a:stretch>
            <a:fillRect/>
          </a:stretch>
        </p:blipFill>
        <p:spPr>
          <a:xfrm>
            <a:off x="2281629" y="152077"/>
            <a:ext cx="191283" cy="250793"/>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992" y="2665118"/>
            <a:ext cx="7479792" cy="249936"/>
          </a:xfrm>
          <a:prstGeom prst="rect">
            <a:avLst/>
          </a:prstGeom>
        </p:spPr>
      </p:pic>
    </p:spTree>
    <p:extLst>
      <p:ext uri="{BB962C8B-B14F-4D97-AF65-F5344CB8AC3E}">
        <p14:creationId xmlns:p14="http://schemas.microsoft.com/office/powerpoint/2010/main" val="273716175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700"/>
                                        <p:tgtEl>
                                          <p:spTgt spid="30"/>
                                        </p:tgtEl>
                                      </p:cBhvr>
                                    </p:animEffect>
                                    <p:anim calcmode="lin" valueType="num">
                                      <p:cBhvr>
                                        <p:cTn id="12" dur="700" fill="hold"/>
                                        <p:tgtEl>
                                          <p:spTgt spid="30"/>
                                        </p:tgtEl>
                                        <p:attrNameLst>
                                          <p:attrName>ppt_x</p:attrName>
                                        </p:attrNameLst>
                                      </p:cBhvr>
                                      <p:tavLst>
                                        <p:tav tm="0">
                                          <p:val>
                                            <p:strVal val="#ppt_x"/>
                                          </p:val>
                                        </p:tav>
                                        <p:tav tm="100000">
                                          <p:val>
                                            <p:strVal val="#ppt_x"/>
                                          </p:val>
                                        </p:tav>
                                      </p:tavLst>
                                    </p:anim>
                                    <p:anim calcmode="lin" valueType="num">
                                      <p:cBhvr>
                                        <p:cTn id="13" dur="7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700"/>
                                        <p:tgtEl>
                                          <p:spTgt spid="31"/>
                                        </p:tgtEl>
                                      </p:cBhvr>
                                    </p:animEffect>
                                    <p:anim calcmode="lin" valueType="num">
                                      <p:cBhvr>
                                        <p:cTn id="17" dur="700" fill="hold"/>
                                        <p:tgtEl>
                                          <p:spTgt spid="31"/>
                                        </p:tgtEl>
                                        <p:attrNameLst>
                                          <p:attrName>ppt_x</p:attrName>
                                        </p:attrNameLst>
                                      </p:cBhvr>
                                      <p:tavLst>
                                        <p:tav tm="0">
                                          <p:val>
                                            <p:strVal val="#ppt_x"/>
                                          </p:val>
                                        </p:tav>
                                        <p:tav tm="100000">
                                          <p:val>
                                            <p:strVal val="#ppt_x"/>
                                          </p:val>
                                        </p:tav>
                                      </p:tavLst>
                                    </p:anim>
                                    <p:anim calcmode="lin" valueType="num">
                                      <p:cBhvr>
                                        <p:cTn id="18" dur="7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200"/>
                            </p:stCondLst>
                            <p:childTnLst>
                              <p:par>
                                <p:cTn id="20" presetID="23" presetClass="entr" presetSubtype="16" fill="hold" grpId="0" nodeType="afterEffect">
                                  <p:stCondLst>
                                    <p:cond delay="0"/>
                                  </p:stCondLst>
                                  <p:childTnLst>
                                    <p:set>
                                      <p:cBhvr>
                                        <p:cTn id="21" dur="1" fill="hold">
                                          <p:stCondLst>
                                            <p:cond delay="0"/>
                                          </p:stCondLst>
                                        </p:cTn>
                                        <p:tgtEl>
                                          <p:spTgt spid="96"/>
                                        </p:tgtEl>
                                        <p:attrNameLst>
                                          <p:attrName>style.visibility</p:attrName>
                                        </p:attrNameLst>
                                      </p:cBhvr>
                                      <p:to>
                                        <p:strVal val="visible"/>
                                      </p:to>
                                    </p:set>
                                    <p:anim calcmode="lin" valueType="num">
                                      <p:cBhvr>
                                        <p:cTn id="22" dur="500" fill="hold"/>
                                        <p:tgtEl>
                                          <p:spTgt spid="96"/>
                                        </p:tgtEl>
                                        <p:attrNameLst>
                                          <p:attrName>ppt_w</p:attrName>
                                        </p:attrNameLst>
                                      </p:cBhvr>
                                      <p:tavLst>
                                        <p:tav tm="0">
                                          <p:val>
                                            <p:fltVal val="0"/>
                                          </p:val>
                                        </p:tav>
                                        <p:tav tm="100000">
                                          <p:val>
                                            <p:strVal val="#ppt_w"/>
                                          </p:val>
                                        </p:tav>
                                      </p:tavLst>
                                    </p:anim>
                                    <p:anim calcmode="lin" valueType="num">
                                      <p:cBhvr>
                                        <p:cTn id="23" dur="500" fill="hold"/>
                                        <p:tgtEl>
                                          <p:spTgt spid="96"/>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97"/>
                                        </p:tgtEl>
                                        <p:attrNameLst>
                                          <p:attrName>style.visibility</p:attrName>
                                        </p:attrNameLst>
                                      </p:cBhvr>
                                      <p:to>
                                        <p:strVal val="visible"/>
                                      </p:to>
                                    </p:set>
                                    <p:anim calcmode="lin" valueType="num">
                                      <p:cBhvr>
                                        <p:cTn id="26" dur="500" fill="hold"/>
                                        <p:tgtEl>
                                          <p:spTgt spid="97"/>
                                        </p:tgtEl>
                                        <p:attrNameLst>
                                          <p:attrName>ppt_w</p:attrName>
                                        </p:attrNameLst>
                                      </p:cBhvr>
                                      <p:tavLst>
                                        <p:tav tm="0">
                                          <p:val>
                                            <p:fltVal val="0"/>
                                          </p:val>
                                        </p:tav>
                                        <p:tav tm="100000">
                                          <p:val>
                                            <p:strVal val="#ppt_w"/>
                                          </p:val>
                                        </p:tav>
                                      </p:tavLst>
                                    </p:anim>
                                    <p:anim calcmode="lin" valueType="num">
                                      <p:cBhvr>
                                        <p:cTn id="27" dur="500" fill="hold"/>
                                        <p:tgtEl>
                                          <p:spTgt spid="97"/>
                                        </p:tgtEl>
                                        <p:attrNameLst>
                                          <p:attrName>ppt_h</p:attrName>
                                        </p:attrNameLst>
                                      </p:cBhvr>
                                      <p:tavLst>
                                        <p:tav tm="0">
                                          <p:val>
                                            <p:fltVal val="0"/>
                                          </p:val>
                                        </p:tav>
                                        <p:tav tm="100000">
                                          <p:val>
                                            <p:strVal val="#ppt_h"/>
                                          </p:val>
                                        </p:tav>
                                      </p:tavLst>
                                    </p:anim>
                                  </p:childTnLst>
                                </p:cTn>
                              </p:par>
                            </p:childTnLst>
                          </p:cTn>
                        </p:par>
                        <p:par>
                          <p:cTn id="28" fill="hold">
                            <p:stCondLst>
                              <p:cond delay="1700"/>
                            </p:stCondLst>
                            <p:childTnLst>
                              <p:par>
                                <p:cTn id="29" presetID="45"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ppt_w</p:attrName>
                                        </p:attrNameLst>
                                      </p:cBhvr>
                                      <p:tavLst>
                                        <p:tav tm="0" fmla="#ppt_w*sin(2.5*pi*$)">
                                          <p:val>
                                            <p:fltVal val="0"/>
                                          </p:val>
                                        </p:tav>
                                        <p:tav tm="100000">
                                          <p:val>
                                            <p:fltVal val="1"/>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childTnLst>
                                </p:cTn>
                              </p:par>
                              <p:par>
                                <p:cTn id="34" presetID="45" presetClass="entr" presetSubtype="0" fill="hold" nodeType="withEffect">
                                  <p:stCondLst>
                                    <p:cond delay="60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ppt_w</p:attrName>
                                        </p:attrNameLst>
                                      </p:cBhvr>
                                      <p:tavLst>
                                        <p:tav tm="0" fmla="#ppt_w*sin(2.5*pi*$)">
                                          <p:val>
                                            <p:fltVal val="0"/>
                                          </p:val>
                                        </p:tav>
                                        <p:tav tm="100000">
                                          <p:val>
                                            <p:fltVal val="1"/>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childTnLst>
                                </p:cTn>
                              </p:par>
                              <p:par>
                                <p:cTn id="39" presetID="45" presetClass="entr" presetSubtype="0" fill="hold" nodeType="withEffect">
                                  <p:stCondLst>
                                    <p:cond delay="20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ppt_w</p:attrName>
                                        </p:attrNameLst>
                                      </p:cBhvr>
                                      <p:tavLst>
                                        <p:tav tm="0" fmla="#ppt_w*sin(2.5*pi*$)">
                                          <p:val>
                                            <p:fltVal val="0"/>
                                          </p:val>
                                        </p:tav>
                                        <p:tav tm="100000">
                                          <p:val>
                                            <p:fltVal val="1"/>
                                          </p:val>
                                        </p:tav>
                                      </p:tavLst>
                                    </p:anim>
                                    <p:anim calcmode="lin" valueType="num">
                                      <p:cBhvr>
                                        <p:cTn id="43" dur="1000" fill="hold"/>
                                        <p:tgtEl>
                                          <p:spTgt spid="3"/>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40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ppt_w</p:attrName>
                                        </p:attrNameLst>
                                      </p:cBhvr>
                                      <p:tavLst>
                                        <p:tav tm="0" fmla="#ppt_w*sin(2.5*pi*$)">
                                          <p:val>
                                            <p:fltVal val="0"/>
                                          </p:val>
                                        </p:tav>
                                        <p:tav tm="100000">
                                          <p:val>
                                            <p:fltVal val="1"/>
                                          </p:val>
                                        </p:tav>
                                      </p:tavLst>
                                    </p:anim>
                                    <p:anim calcmode="lin" valueType="num">
                                      <p:cBhvr>
                                        <p:cTn id="48"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Graphic spid="96" grpId="0">
        <p:bldAsOne/>
      </p:bldGraphic>
      <p:bldGraphic spid="9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36113" y="1677916"/>
            <a:ext cx="1627996" cy="427809"/>
          </a:xfrm>
          <a:prstGeom prst="rect">
            <a:avLst/>
          </a:prstGeom>
          <a:noFill/>
        </p:spPr>
        <p:txBody>
          <a:bodyPr wrap="square" rtlCol="0">
            <a:spAutoFit/>
          </a:bodyPr>
          <a:lstStyle/>
          <a:p>
            <a:pPr algn="ctr">
              <a:lnSpc>
                <a:spcPct val="90000"/>
              </a:lnSpc>
            </a:pPr>
            <a:r>
              <a:rPr lang="en-US" sz="1200" b="1" dirty="0">
                <a:solidFill>
                  <a:srgbClr val="0D4571"/>
                </a:solidFill>
                <a:latin typeface="Arial"/>
                <a:cs typeface="Arial"/>
              </a:rPr>
              <a:t>Aggressive Growth</a:t>
            </a:r>
          </a:p>
          <a:p>
            <a:pPr algn="ctr">
              <a:lnSpc>
                <a:spcPct val="90000"/>
              </a:lnSpc>
            </a:pPr>
            <a:r>
              <a:rPr lang="en-US" sz="1200" b="1" dirty="0">
                <a:solidFill>
                  <a:srgbClr val="0D4571"/>
                </a:solidFill>
                <a:latin typeface="Arial"/>
                <a:cs typeface="Arial"/>
              </a:rPr>
              <a:t>13+ Years</a:t>
            </a:r>
          </a:p>
        </p:txBody>
      </p:sp>
      <p:sp>
        <p:nvSpPr>
          <p:cNvPr id="30" name="TextBox 29"/>
          <p:cNvSpPr txBox="1"/>
          <p:nvPr/>
        </p:nvSpPr>
        <p:spPr>
          <a:xfrm>
            <a:off x="2895160" y="1677916"/>
            <a:ext cx="1183092" cy="427809"/>
          </a:xfrm>
          <a:prstGeom prst="rect">
            <a:avLst/>
          </a:prstGeom>
          <a:noFill/>
        </p:spPr>
        <p:txBody>
          <a:bodyPr wrap="square" rtlCol="0">
            <a:spAutoFit/>
          </a:bodyPr>
          <a:lstStyle/>
          <a:p>
            <a:pPr algn="ctr">
              <a:lnSpc>
                <a:spcPct val="90000"/>
              </a:lnSpc>
            </a:pPr>
            <a:r>
              <a:rPr lang="en-US" sz="1200" b="1" dirty="0">
                <a:solidFill>
                  <a:srgbClr val="0D4571"/>
                </a:solidFill>
                <a:latin typeface="Arial"/>
                <a:cs typeface="Arial"/>
              </a:rPr>
              <a:t>Growth</a:t>
            </a:r>
          </a:p>
          <a:p>
            <a:pPr algn="ctr">
              <a:lnSpc>
                <a:spcPct val="90000"/>
              </a:lnSpc>
            </a:pPr>
            <a:r>
              <a:rPr lang="en-US" sz="1200" b="1" dirty="0">
                <a:solidFill>
                  <a:srgbClr val="0D4571"/>
                </a:solidFill>
                <a:latin typeface="Arial"/>
                <a:cs typeface="Arial"/>
              </a:rPr>
              <a:t>9–12 Years</a:t>
            </a:r>
          </a:p>
        </p:txBody>
      </p:sp>
      <p:sp>
        <p:nvSpPr>
          <p:cNvPr id="33" name="TextBox 32"/>
          <p:cNvSpPr txBox="1"/>
          <p:nvPr/>
        </p:nvSpPr>
        <p:spPr>
          <a:xfrm>
            <a:off x="4678099" y="1677916"/>
            <a:ext cx="1875912" cy="427809"/>
          </a:xfrm>
          <a:prstGeom prst="rect">
            <a:avLst/>
          </a:prstGeom>
          <a:noFill/>
        </p:spPr>
        <p:txBody>
          <a:bodyPr wrap="square" rtlCol="0">
            <a:spAutoFit/>
          </a:bodyPr>
          <a:lstStyle/>
          <a:p>
            <a:pPr algn="ctr">
              <a:lnSpc>
                <a:spcPct val="90000"/>
              </a:lnSpc>
            </a:pPr>
            <a:r>
              <a:rPr lang="en-US" sz="1200" b="1" dirty="0">
                <a:solidFill>
                  <a:srgbClr val="0D4571"/>
                </a:solidFill>
                <a:latin typeface="Arial"/>
                <a:cs typeface="Arial"/>
              </a:rPr>
              <a:t>Growth with Income</a:t>
            </a:r>
          </a:p>
          <a:p>
            <a:pPr algn="ctr">
              <a:lnSpc>
                <a:spcPct val="90000"/>
              </a:lnSpc>
            </a:pPr>
            <a:r>
              <a:rPr lang="en-US" sz="1200" b="1" dirty="0">
                <a:solidFill>
                  <a:srgbClr val="0D4571"/>
                </a:solidFill>
                <a:latin typeface="Arial"/>
                <a:cs typeface="Arial"/>
              </a:rPr>
              <a:t>1–8 Years</a:t>
            </a:r>
          </a:p>
        </p:txBody>
      </p:sp>
      <p:sp>
        <p:nvSpPr>
          <p:cNvPr id="41" name="TextBox 40"/>
          <p:cNvSpPr txBox="1"/>
          <p:nvPr/>
        </p:nvSpPr>
        <p:spPr>
          <a:xfrm>
            <a:off x="7147719" y="1677916"/>
            <a:ext cx="1183092" cy="427809"/>
          </a:xfrm>
          <a:prstGeom prst="rect">
            <a:avLst/>
          </a:prstGeom>
          <a:noFill/>
        </p:spPr>
        <p:txBody>
          <a:bodyPr wrap="square" rtlCol="0">
            <a:spAutoFit/>
          </a:bodyPr>
          <a:lstStyle/>
          <a:p>
            <a:pPr algn="ctr">
              <a:lnSpc>
                <a:spcPct val="90000"/>
              </a:lnSpc>
            </a:pPr>
            <a:r>
              <a:rPr lang="en-US" sz="1200" b="1" dirty="0">
                <a:solidFill>
                  <a:srgbClr val="0D4571"/>
                </a:solidFill>
                <a:latin typeface="Arial"/>
                <a:cs typeface="Arial"/>
              </a:rPr>
              <a:t>Balanced</a:t>
            </a:r>
          </a:p>
          <a:p>
            <a:pPr algn="ctr">
              <a:lnSpc>
                <a:spcPct val="90000"/>
              </a:lnSpc>
            </a:pPr>
            <a:r>
              <a:rPr lang="en-US" sz="1200" b="1" dirty="0">
                <a:solidFill>
                  <a:srgbClr val="0D4571"/>
                </a:solidFill>
                <a:latin typeface="Arial"/>
                <a:cs typeface="Arial"/>
              </a:rPr>
              <a:t>0–5 Years</a:t>
            </a:r>
          </a:p>
        </p:txBody>
      </p:sp>
      <p:grpSp>
        <p:nvGrpSpPr>
          <p:cNvPr id="42" name="Group 41"/>
          <p:cNvGrpSpPr/>
          <p:nvPr/>
        </p:nvGrpSpPr>
        <p:grpSpPr>
          <a:xfrm>
            <a:off x="2521160" y="4173159"/>
            <a:ext cx="4386399" cy="216069"/>
            <a:chOff x="2292813" y="4229212"/>
            <a:chExt cx="4386399" cy="216069"/>
          </a:xfrm>
        </p:grpSpPr>
        <p:sp>
          <p:nvSpPr>
            <p:cNvPr id="43" name="Rectangle 42"/>
            <p:cNvSpPr/>
            <p:nvPr/>
          </p:nvSpPr>
          <p:spPr>
            <a:xfrm>
              <a:off x="5778367" y="4284486"/>
              <a:ext cx="121580" cy="121580"/>
            </a:xfrm>
            <a:prstGeom prst="rect">
              <a:avLst/>
            </a:prstGeom>
            <a:solidFill>
              <a:srgbClr val="EFAF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3436234" y="4284486"/>
              <a:ext cx="121580" cy="121580"/>
            </a:xfrm>
            <a:prstGeom prst="rect">
              <a:avLst/>
            </a:prstGeom>
            <a:solidFill>
              <a:srgbClr val="65AA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4473110" y="4284486"/>
              <a:ext cx="121580" cy="121580"/>
            </a:xfrm>
            <a:prstGeom prst="rect">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3528197" y="4229837"/>
              <a:ext cx="868592" cy="215444"/>
            </a:xfrm>
            <a:prstGeom prst="rect">
              <a:avLst/>
            </a:prstGeom>
            <a:noFill/>
          </p:spPr>
          <p:txBody>
            <a:bodyPr wrap="square" rtlCol="0">
              <a:spAutoFit/>
            </a:bodyPr>
            <a:lstStyle/>
            <a:p>
              <a:r>
                <a:rPr lang="en-US" sz="800" dirty="0">
                  <a:solidFill>
                    <a:srgbClr val="595959"/>
                  </a:solidFill>
                  <a:latin typeface="Arial"/>
                  <a:cs typeface="Arial"/>
                </a:rPr>
                <a:t>Foreign Stocks</a:t>
              </a:r>
            </a:p>
          </p:txBody>
        </p:sp>
        <p:sp>
          <p:nvSpPr>
            <p:cNvPr id="47" name="TextBox 46"/>
            <p:cNvSpPr txBox="1"/>
            <p:nvPr/>
          </p:nvSpPr>
          <p:spPr>
            <a:xfrm>
              <a:off x="4547260" y="4229212"/>
              <a:ext cx="1139802" cy="215444"/>
            </a:xfrm>
            <a:prstGeom prst="rect">
              <a:avLst/>
            </a:prstGeom>
            <a:noFill/>
          </p:spPr>
          <p:txBody>
            <a:bodyPr wrap="square" rtlCol="0">
              <a:spAutoFit/>
            </a:bodyPr>
            <a:lstStyle/>
            <a:p>
              <a:r>
                <a:rPr lang="en-US" sz="800" dirty="0">
                  <a:solidFill>
                    <a:srgbClr val="595959"/>
                  </a:solidFill>
                  <a:latin typeface="Arial"/>
                  <a:cs typeface="Arial"/>
                </a:rPr>
                <a:t>Bonds/Fixed Income</a:t>
              </a:r>
            </a:p>
          </p:txBody>
        </p:sp>
        <p:sp>
          <p:nvSpPr>
            <p:cNvPr id="48" name="TextBox 47"/>
            <p:cNvSpPr txBox="1"/>
            <p:nvPr/>
          </p:nvSpPr>
          <p:spPr>
            <a:xfrm>
              <a:off x="5848488" y="4229212"/>
              <a:ext cx="830724" cy="215444"/>
            </a:xfrm>
            <a:prstGeom prst="rect">
              <a:avLst/>
            </a:prstGeom>
            <a:noFill/>
          </p:spPr>
          <p:txBody>
            <a:bodyPr wrap="square" rtlCol="0">
              <a:spAutoFit/>
            </a:bodyPr>
            <a:lstStyle/>
            <a:p>
              <a:r>
                <a:rPr lang="en-US" sz="800" dirty="0">
                  <a:solidFill>
                    <a:srgbClr val="595959"/>
                  </a:solidFill>
                  <a:latin typeface="Arial"/>
                  <a:cs typeface="Arial"/>
                </a:rPr>
                <a:t>Short Term</a:t>
              </a:r>
            </a:p>
          </p:txBody>
        </p:sp>
        <p:sp>
          <p:nvSpPr>
            <p:cNvPr id="49" name="Rectangle 48"/>
            <p:cNvSpPr/>
            <p:nvPr/>
          </p:nvSpPr>
          <p:spPr>
            <a:xfrm>
              <a:off x="2292813" y="4284486"/>
              <a:ext cx="121580" cy="121580"/>
            </a:xfrm>
            <a:prstGeom prst="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2384776" y="4229212"/>
              <a:ext cx="945778" cy="215444"/>
            </a:xfrm>
            <a:prstGeom prst="rect">
              <a:avLst/>
            </a:prstGeom>
            <a:noFill/>
          </p:spPr>
          <p:txBody>
            <a:bodyPr wrap="square" rtlCol="0">
              <a:spAutoFit/>
            </a:bodyPr>
            <a:lstStyle/>
            <a:p>
              <a:r>
                <a:rPr lang="en-US" sz="800" dirty="0">
                  <a:solidFill>
                    <a:srgbClr val="595959"/>
                  </a:solidFill>
                  <a:latin typeface="Arial"/>
                  <a:cs typeface="Arial"/>
                </a:rPr>
                <a:t>Domestic Stocks</a:t>
              </a:r>
            </a:p>
          </p:txBody>
        </p:sp>
      </p:grpSp>
      <p:grpSp>
        <p:nvGrpSpPr>
          <p:cNvPr id="3" name="Group 2"/>
          <p:cNvGrpSpPr/>
          <p:nvPr/>
        </p:nvGrpSpPr>
        <p:grpSpPr>
          <a:xfrm>
            <a:off x="388933" y="2045661"/>
            <a:ext cx="1939720" cy="1900464"/>
            <a:chOff x="388933" y="1889006"/>
            <a:chExt cx="1939720" cy="1900464"/>
          </a:xfrm>
        </p:grpSpPr>
        <p:graphicFrame>
          <p:nvGraphicFramePr>
            <p:cNvPr id="26" name="Chart 25"/>
            <p:cNvGraphicFramePr/>
            <p:nvPr>
              <p:extLst>
                <p:ext uri="{D42A27DB-BD31-4B8C-83A1-F6EECF244321}">
                  <p14:modId xmlns:p14="http://schemas.microsoft.com/office/powerpoint/2010/main" val="3032994497"/>
                </p:ext>
              </p:extLst>
            </p:nvPr>
          </p:nvGraphicFramePr>
          <p:xfrm>
            <a:off x="388933" y="1889006"/>
            <a:ext cx="1939720" cy="1900464"/>
          </p:xfrm>
          <a:graphic>
            <a:graphicData uri="http://schemas.openxmlformats.org/drawingml/2006/chart">
              <c:chart xmlns:c="http://schemas.openxmlformats.org/drawingml/2006/chart" xmlns:r="http://schemas.openxmlformats.org/officeDocument/2006/relationships" r:id="rId3"/>
            </a:graphicData>
          </a:graphic>
        </p:graphicFrame>
        <p:sp>
          <p:nvSpPr>
            <p:cNvPr id="51" name="TextBox 50"/>
            <p:cNvSpPr txBox="1"/>
            <p:nvPr/>
          </p:nvSpPr>
          <p:spPr>
            <a:xfrm>
              <a:off x="1393448" y="2885981"/>
              <a:ext cx="541250" cy="261610"/>
            </a:xfrm>
            <a:prstGeom prst="rect">
              <a:avLst/>
            </a:prstGeom>
            <a:noFill/>
          </p:spPr>
          <p:txBody>
            <a:bodyPr wrap="square" rtlCol="0">
              <a:spAutoFit/>
            </a:bodyPr>
            <a:lstStyle/>
            <a:p>
              <a:pPr algn="ctr">
                <a:lnSpc>
                  <a:spcPct val="90000"/>
                </a:lnSpc>
              </a:pPr>
              <a:r>
                <a:rPr lang="en-US" sz="1200" b="1" dirty="0">
                  <a:solidFill>
                    <a:srgbClr val="0D4571"/>
                  </a:solidFill>
                  <a:latin typeface="Arial"/>
                  <a:cs typeface="Arial"/>
                </a:rPr>
                <a:t>60%</a:t>
              </a:r>
            </a:p>
          </p:txBody>
        </p:sp>
        <p:sp>
          <p:nvSpPr>
            <p:cNvPr id="52" name="TextBox 51"/>
            <p:cNvSpPr txBox="1"/>
            <p:nvPr/>
          </p:nvSpPr>
          <p:spPr>
            <a:xfrm>
              <a:off x="721324" y="2763416"/>
              <a:ext cx="541250" cy="261610"/>
            </a:xfrm>
            <a:prstGeom prst="rect">
              <a:avLst/>
            </a:prstGeom>
            <a:noFill/>
          </p:spPr>
          <p:txBody>
            <a:bodyPr wrap="square" rtlCol="0">
              <a:spAutoFit/>
            </a:bodyPr>
            <a:lstStyle/>
            <a:p>
              <a:pPr algn="ctr">
                <a:lnSpc>
                  <a:spcPct val="90000"/>
                </a:lnSpc>
              </a:pPr>
              <a:r>
                <a:rPr lang="en-US" sz="1200" b="1" dirty="0">
                  <a:solidFill>
                    <a:srgbClr val="65AA4F"/>
                  </a:solidFill>
                  <a:latin typeface="Arial"/>
                  <a:cs typeface="Arial"/>
                </a:rPr>
                <a:t>25%</a:t>
              </a:r>
            </a:p>
          </p:txBody>
        </p:sp>
        <p:sp>
          <p:nvSpPr>
            <p:cNvPr id="53" name="TextBox 52"/>
            <p:cNvSpPr txBox="1"/>
            <p:nvPr/>
          </p:nvSpPr>
          <p:spPr>
            <a:xfrm>
              <a:off x="923281" y="2341744"/>
              <a:ext cx="541250" cy="261610"/>
            </a:xfrm>
            <a:prstGeom prst="rect">
              <a:avLst/>
            </a:prstGeom>
            <a:noFill/>
          </p:spPr>
          <p:txBody>
            <a:bodyPr wrap="square" rtlCol="0">
              <a:spAutoFit/>
            </a:bodyPr>
            <a:lstStyle/>
            <a:p>
              <a:pPr algn="ctr">
                <a:lnSpc>
                  <a:spcPct val="90000"/>
                </a:lnSpc>
              </a:pPr>
              <a:r>
                <a:rPr lang="en-US" sz="1200" b="1" dirty="0">
                  <a:solidFill>
                    <a:srgbClr val="D43815"/>
                  </a:solidFill>
                  <a:latin typeface="Arial"/>
                  <a:cs typeface="Arial"/>
                </a:rPr>
                <a:t>15%</a:t>
              </a:r>
            </a:p>
          </p:txBody>
        </p:sp>
      </p:grpSp>
      <p:grpSp>
        <p:nvGrpSpPr>
          <p:cNvPr id="4" name="Group 3"/>
          <p:cNvGrpSpPr/>
          <p:nvPr/>
        </p:nvGrpSpPr>
        <p:grpSpPr>
          <a:xfrm>
            <a:off x="2514725" y="2045661"/>
            <a:ext cx="1939720" cy="1900464"/>
            <a:chOff x="2514725" y="1889006"/>
            <a:chExt cx="1939720" cy="1900464"/>
          </a:xfrm>
        </p:grpSpPr>
        <p:graphicFrame>
          <p:nvGraphicFramePr>
            <p:cNvPr id="29" name="Chart 28"/>
            <p:cNvGraphicFramePr/>
            <p:nvPr>
              <p:extLst>
                <p:ext uri="{D42A27DB-BD31-4B8C-83A1-F6EECF244321}">
                  <p14:modId xmlns:p14="http://schemas.microsoft.com/office/powerpoint/2010/main" val="2127527416"/>
                </p:ext>
              </p:extLst>
            </p:nvPr>
          </p:nvGraphicFramePr>
          <p:xfrm>
            <a:off x="2514725" y="1889006"/>
            <a:ext cx="1939720" cy="1900464"/>
          </p:xfrm>
          <a:graphic>
            <a:graphicData uri="http://schemas.openxmlformats.org/drawingml/2006/chart">
              <c:chart xmlns:c="http://schemas.openxmlformats.org/drawingml/2006/chart" xmlns:r="http://schemas.openxmlformats.org/officeDocument/2006/relationships" r:id="rId4"/>
            </a:graphicData>
          </a:graphic>
        </p:graphicFrame>
        <p:sp>
          <p:nvSpPr>
            <p:cNvPr id="54" name="TextBox 53"/>
            <p:cNvSpPr txBox="1"/>
            <p:nvPr/>
          </p:nvSpPr>
          <p:spPr>
            <a:xfrm>
              <a:off x="3558485" y="2770522"/>
              <a:ext cx="541250" cy="261610"/>
            </a:xfrm>
            <a:prstGeom prst="rect">
              <a:avLst/>
            </a:prstGeom>
            <a:noFill/>
          </p:spPr>
          <p:txBody>
            <a:bodyPr wrap="square" rtlCol="0">
              <a:spAutoFit/>
            </a:bodyPr>
            <a:lstStyle/>
            <a:p>
              <a:pPr algn="ctr">
                <a:lnSpc>
                  <a:spcPct val="90000"/>
                </a:lnSpc>
              </a:pPr>
              <a:r>
                <a:rPr lang="en-US" sz="1200" b="1" dirty="0">
                  <a:solidFill>
                    <a:srgbClr val="0D4571"/>
                  </a:solidFill>
                  <a:latin typeface="Arial"/>
                  <a:cs typeface="Arial"/>
                </a:rPr>
                <a:t>49%</a:t>
              </a:r>
            </a:p>
          </p:txBody>
        </p:sp>
        <p:sp>
          <p:nvSpPr>
            <p:cNvPr id="55" name="TextBox 54"/>
            <p:cNvSpPr txBox="1"/>
            <p:nvPr/>
          </p:nvSpPr>
          <p:spPr>
            <a:xfrm>
              <a:off x="2984051" y="3025668"/>
              <a:ext cx="541250" cy="261610"/>
            </a:xfrm>
            <a:prstGeom prst="rect">
              <a:avLst/>
            </a:prstGeom>
            <a:noFill/>
          </p:spPr>
          <p:txBody>
            <a:bodyPr wrap="square" rtlCol="0">
              <a:spAutoFit/>
            </a:bodyPr>
            <a:lstStyle/>
            <a:p>
              <a:pPr algn="ctr">
                <a:lnSpc>
                  <a:spcPct val="90000"/>
                </a:lnSpc>
              </a:pPr>
              <a:r>
                <a:rPr lang="en-US" sz="1200" b="1" dirty="0">
                  <a:solidFill>
                    <a:srgbClr val="D43815"/>
                  </a:solidFill>
                  <a:latin typeface="Arial"/>
                  <a:cs typeface="Arial"/>
                </a:rPr>
                <a:t>25%</a:t>
              </a:r>
            </a:p>
          </p:txBody>
        </p:sp>
        <p:sp>
          <p:nvSpPr>
            <p:cNvPr id="56" name="TextBox 55"/>
            <p:cNvSpPr txBox="1"/>
            <p:nvPr/>
          </p:nvSpPr>
          <p:spPr>
            <a:xfrm>
              <a:off x="2910701" y="2466087"/>
              <a:ext cx="541250" cy="261610"/>
            </a:xfrm>
            <a:prstGeom prst="rect">
              <a:avLst/>
            </a:prstGeom>
            <a:noFill/>
          </p:spPr>
          <p:txBody>
            <a:bodyPr wrap="square" rtlCol="0">
              <a:spAutoFit/>
            </a:bodyPr>
            <a:lstStyle/>
            <a:p>
              <a:pPr algn="ctr">
                <a:lnSpc>
                  <a:spcPct val="90000"/>
                </a:lnSpc>
              </a:pPr>
              <a:r>
                <a:rPr lang="en-US" sz="1200" b="1" dirty="0">
                  <a:solidFill>
                    <a:srgbClr val="65AA4F"/>
                  </a:solidFill>
                  <a:latin typeface="Arial"/>
                  <a:cs typeface="Arial"/>
                </a:rPr>
                <a:t>21%</a:t>
              </a:r>
            </a:p>
          </p:txBody>
        </p:sp>
        <p:sp>
          <p:nvSpPr>
            <p:cNvPr id="57" name="TextBox 56"/>
            <p:cNvSpPr txBox="1"/>
            <p:nvPr/>
          </p:nvSpPr>
          <p:spPr>
            <a:xfrm>
              <a:off x="3150843" y="2292190"/>
              <a:ext cx="541250" cy="261610"/>
            </a:xfrm>
            <a:prstGeom prst="rect">
              <a:avLst/>
            </a:prstGeom>
            <a:noFill/>
          </p:spPr>
          <p:txBody>
            <a:bodyPr wrap="square" rtlCol="0">
              <a:spAutoFit/>
            </a:bodyPr>
            <a:lstStyle/>
            <a:p>
              <a:pPr algn="ctr">
                <a:lnSpc>
                  <a:spcPct val="90000"/>
                </a:lnSpc>
              </a:pPr>
              <a:r>
                <a:rPr lang="en-US" sz="1200" b="1" dirty="0">
                  <a:solidFill>
                    <a:srgbClr val="EFAF24"/>
                  </a:solidFill>
                  <a:latin typeface="Arial"/>
                  <a:cs typeface="Arial"/>
                </a:rPr>
                <a:t>5%</a:t>
              </a:r>
            </a:p>
          </p:txBody>
        </p:sp>
      </p:grpSp>
      <p:grpSp>
        <p:nvGrpSpPr>
          <p:cNvPr id="5" name="Group 4"/>
          <p:cNvGrpSpPr/>
          <p:nvPr/>
        </p:nvGrpSpPr>
        <p:grpSpPr>
          <a:xfrm>
            <a:off x="4645358" y="2045661"/>
            <a:ext cx="1939720" cy="1900464"/>
            <a:chOff x="4645358" y="1889006"/>
            <a:chExt cx="1939720" cy="1900464"/>
          </a:xfrm>
        </p:grpSpPr>
        <p:graphicFrame>
          <p:nvGraphicFramePr>
            <p:cNvPr id="32" name="Chart 31"/>
            <p:cNvGraphicFramePr/>
            <p:nvPr>
              <p:extLst>
                <p:ext uri="{D42A27DB-BD31-4B8C-83A1-F6EECF244321}">
                  <p14:modId xmlns:p14="http://schemas.microsoft.com/office/powerpoint/2010/main" val="3698656241"/>
                </p:ext>
              </p:extLst>
            </p:nvPr>
          </p:nvGraphicFramePr>
          <p:xfrm>
            <a:off x="4645358" y="1889006"/>
            <a:ext cx="1939720" cy="1900464"/>
          </p:xfrm>
          <a:graphic>
            <a:graphicData uri="http://schemas.openxmlformats.org/drawingml/2006/chart">
              <c:chart xmlns:c="http://schemas.openxmlformats.org/drawingml/2006/chart" xmlns:r="http://schemas.openxmlformats.org/officeDocument/2006/relationships" r:id="rId5"/>
            </a:graphicData>
          </a:graphic>
        </p:graphicFrame>
        <p:sp>
          <p:nvSpPr>
            <p:cNvPr id="58" name="TextBox 57"/>
            <p:cNvSpPr txBox="1"/>
            <p:nvPr/>
          </p:nvSpPr>
          <p:spPr>
            <a:xfrm>
              <a:off x="5706119" y="2690584"/>
              <a:ext cx="541250" cy="261610"/>
            </a:xfrm>
            <a:prstGeom prst="rect">
              <a:avLst/>
            </a:prstGeom>
            <a:noFill/>
          </p:spPr>
          <p:txBody>
            <a:bodyPr wrap="square" rtlCol="0">
              <a:spAutoFit/>
            </a:bodyPr>
            <a:lstStyle/>
            <a:p>
              <a:pPr algn="ctr">
                <a:lnSpc>
                  <a:spcPct val="90000"/>
                </a:lnSpc>
              </a:pPr>
              <a:r>
                <a:rPr lang="en-US" sz="1200" b="1" dirty="0">
                  <a:solidFill>
                    <a:srgbClr val="0D4571"/>
                  </a:solidFill>
                  <a:latin typeface="Arial"/>
                  <a:cs typeface="Arial"/>
                </a:rPr>
                <a:t>42%</a:t>
              </a:r>
            </a:p>
          </p:txBody>
        </p:sp>
        <p:sp>
          <p:nvSpPr>
            <p:cNvPr id="59" name="TextBox 58"/>
            <p:cNvSpPr txBox="1"/>
            <p:nvPr/>
          </p:nvSpPr>
          <p:spPr>
            <a:xfrm>
              <a:off x="5113923" y="3025668"/>
              <a:ext cx="541250" cy="261610"/>
            </a:xfrm>
            <a:prstGeom prst="rect">
              <a:avLst/>
            </a:prstGeom>
            <a:noFill/>
          </p:spPr>
          <p:txBody>
            <a:bodyPr wrap="square" rtlCol="0">
              <a:spAutoFit/>
            </a:bodyPr>
            <a:lstStyle/>
            <a:p>
              <a:pPr algn="ctr">
                <a:lnSpc>
                  <a:spcPct val="90000"/>
                </a:lnSpc>
              </a:pPr>
              <a:r>
                <a:rPr lang="en-US" sz="1200" b="1" dirty="0">
                  <a:solidFill>
                    <a:srgbClr val="D43815"/>
                  </a:solidFill>
                  <a:latin typeface="Arial"/>
                  <a:cs typeface="Arial"/>
                </a:rPr>
                <a:t>35%</a:t>
              </a:r>
            </a:p>
          </p:txBody>
        </p:sp>
        <p:sp>
          <p:nvSpPr>
            <p:cNvPr id="60" name="TextBox 59"/>
            <p:cNvSpPr txBox="1"/>
            <p:nvPr/>
          </p:nvSpPr>
          <p:spPr>
            <a:xfrm>
              <a:off x="5040573" y="2466087"/>
              <a:ext cx="541250" cy="261610"/>
            </a:xfrm>
            <a:prstGeom prst="rect">
              <a:avLst/>
            </a:prstGeom>
            <a:noFill/>
          </p:spPr>
          <p:txBody>
            <a:bodyPr wrap="square" rtlCol="0">
              <a:spAutoFit/>
            </a:bodyPr>
            <a:lstStyle/>
            <a:p>
              <a:pPr algn="ctr">
                <a:lnSpc>
                  <a:spcPct val="90000"/>
                </a:lnSpc>
              </a:pPr>
              <a:r>
                <a:rPr lang="en-US" sz="1200" b="1" dirty="0">
                  <a:solidFill>
                    <a:srgbClr val="65AA4F"/>
                  </a:solidFill>
                  <a:latin typeface="Arial"/>
                  <a:cs typeface="Arial"/>
                </a:rPr>
                <a:t>18%</a:t>
              </a:r>
            </a:p>
          </p:txBody>
        </p:sp>
        <p:sp>
          <p:nvSpPr>
            <p:cNvPr id="61" name="TextBox 60"/>
            <p:cNvSpPr txBox="1"/>
            <p:nvPr/>
          </p:nvSpPr>
          <p:spPr>
            <a:xfrm>
              <a:off x="5280715" y="2292190"/>
              <a:ext cx="541250" cy="261610"/>
            </a:xfrm>
            <a:prstGeom prst="rect">
              <a:avLst/>
            </a:prstGeom>
            <a:noFill/>
          </p:spPr>
          <p:txBody>
            <a:bodyPr wrap="square" rtlCol="0">
              <a:spAutoFit/>
            </a:bodyPr>
            <a:lstStyle/>
            <a:p>
              <a:pPr algn="ctr">
                <a:lnSpc>
                  <a:spcPct val="90000"/>
                </a:lnSpc>
              </a:pPr>
              <a:r>
                <a:rPr lang="en-US" sz="1200" b="1" dirty="0">
                  <a:solidFill>
                    <a:srgbClr val="EFAF24"/>
                  </a:solidFill>
                  <a:latin typeface="Arial"/>
                  <a:cs typeface="Arial"/>
                </a:rPr>
                <a:t>5%</a:t>
              </a:r>
            </a:p>
          </p:txBody>
        </p:sp>
      </p:grpSp>
      <p:grpSp>
        <p:nvGrpSpPr>
          <p:cNvPr id="6" name="Group 5"/>
          <p:cNvGrpSpPr/>
          <p:nvPr/>
        </p:nvGrpSpPr>
        <p:grpSpPr>
          <a:xfrm>
            <a:off x="6774072" y="2045661"/>
            <a:ext cx="1939720" cy="1900464"/>
            <a:chOff x="6774072" y="1889006"/>
            <a:chExt cx="1939720" cy="1900464"/>
          </a:xfrm>
        </p:grpSpPr>
        <p:graphicFrame>
          <p:nvGraphicFramePr>
            <p:cNvPr id="40" name="Chart 39"/>
            <p:cNvGraphicFramePr/>
            <p:nvPr>
              <p:extLst>
                <p:ext uri="{D42A27DB-BD31-4B8C-83A1-F6EECF244321}">
                  <p14:modId xmlns:p14="http://schemas.microsoft.com/office/powerpoint/2010/main" val="748448834"/>
                </p:ext>
              </p:extLst>
            </p:nvPr>
          </p:nvGraphicFramePr>
          <p:xfrm>
            <a:off x="6774072" y="1889006"/>
            <a:ext cx="1939720" cy="1900464"/>
          </p:xfrm>
          <a:graphic>
            <a:graphicData uri="http://schemas.openxmlformats.org/drawingml/2006/chart">
              <c:chart xmlns:c="http://schemas.openxmlformats.org/drawingml/2006/chart" xmlns:r="http://schemas.openxmlformats.org/officeDocument/2006/relationships" r:id="rId6"/>
            </a:graphicData>
          </a:graphic>
        </p:graphicFrame>
        <p:sp>
          <p:nvSpPr>
            <p:cNvPr id="62" name="TextBox 61"/>
            <p:cNvSpPr txBox="1"/>
            <p:nvPr/>
          </p:nvSpPr>
          <p:spPr>
            <a:xfrm>
              <a:off x="7821957" y="2690584"/>
              <a:ext cx="541250" cy="261610"/>
            </a:xfrm>
            <a:prstGeom prst="rect">
              <a:avLst/>
            </a:prstGeom>
            <a:noFill/>
          </p:spPr>
          <p:txBody>
            <a:bodyPr wrap="square" rtlCol="0">
              <a:spAutoFit/>
            </a:bodyPr>
            <a:lstStyle/>
            <a:p>
              <a:pPr algn="ctr">
                <a:lnSpc>
                  <a:spcPct val="90000"/>
                </a:lnSpc>
              </a:pPr>
              <a:r>
                <a:rPr lang="en-US" sz="1200" b="1" dirty="0">
                  <a:solidFill>
                    <a:srgbClr val="D43815"/>
                  </a:solidFill>
                  <a:latin typeface="Arial"/>
                  <a:cs typeface="Arial"/>
                </a:rPr>
                <a:t>40%</a:t>
              </a:r>
            </a:p>
          </p:txBody>
        </p:sp>
        <p:sp>
          <p:nvSpPr>
            <p:cNvPr id="63" name="TextBox 62"/>
            <p:cNvSpPr txBox="1"/>
            <p:nvPr/>
          </p:nvSpPr>
          <p:spPr>
            <a:xfrm>
              <a:off x="7229761" y="3025668"/>
              <a:ext cx="541250" cy="261610"/>
            </a:xfrm>
            <a:prstGeom prst="rect">
              <a:avLst/>
            </a:prstGeom>
            <a:noFill/>
          </p:spPr>
          <p:txBody>
            <a:bodyPr wrap="square" rtlCol="0">
              <a:spAutoFit/>
            </a:bodyPr>
            <a:lstStyle/>
            <a:p>
              <a:pPr algn="ctr">
                <a:lnSpc>
                  <a:spcPct val="90000"/>
                </a:lnSpc>
              </a:pPr>
              <a:r>
                <a:rPr lang="en-US" sz="1200" b="1" dirty="0">
                  <a:solidFill>
                    <a:srgbClr val="0D4571"/>
                  </a:solidFill>
                  <a:latin typeface="Arial"/>
                  <a:cs typeface="Arial"/>
                </a:rPr>
                <a:t>35%</a:t>
              </a:r>
            </a:p>
          </p:txBody>
        </p:sp>
        <p:sp>
          <p:nvSpPr>
            <p:cNvPr id="64" name="TextBox 63"/>
            <p:cNvSpPr txBox="1"/>
            <p:nvPr/>
          </p:nvSpPr>
          <p:spPr>
            <a:xfrm>
              <a:off x="7129768" y="2510497"/>
              <a:ext cx="541250" cy="261610"/>
            </a:xfrm>
            <a:prstGeom prst="rect">
              <a:avLst/>
            </a:prstGeom>
            <a:noFill/>
          </p:spPr>
          <p:txBody>
            <a:bodyPr wrap="square" rtlCol="0">
              <a:spAutoFit/>
            </a:bodyPr>
            <a:lstStyle/>
            <a:p>
              <a:pPr algn="ctr">
                <a:lnSpc>
                  <a:spcPct val="90000"/>
                </a:lnSpc>
              </a:pPr>
              <a:r>
                <a:rPr lang="en-US" sz="1200" b="1" dirty="0">
                  <a:solidFill>
                    <a:srgbClr val="65AA4F"/>
                  </a:solidFill>
                  <a:latin typeface="Arial"/>
                  <a:cs typeface="Arial"/>
                </a:rPr>
                <a:t>15%</a:t>
              </a:r>
            </a:p>
          </p:txBody>
        </p:sp>
        <p:sp>
          <p:nvSpPr>
            <p:cNvPr id="65" name="TextBox 64"/>
            <p:cNvSpPr txBox="1"/>
            <p:nvPr/>
          </p:nvSpPr>
          <p:spPr>
            <a:xfrm>
              <a:off x="7352148" y="2301072"/>
              <a:ext cx="541250" cy="261610"/>
            </a:xfrm>
            <a:prstGeom prst="rect">
              <a:avLst/>
            </a:prstGeom>
            <a:noFill/>
          </p:spPr>
          <p:txBody>
            <a:bodyPr wrap="square" rtlCol="0">
              <a:spAutoFit/>
            </a:bodyPr>
            <a:lstStyle/>
            <a:p>
              <a:pPr algn="ctr">
                <a:lnSpc>
                  <a:spcPct val="90000"/>
                </a:lnSpc>
              </a:pPr>
              <a:r>
                <a:rPr lang="en-US" sz="1200" b="1" dirty="0">
                  <a:solidFill>
                    <a:srgbClr val="EFAF24"/>
                  </a:solidFill>
                  <a:latin typeface="Arial"/>
                  <a:cs typeface="Arial"/>
                </a:rPr>
                <a:t>10%</a:t>
              </a:r>
            </a:p>
          </p:txBody>
        </p:sp>
      </p:grpSp>
      <p:sp>
        <p:nvSpPr>
          <p:cNvPr id="66" name="TextBox 65"/>
          <p:cNvSpPr txBox="1"/>
          <p:nvPr/>
        </p:nvSpPr>
        <p:spPr>
          <a:xfrm>
            <a:off x="262986" y="708405"/>
            <a:ext cx="5710143" cy="461665"/>
          </a:xfrm>
          <a:prstGeom prst="rect">
            <a:avLst/>
          </a:prstGeom>
          <a:noFill/>
        </p:spPr>
        <p:txBody>
          <a:bodyPr wrap="square" rtlCol="0">
            <a:spAutoFit/>
          </a:bodyPr>
          <a:lstStyle/>
          <a:p>
            <a:r>
              <a:rPr lang="en-US" sz="2400" b="1" dirty="0">
                <a:solidFill>
                  <a:srgbClr val="0D4571"/>
                </a:solidFill>
                <a:latin typeface="Arial"/>
                <a:cs typeface="Arial"/>
              </a:rPr>
              <a:t>Asset allocations</a:t>
            </a:r>
          </a:p>
        </p:txBody>
      </p:sp>
      <p:grpSp>
        <p:nvGrpSpPr>
          <p:cNvPr id="67" name="Group 66"/>
          <p:cNvGrpSpPr/>
          <p:nvPr/>
        </p:nvGrpSpPr>
        <p:grpSpPr>
          <a:xfrm>
            <a:off x="253397" y="0"/>
            <a:ext cx="2407627" cy="561402"/>
            <a:chOff x="5913317" y="0"/>
            <a:chExt cx="2407627" cy="561402"/>
          </a:xfrm>
        </p:grpSpPr>
        <p:sp>
          <p:nvSpPr>
            <p:cNvPr id="68" name="Round Same Side Corner Rectangle 67"/>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69" name="Group 68"/>
            <p:cNvGrpSpPr/>
            <p:nvPr/>
          </p:nvGrpSpPr>
          <p:grpSpPr>
            <a:xfrm>
              <a:off x="5998058" y="117953"/>
              <a:ext cx="1806980" cy="328396"/>
              <a:chOff x="-18290" y="2448962"/>
              <a:chExt cx="1806980" cy="288079"/>
            </a:xfrm>
          </p:grpSpPr>
          <p:sp>
            <p:nvSpPr>
              <p:cNvPr id="79" name="Rounded Rectangle 78"/>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80" name="TextBox 79"/>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2</a:t>
                </a:r>
                <a:endParaRPr lang="en-US" sz="1400" b="1" dirty="0">
                  <a:solidFill>
                    <a:schemeClr val="bg1"/>
                  </a:solidFill>
                  <a:latin typeface="Arial"/>
                  <a:cs typeface="Arial"/>
                </a:endParaRPr>
              </a:p>
            </p:txBody>
          </p:sp>
        </p:grpSp>
        <p:sp>
          <p:nvSpPr>
            <p:cNvPr id="78" name="Oval 77"/>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81" name="Picture 80"/>
          <p:cNvPicPr>
            <a:picLocks noChangeAspect="1"/>
          </p:cNvPicPr>
          <p:nvPr/>
        </p:nvPicPr>
        <p:blipFill>
          <a:blip r:embed="rId7"/>
          <a:stretch>
            <a:fillRect/>
          </a:stretch>
        </p:blipFill>
        <p:spPr>
          <a:xfrm>
            <a:off x="2281629" y="152077"/>
            <a:ext cx="191283" cy="250793"/>
          </a:xfrm>
          <a:prstGeom prst="rect">
            <a:avLst/>
          </a:prstGeom>
        </p:spPr>
      </p:pic>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4" r="35549" b="-183197"/>
          <a:stretch/>
        </p:blipFill>
        <p:spPr>
          <a:xfrm rot="16200000">
            <a:off x="3378530" y="2777235"/>
            <a:ext cx="2424160" cy="69053"/>
          </a:xfrm>
          <a:prstGeom prst="rect">
            <a:avLst/>
          </a:prstGeom>
        </p:spPr>
      </p:pic>
      <p:pic>
        <p:nvPicPr>
          <p:cNvPr id="70" name="Picture 69"/>
          <p:cNvPicPr>
            <a:picLocks noChangeAspect="1"/>
          </p:cNvPicPr>
          <p:nvPr/>
        </p:nvPicPr>
        <p:blipFill rotWithShape="1">
          <a:blip r:embed="rId8">
            <a:extLst>
              <a:ext uri="{28A0092B-C50C-407E-A947-70E740481C1C}">
                <a14:useLocalDpi xmlns:a14="http://schemas.microsoft.com/office/drawing/2010/main" val="0"/>
              </a:ext>
            </a:extLst>
          </a:blip>
          <a:srcRect t="-4" r="35549" b="-183197"/>
          <a:stretch/>
        </p:blipFill>
        <p:spPr>
          <a:xfrm rot="16200000">
            <a:off x="1236223" y="2777235"/>
            <a:ext cx="2424160" cy="69053"/>
          </a:xfrm>
          <a:prstGeom prst="rect">
            <a:avLst/>
          </a:prstGeom>
        </p:spPr>
      </p:pic>
      <p:pic>
        <p:nvPicPr>
          <p:cNvPr id="71" name="Picture 70"/>
          <p:cNvPicPr>
            <a:picLocks noChangeAspect="1"/>
          </p:cNvPicPr>
          <p:nvPr/>
        </p:nvPicPr>
        <p:blipFill rotWithShape="1">
          <a:blip r:embed="rId8">
            <a:extLst>
              <a:ext uri="{28A0092B-C50C-407E-A947-70E740481C1C}">
                <a14:useLocalDpi xmlns:a14="http://schemas.microsoft.com/office/drawing/2010/main" val="0"/>
              </a:ext>
            </a:extLst>
          </a:blip>
          <a:srcRect t="-4" r="35549" b="-183197"/>
          <a:stretch/>
        </p:blipFill>
        <p:spPr>
          <a:xfrm rot="16200000">
            <a:off x="5503424" y="2777236"/>
            <a:ext cx="2424160" cy="69053"/>
          </a:xfrm>
          <a:prstGeom prst="rect">
            <a:avLst/>
          </a:prstGeom>
        </p:spPr>
      </p:pic>
      <p:sp>
        <p:nvSpPr>
          <p:cNvPr id="72" name="TextBox 71"/>
          <p:cNvSpPr txBox="1"/>
          <p:nvPr/>
        </p:nvSpPr>
        <p:spPr>
          <a:xfrm>
            <a:off x="129586" y="4597052"/>
            <a:ext cx="8569913" cy="54644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700" dirty="0">
                <a:solidFill>
                  <a:srgbClr val="595959"/>
                </a:solidFill>
                <a:latin typeface="Arial"/>
                <a:cs typeface="Arial"/>
              </a:rPr>
              <a:t>For illustrative purposes only. Diversification and asset allocation do not ensure a profit or guarantee against loss.</a:t>
            </a:r>
          </a:p>
          <a:p>
            <a:endParaRPr lang="en-US" sz="700" baseline="0" dirty="0">
              <a:solidFill>
                <a:srgbClr val="595959"/>
              </a:solidFill>
              <a:latin typeface="Arial"/>
              <a:cs typeface="Arial"/>
            </a:endParaRPr>
          </a:p>
          <a:p>
            <a:r>
              <a:rPr lang="en-US" sz="700" dirty="0">
                <a:solidFill>
                  <a:srgbClr val="595959"/>
                </a:solidFill>
                <a:latin typeface="Arial"/>
                <a:cs typeface="Arial"/>
              </a:rPr>
              <a:t>As a possible starting point for either your retirement or nonretirement goals, the target asset mix (TAM) is based on a measure of your time horizon. The measure of time horizon and the available default TAMs will vary by goal type. Time horizon for retirement goal type is defined as the difference between Current Year and Retirement (Goal Start) Year. Please note that this time horizon-based default TAM is just a starting point for you to begin consideration of the appropriate asset allocation. For a more in-depth look,  be sure to take your risk tolerance, financial situation, and time horizon into consideration before choosing an allocation. </a:t>
            </a:r>
            <a:endParaRPr lang="en-US" sz="700" baseline="0" dirty="0">
              <a:solidFill>
                <a:srgbClr val="FF00FF"/>
              </a:solidFill>
              <a:latin typeface="Arial"/>
              <a:cs typeface="Arial"/>
            </a:endParaRPr>
          </a:p>
        </p:txBody>
      </p:sp>
    </p:spTree>
    <p:extLst>
      <p:ext uri="{BB962C8B-B14F-4D97-AF65-F5344CB8AC3E}">
        <p14:creationId xmlns:p14="http://schemas.microsoft.com/office/powerpoint/2010/main" val="100131285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900" decel="100000" fill="hold"/>
                                        <p:tgtEl>
                                          <p:spTgt spid="2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900" decel="100000" fill="hold"/>
                                        <p:tgtEl>
                                          <p:spTgt spid="3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900" decel="100000" fill="hold"/>
                                        <p:tgtEl>
                                          <p:spTgt spid="3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900" decel="100000" fill="hold"/>
                                        <p:tgtEl>
                                          <p:spTgt spid="4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900" decel="100000" fill="hold"/>
                                        <p:tgtEl>
                                          <p:spTgt spid="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900" decel="100000" fill="hold"/>
                                        <p:tgtEl>
                                          <p:spTgt spid="5"/>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900" decel="100000" fill="hold"/>
                                        <p:tgtEl>
                                          <p:spTgt spid="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3" presetID="10"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childTnLst>
                                </p:cTn>
                              </p:par>
                              <p:par>
                                <p:cTn id="56" presetID="10" presetClass="entr" presetSubtype="0" fill="hold"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500"/>
                                        <p:tgtEl>
                                          <p:spTgt spid="70"/>
                                        </p:tgtEl>
                                      </p:cBhvr>
                                    </p:animEffect>
                                  </p:childTnLst>
                                </p:cTn>
                              </p:par>
                              <p:par>
                                <p:cTn id="59" presetID="10"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par>
                                <p:cTn id="62" presetID="10" presetClass="entr" presetSubtype="0" fill="hold"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41" grpId="0"/>
      <p:bldP spid="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Group 338"/>
          <p:cNvGraphicFramePr>
            <a:graphicFrameLocks/>
          </p:cNvGraphicFramePr>
          <p:nvPr>
            <p:extLst>
              <p:ext uri="{D42A27DB-BD31-4B8C-83A1-F6EECF244321}">
                <p14:modId xmlns:p14="http://schemas.microsoft.com/office/powerpoint/2010/main" val="511618008"/>
              </p:ext>
            </p:extLst>
          </p:nvPr>
        </p:nvGraphicFramePr>
        <p:xfrm>
          <a:off x="825877" y="1522155"/>
          <a:ext cx="2331619" cy="2675792"/>
        </p:xfrm>
        <a:graphic>
          <a:graphicData uri="http://schemas.openxmlformats.org/drawingml/2006/table">
            <a:tbl>
              <a:tblPr/>
              <a:tblGrid>
                <a:gridCol w="2331619">
                  <a:extLst>
                    <a:ext uri="{9D8B030D-6E8A-4147-A177-3AD203B41FA5}">
                      <a16:colId xmlns:a16="http://schemas.microsoft.com/office/drawing/2014/main" val="20000"/>
                    </a:ext>
                  </a:extLst>
                </a:gridCol>
              </a:tblGrid>
              <a:tr h="668948">
                <a:tc>
                  <a:txBody>
                    <a:bodyPr/>
                    <a:lstStyle/>
                    <a:p>
                      <a:pPr algn="l">
                        <a:lnSpc>
                          <a:spcPct val="90000"/>
                        </a:lnSpc>
                      </a:pPr>
                      <a:endParaRPr lang="en-US" sz="1400" b="1" dirty="0">
                        <a:solidFill>
                          <a:schemeClr val="bg1"/>
                        </a:solidFill>
                        <a:latin typeface="Arial"/>
                        <a:cs typeface="Arial"/>
                      </a:endParaRPr>
                    </a:p>
                  </a:txBody>
                  <a:tcPr marL="102484" marR="102484" marT="51242" marB="51242" anchor="ctr" horzOverflow="overflow">
                    <a:lnL cap="flat">
                      <a:noFill/>
                    </a:lnL>
                    <a:lnR w="12700" cap="flat" cmpd="sng" algn="ctr">
                      <a:solidFill>
                        <a:prstClr val="white"/>
                      </a:solidFill>
                      <a:prstDash val="solid"/>
                      <a:round/>
                      <a:headEnd type="none" w="med" len="med"/>
                      <a:tailEnd type="none" w="med" len="med"/>
                    </a:lnR>
                    <a:lnT cap="flat">
                      <a:noFill/>
                    </a:lnT>
                    <a:lnB w="12700" cap="flat" cmpd="sng" algn="ctr">
                      <a:solidFill>
                        <a:prstClr val="white"/>
                      </a:solidFill>
                      <a:prstDash val="solid"/>
                      <a:round/>
                      <a:headEnd type="none" w="med" len="med"/>
                      <a:tailEnd type="none" w="med" len="med"/>
                    </a:lnB>
                    <a:lnTlToBr>
                      <a:noFill/>
                    </a:lnTlToBr>
                    <a:lnBlToTr>
                      <a:noFill/>
                    </a:lnBlToTr>
                    <a:solidFill>
                      <a:srgbClr val="EFAF24"/>
                    </a:solidFill>
                  </a:tcPr>
                </a:tc>
                <a:extLst>
                  <a:ext uri="{0D108BD9-81ED-4DB2-BD59-A6C34878D82A}">
                    <a16:rowId xmlns:a16="http://schemas.microsoft.com/office/drawing/2014/main" val="10000"/>
                  </a:ext>
                </a:extLst>
              </a:tr>
              <a:tr h="668948">
                <a:tc>
                  <a:txBody>
                    <a:bodyPr/>
                    <a:lstStyle/>
                    <a:p>
                      <a:pPr marL="0" marR="0" lvl="0" indent="0" algn="l" defTabSz="812800" rtl="0" eaLnBrk="1" fontAlgn="base" latinLnBrk="0" hangingPunct="1">
                        <a:lnSpc>
                          <a:spcPct val="100000"/>
                        </a:lnSpc>
                        <a:spcBef>
                          <a:spcPct val="20000"/>
                        </a:spcBef>
                        <a:spcAft>
                          <a:spcPct val="0"/>
                        </a:spcAft>
                        <a:buClr>
                          <a:srgbClr val="5C9731"/>
                        </a:buClr>
                        <a:buSzTx/>
                        <a:buFontTx/>
                        <a:buNone/>
                        <a:tabLst/>
                      </a:pPr>
                      <a:r>
                        <a:rPr kumimoji="0" lang="en-US" sz="1400" b="1" i="0" u="none" strike="noStrike" cap="none" normalizeH="0" baseline="0" dirty="0">
                          <a:ln>
                            <a:noFill/>
                          </a:ln>
                          <a:solidFill>
                            <a:srgbClr val="FFFFFF"/>
                          </a:solidFill>
                          <a:effectLst/>
                          <a:latin typeface="Arial" pitchFamily="34" charset="0"/>
                        </a:rPr>
                        <a:t>All-cash Portfolio</a:t>
                      </a:r>
                    </a:p>
                  </a:txBody>
                  <a:tcPr marL="102484" marR="102484" marT="51242" marB="51242" anchor="ctr" horzOverflow="overflow">
                    <a:lnL cap="flat">
                      <a:noFill/>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65AA4F"/>
                    </a:solidFill>
                  </a:tcPr>
                </a:tc>
                <a:extLst>
                  <a:ext uri="{0D108BD9-81ED-4DB2-BD59-A6C34878D82A}">
                    <a16:rowId xmlns:a16="http://schemas.microsoft.com/office/drawing/2014/main" val="10001"/>
                  </a:ext>
                </a:extLst>
              </a:tr>
              <a:tr h="668948">
                <a:tc>
                  <a:txBody>
                    <a:bodyPr/>
                    <a:lstStyle/>
                    <a:p>
                      <a:pPr marL="0" marR="0" lvl="0" indent="0" algn="l" defTabSz="812800" rtl="0" eaLnBrk="1" fontAlgn="base" latinLnBrk="0" hangingPunct="1">
                        <a:lnSpc>
                          <a:spcPct val="100000"/>
                        </a:lnSpc>
                        <a:spcBef>
                          <a:spcPct val="20000"/>
                        </a:spcBef>
                        <a:spcAft>
                          <a:spcPct val="0"/>
                        </a:spcAft>
                        <a:buClr>
                          <a:srgbClr val="5C9731"/>
                        </a:buClr>
                        <a:buSzTx/>
                        <a:buFontTx/>
                        <a:buNone/>
                        <a:tabLst/>
                      </a:pPr>
                      <a:r>
                        <a:rPr kumimoji="0" lang="en-US" sz="1400" b="1" i="0" u="none" strike="noStrike" cap="none" normalizeH="0" baseline="0" dirty="0">
                          <a:ln>
                            <a:noFill/>
                          </a:ln>
                          <a:solidFill>
                            <a:srgbClr val="FFFFFF"/>
                          </a:solidFill>
                          <a:effectLst/>
                          <a:latin typeface="Arial" pitchFamily="34" charset="0"/>
                        </a:rPr>
                        <a:t>Diversified Growth Portfolio</a:t>
                      </a:r>
                    </a:p>
                  </a:txBody>
                  <a:tcPr marL="102484" marR="102484" marT="51242" marB="51242" anchor="ctr" horzOverflow="overflow">
                    <a:lnL cap="flat">
                      <a:noFill/>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D43815"/>
                    </a:solidFill>
                  </a:tcPr>
                </a:tc>
                <a:extLst>
                  <a:ext uri="{0D108BD9-81ED-4DB2-BD59-A6C34878D82A}">
                    <a16:rowId xmlns:a16="http://schemas.microsoft.com/office/drawing/2014/main" val="10002"/>
                  </a:ext>
                </a:extLst>
              </a:tr>
              <a:tr h="668948">
                <a:tc>
                  <a:txBody>
                    <a:bodyPr/>
                    <a:lstStyle/>
                    <a:p>
                      <a:pPr marL="0" marR="0" lvl="0" indent="0" algn="l" defTabSz="812800" rtl="0" eaLnBrk="1" fontAlgn="base" latinLnBrk="0" hangingPunct="1">
                        <a:lnSpc>
                          <a:spcPct val="100000"/>
                        </a:lnSpc>
                        <a:spcBef>
                          <a:spcPct val="20000"/>
                        </a:spcBef>
                        <a:spcAft>
                          <a:spcPct val="0"/>
                        </a:spcAft>
                        <a:buClr>
                          <a:srgbClr val="5C9731"/>
                        </a:buClr>
                        <a:buSzTx/>
                        <a:buFontTx/>
                        <a:buNone/>
                        <a:tabLst/>
                      </a:pPr>
                      <a:r>
                        <a:rPr kumimoji="0" lang="en-US" sz="1400" b="1" i="0" u="none" strike="noStrike" cap="none" normalizeH="0" baseline="0" dirty="0">
                          <a:ln>
                            <a:noFill/>
                          </a:ln>
                          <a:solidFill>
                            <a:srgbClr val="FFFFFF"/>
                          </a:solidFill>
                          <a:effectLst/>
                          <a:latin typeface="Arial" pitchFamily="34" charset="0"/>
                        </a:rPr>
                        <a:t>All-stock Portfolio </a:t>
                      </a:r>
                    </a:p>
                  </a:txBody>
                  <a:tcPr marL="102484" marR="102484" marT="51242" marB="51242" anchor="ctr" horzOverflow="overflow">
                    <a:lnL cap="flat">
                      <a:noFill/>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D4571"/>
                    </a:solidFill>
                  </a:tcPr>
                </a:tc>
                <a:extLst>
                  <a:ext uri="{0D108BD9-81ED-4DB2-BD59-A6C34878D82A}">
                    <a16:rowId xmlns:a16="http://schemas.microsoft.com/office/drawing/2014/main" val="10003"/>
                  </a:ext>
                </a:extLst>
              </a:tr>
            </a:tbl>
          </a:graphicData>
        </a:graphic>
      </p:graphicFrame>
      <p:grpSp>
        <p:nvGrpSpPr>
          <p:cNvPr id="3" name="Group 2"/>
          <p:cNvGrpSpPr/>
          <p:nvPr/>
        </p:nvGrpSpPr>
        <p:grpSpPr>
          <a:xfrm>
            <a:off x="324411" y="2359041"/>
            <a:ext cx="352622" cy="336945"/>
            <a:chOff x="5036055" y="1366640"/>
            <a:chExt cx="352622" cy="336945"/>
          </a:xfrm>
        </p:grpSpPr>
        <p:sp>
          <p:nvSpPr>
            <p:cNvPr id="56" name="Oval 55"/>
            <p:cNvSpPr/>
            <p:nvPr/>
          </p:nvSpPr>
          <p:spPr>
            <a:xfrm>
              <a:off x="5039766" y="1366640"/>
              <a:ext cx="336946" cy="336945"/>
            </a:xfrm>
            <a:prstGeom prst="ellipse">
              <a:avLst/>
            </a:prstGeom>
            <a:solidFill>
              <a:srgbClr val="65AA4F"/>
            </a:solidFill>
            <a:ln w="28575" cmpd="sng">
              <a:solidFill>
                <a:srgbClr val="65AA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chemeClr val="bg1"/>
                </a:solidFill>
                <a:latin typeface="Arial"/>
                <a:cs typeface="Arial"/>
              </a:endParaRPr>
            </a:p>
          </p:txBody>
        </p:sp>
        <p:sp>
          <p:nvSpPr>
            <p:cNvPr id="57" name="TextBox 56"/>
            <p:cNvSpPr txBox="1"/>
            <p:nvPr/>
          </p:nvSpPr>
          <p:spPr>
            <a:xfrm>
              <a:off x="5036055" y="1393768"/>
              <a:ext cx="352622" cy="276999"/>
            </a:xfrm>
            <a:prstGeom prst="rect">
              <a:avLst/>
            </a:prstGeom>
            <a:noFill/>
          </p:spPr>
          <p:txBody>
            <a:bodyPr wrap="square" rtlCol="0">
              <a:spAutoFit/>
            </a:bodyPr>
            <a:lstStyle/>
            <a:p>
              <a:pPr algn="ctr"/>
              <a:r>
                <a:rPr lang="en-US" sz="1200" b="1" dirty="0">
                  <a:solidFill>
                    <a:srgbClr val="FFFFFF"/>
                  </a:solidFill>
                  <a:latin typeface="Arial"/>
                  <a:cs typeface="Arial"/>
                </a:rPr>
                <a:t>1.</a:t>
              </a:r>
            </a:p>
          </p:txBody>
        </p:sp>
      </p:grpSp>
      <p:grpSp>
        <p:nvGrpSpPr>
          <p:cNvPr id="58" name="Group 57"/>
          <p:cNvGrpSpPr/>
          <p:nvPr/>
        </p:nvGrpSpPr>
        <p:grpSpPr>
          <a:xfrm>
            <a:off x="324411" y="3031419"/>
            <a:ext cx="352622" cy="336945"/>
            <a:chOff x="5036055" y="1366640"/>
            <a:chExt cx="352622" cy="336945"/>
          </a:xfrm>
        </p:grpSpPr>
        <p:sp>
          <p:nvSpPr>
            <p:cNvPr id="59" name="Oval 58"/>
            <p:cNvSpPr/>
            <p:nvPr/>
          </p:nvSpPr>
          <p:spPr>
            <a:xfrm>
              <a:off x="5039766" y="1366640"/>
              <a:ext cx="336946" cy="336945"/>
            </a:xfrm>
            <a:prstGeom prst="ellipse">
              <a:avLst/>
            </a:prstGeom>
            <a:solidFill>
              <a:srgbClr val="D43815"/>
            </a:solid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chemeClr val="bg1"/>
                </a:solidFill>
                <a:latin typeface="Arial"/>
                <a:cs typeface="Arial"/>
              </a:endParaRPr>
            </a:p>
          </p:txBody>
        </p:sp>
        <p:sp>
          <p:nvSpPr>
            <p:cNvPr id="60" name="TextBox 59"/>
            <p:cNvSpPr txBox="1"/>
            <p:nvPr/>
          </p:nvSpPr>
          <p:spPr>
            <a:xfrm>
              <a:off x="5036055" y="1393768"/>
              <a:ext cx="352622" cy="276999"/>
            </a:xfrm>
            <a:prstGeom prst="rect">
              <a:avLst/>
            </a:prstGeom>
            <a:noFill/>
          </p:spPr>
          <p:txBody>
            <a:bodyPr wrap="square" rtlCol="0">
              <a:spAutoFit/>
            </a:bodyPr>
            <a:lstStyle/>
            <a:p>
              <a:pPr algn="ctr"/>
              <a:r>
                <a:rPr lang="en-US" sz="1200" b="1" dirty="0">
                  <a:solidFill>
                    <a:srgbClr val="FFFFFF"/>
                  </a:solidFill>
                  <a:latin typeface="Arial"/>
                  <a:cs typeface="Arial"/>
                </a:rPr>
                <a:t>2.</a:t>
              </a:r>
            </a:p>
          </p:txBody>
        </p:sp>
      </p:grpSp>
      <p:grpSp>
        <p:nvGrpSpPr>
          <p:cNvPr id="64" name="Group 63"/>
          <p:cNvGrpSpPr/>
          <p:nvPr/>
        </p:nvGrpSpPr>
        <p:grpSpPr>
          <a:xfrm>
            <a:off x="324411" y="3711636"/>
            <a:ext cx="352622" cy="336945"/>
            <a:chOff x="5036055" y="1366640"/>
            <a:chExt cx="352622" cy="336945"/>
          </a:xfrm>
        </p:grpSpPr>
        <p:sp>
          <p:nvSpPr>
            <p:cNvPr id="65" name="Oval 64"/>
            <p:cNvSpPr/>
            <p:nvPr/>
          </p:nvSpPr>
          <p:spPr>
            <a:xfrm>
              <a:off x="5039766" y="1366640"/>
              <a:ext cx="336946" cy="336945"/>
            </a:xfrm>
            <a:prstGeom prst="ellipse">
              <a:avLst/>
            </a:prstGeom>
            <a:solidFill>
              <a:srgbClr val="0D4571"/>
            </a:solidFill>
            <a:ln w="28575" cmpd="sng">
              <a:solidFill>
                <a:srgbClr val="0D45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chemeClr val="bg1"/>
                </a:solidFill>
                <a:latin typeface="Arial"/>
                <a:cs typeface="Arial"/>
              </a:endParaRPr>
            </a:p>
          </p:txBody>
        </p:sp>
        <p:sp>
          <p:nvSpPr>
            <p:cNvPr id="66" name="TextBox 65"/>
            <p:cNvSpPr txBox="1"/>
            <p:nvPr/>
          </p:nvSpPr>
          <p:spPr>
            <a:xfrm>
              <a:off x="5036055" y="1393768"/>
              <a:ext cx="352622" cy="276999"/>
            </a:xfrm>
            <a:prstGeom prst="rect">
              <a:avLst/>
            </a:prstGeom>
            <a:noFill/>
          </p:spPr>
          <p:txBody>
            <a:bodyPr wrap="square" rtlCol="0">
              <a:spAutoFit/>
            </a:bodyPr>
            <a:lstStyle/>
            <a:p>
              <a:pPr algn="ctr"/>
              <a:r>
                <a:rPr lang="en-US" sz="1200" b="1" dirty="0">
                  <a:solidFill>
                    <a:srgbClr val="FFFFFF"/>
                  </a:solidFill>
                  <a:latin typeface="Arial"/>
                  <a:cs typeface="Arial"/>
                </a:rPr>
                <a:t>3.</a:t>
              </a:r>
            </a:p>
          </p:txBody>
        </p:sp>
      </p:grpSp>
      <p:sp>
        <p:nvSpPr>
          <p:cNvPr id="25" name="TextBox 24"/>
          <p:cNvSpPr txBox="1"/>
          <p:nvPr/>
        </p:nvSpPr>
        <p:spPr>
          <a:xfrm>
            <a:off x="104054" y="4735841"/>
            <a:ext cx="8882546" cy="298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700" dirty="0">
                <a:solidFill>
                  <a:srgbClr val="595959"/>
                </a:solidFill>
                <a:latin typeface="Arial"/>
                <a:cs typeface="Arial"/>
              </a:rPr>
              <a:t>Source: Strategic Advisers, Inc. Hypothetical value of assets held in untaxed accounts of $100,000 in an all cash portfolio; a diversified growth portfolio of 49% U.S. stocks, 21% international stocks, 25% bonds, and 5% short-term investments; and all stock-portfolio of 70% U.S. stocks and 30% international stocks. This chart's hypothetical illustration uses historical monthly performance from January 2008 through February 2014 from Morningstar/Ibbotson Associates; stocks are represented by the S&amp;P 500 TR index and MSCI EAFE GR Index, bonds are represented by the Barclays U.S. Intermediate Government Treasury Bond Index, and short-term investments are represented by the IA SBBI U.S. 30-day T-bill TR index. Chart is for illustrative purposes only and is not indicative of any investment. Past performance is no guarantee of future results.</a:t>
            </a:r>
            <a:endParaRPr lang="en-US" sz="700" baseline="0" dirty="0">
              <a:solidFill>
                <a:srgbClr val="595959"/>
              </a:solidFill>
              <a:latin typeface="Arial"/>
              <a:cs typeface="Arial"/>
            </a:endParaRPr>
          </a:p>
        </p:txBody>
      </p:sp>
      <p:graphicFrame>
        <p:nvGraphicFramePr>
          <p:cNvPr id="29" name="Group 338"/>
          <p:cNvGraphicFramePr>
            <a:graphicFrameLocks/>
          </p:cNvGraphicFramePr>
          <p:nvPr>
            <p:extLst>
              <p:ext uri="{D42A27DB-BD31-4B8C-83A1-F6EECF244321}">
                <p14:modId xmlns:p14="http://schemas.microsoft.com/office/powerpoint/2010/main" val="2680511693"/>
              </p:ext>
            </p:extLst>
          </p:nvPr>
        </p:nvGraphicFramePr>
        <p:xfrm>
          <a:off x="3161890" y="1522156"/>
          <a:ext cx="1760559" cy="2675792"/>
        </p:xfrm>
        <a:graphic>
          <a:graphicData uri="http://schemas.openxmlformats.org/drawingml/2006/table">
            <a:tbl>
              <a:tblPr/>
              <a:tblGrid>
                <a:gridCol w="1760559">
                  <a:extLst>
                    <a:ext uri="{9D8B030D-6E8A-4147-A177-3AD203B41FA5}">
                      <a16:colId xmlns:a16="http://schemas.microsoft.com/office/drawing/2014/main" val="20000"/>
                    </a:ext>
                  </a:extLst>
                </a:gridCol>
              </a:tblGrid>
              <a:tr h="668948">
                <a:tc>
                  <a:txBody>
                    <a:bodyPr/>
                    <a:lstStyle/>
                    <a:p>
                      <a:pPr marL="0" marR="0" lvl="0" indent="0" algn="ctr" defTabSz="812800" rtl="0" eaLnBrk="1" fontAlgn="base" latinLnBrk="0" hangingPunct="1">
                        <a:lnSpc>
                          <a:spcPct val="100000"/>
                        </a:lnSpc>
                        <a:spcBef>
                          <a:spcPct val="20000"/>
                        </a:spcBef>
                        <a:spcAft>
                          <a:spcPct val="0"/>
                        </a:spcAft>
                        <a:buClr>
                          <a:srgbClr val="5C9731"/>
                        </a:buClr>
                        <a:buSzTx/>
                        <a:buFontTx/>
                        <a:buNone/>
                        <a:tabLst/>
                      </a:pPr>
                      <a:r>
                        <a:rPr kumimoji="0" lang="en-US" sz="1200" b="1" i="0" u="none" strike="noStrike" cap="none" normalizeH="0" baseline="0" dirty="0">
                          <a:ln>
                            <a:noFill/>
                          </a:ln>
                          <a:solidFill>
                            <a:srgbClr val="EFAF24"/>
                          </a:solidFill>
                          <a:effectLst/>
                          <a:latin typeface="Arial" pitchFamily="34" charset="0"/>
                        </a:rPr>
                        <a:t>Jan. 2008–Feb. 2009</a:t>
                      </a:r>
                    </a:p>
                  </a:txBody>
                  <a:tcPr marL="102484" marR="102484" marT="51242" marB="5124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sm" len="sm"/>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EFAF24">
                        <a:alpha val="30000"/>
                      </a:srgbClr>
                    </a:solidFill>
                  </a:tcPr>
                </a:tc>
                <a:extLst>
                  <a:ext uri="{0D108BD9-81ED-4DB2-BD59-A6C34878D82A}">
                    <a16:rowId xmlns:a16="http://schemas.microsoft.com/office/drawing/2014/main" val="10000"/>
                  </a:ext>
                </a:extLst>
              </a:tr>
              <a:tr h="668948">
                <a:tc>
                  <a:txBody>
                    <a:bodyPr/>
                    <a:lstStyle/>
                    <a:p>
                      <a:pPr marL="0" marR="0" lvl="0" indent="0" algn="ctr" defTabSz="812800" rtl="0" eaLnBrk="1" fontAlgn="base" latinLnBrk="0" hangingPunct="1">
                        <a:lnSpc>
                          <a:spcPct val="100000"/>
                        </a:lnSpc>
                        <a:spcBef>
                          <a:spcPct val="20000"/>
                        </a:spcBef>
                        <a:spcAft>
                          <a:spcPct val="0"/>
                        </a:spcAft>
                        <a:buClr>
                          <a:srgbClr val="5C9731"/>
                        </a:buClr>
                        <a:buSzTx/>
                        <a:buFontTx/>
                        <a:buNone/>
                        <a:tabLst/>
                      </a:pPr>
                      <a:r>
                        <a:rPr kumimoji="0" lang="en-US" sz="1800" b="1" i="0" u="none" strike="noStrike" cap="none" normalizeH="0" baseline="0" dirty="0">
                          <a:ln>
                            <a:noFill/>
                          </a:ln>
                          <a:solidFill>
                            <a:srgbClr val="65AA4F"/>
                          </a:solidFill>
                          <a:effectLst/>
                          <a:latin typeface="Arial" pitchFamily="34" charset="0"/>
                        </a:rPr>
                        <a:t>1.6%</a:t>
                      </a:r>
                    </a:p>
                  </a:txBody>
                  <a:tcPr marL="102484" marR="102484" marT="51242" marB="5124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65AA4F">
                        <a:alpha val="30000"/>
                      </a:srgbClr>
                    </a:solidFill>
                  </a:tcPr>
                </a:tc>
                <a:extLst>
                  <a:ext uri="{0D108BD9-81ED-4DB2-BD59-A6C34878D82A}">
                    <a16:rowId xmlns:a16="http://schemas.microsoft.com/office/drawing/2014/main" val="10001"/>
                  </a:ext>
                </a:extLst>
              </a:tr>
              <a:tr h="668948">
                <a:tc>
                  <a:txBody>
                    <a:bodyPr/>
                    <a:lstStyle/>
                    <a:p>
                      <a:pPr marL="0" marR="0" lvl="0" indent="0" algn="ctr" defTabSz="812800" rtl="0" eaLnBrk="1" fontAlgn="base" latinLnBrk="0" hangingPunct="1">
                        <a:lnSpc>
                          <a:spcPct val="100000"/>
                        </a:lnSpc>
                        <a:spcBef>
                          <a:spcPct val="20000"/>
                        </a:spcBef>
                        <a:spcAft>
                          <a:spcPct val="0"/>
                        </a:spcAft>
                        <a:buClr>
                          <a:srgbClr val="5C9731"/>
                        </a:buClr>
                        <a:buSzTx/>
                        <a:buFontTx/>
                        <a:buNone/>
                        <a:tabLst/>
                      </a:pPr>
                      <a:r>
                        <a:rPr kumimoji="0" lang="en-US" sz="1800" b="1" i="0" u="none" strike="noStrike" cap="none" normalizeH="0" baseline="0" dirty="0">
                          <a:ln>
                            <a:noFill/>
                          </a:ln>
                          <a:solidFill>
                            <a:srgbClr val="D43815"/>
                          </a:solidFill>
                          <a:effectLst/>
                          <a:latin typeface="Arial" pitchFamily="34" charset="0"/>
                        </a:rPr>
                        <a:t>-36.4%</a:t>
                      </a:r>
                    </a:p>
                  </a:txBody>
                  <a:tcPr marL="102484" marR="102484" marT="51242" marB="5124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D43815">
                        <a:alpha val="30000"/>
                      </a:srgbClr>
                    </a:solidFill>
                  </a:tcPr>
                </a:tc>
                <a:extLst>
                  <a:ext uri="{0D108BD9-81ED-4DB2-BD59-A6C34878D82A}">
                    <a16:rowId xmlns:a16="http://schemas.microsoft.com/office/drawing/2014/main" val="10002"/>
                  </a:ext>
                </a:extLst>
              </a:tr>
              <a:tr h="668948">
                <a:tc>
                  <a:txBody>
                    <a:bodyPr/>
                    <a:lstStyle/>
                    <a:p>
                      <a:pPr marL="0" marR="0" lvl="0" indent="0" algn="ctr" defTabSz="812800" rtl="0" eaLnBrk="1" fontAlgn="base" latinLnBrk="0" hangingPunct="1">
                        <a:lnSpc>
                          <a:spcPct val="100000"/>
                        </a:lnSpc>
                        <a:spcBef>
                          <a:spcPct val="20000"/>
                        </a:spcBef>
                        <a:spcAft>
                          <a:spcPct val="0"/>
                        </a:spcAft>
                        <a:buClr>
                          <a:srgbClr val="5C9731"/>
                        </a:buClr>
                        <a:buSzTx/>
                        <a:buFontTx/>
                        <a:buNone/>
                        <a:tabLst/>
                      </a:pPr>
                      <a:r>
                        <a:rPr kumimoji="0" lang="en-US" sz="1800" b="1" i="0" u="none" strike="noStrike" cap="none" normalizeH="0" baseline="0" dirty="0">
                          <a:ln>
                            <a:noFill/>
                          </a:ln>
                          <a:solidFill>
                            <a:srgbClr val="0D4571"/>
                          </a:solidFill>
                          <a:effectLst/>
                          <a:latin typeface="Arial" pitchFamily="34" charset="0"/>
                        </a:rPr>
                        <a:t>-50.1%</a:t>
                      </a:r>
                    </a:p>
                  </a:txBody>
                  <a:tcPr marL="102484" marR="102484" marT="51242" marB="5124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D4571">
                        <a:alpha val="30000"/>
                      </a:srgbClr>
                    </a:solidFill>
                  </a:tcPr>
                </a:tc>
                <a:extLst>
                  <a:ext uri="{0D108BD9-81ED-4DB2-BD59-A6C34878D82A}">
                    <a16:rowId xmlns:a16="http://schemas.microsoft.com/office/drawing/2014/main" val="10003"/>
                  </a:ext>
                </a:extLst>
              </a:tr>
            </a:tbl>
          </a:graphicData>
        </a:graphic>
      </p:graphicFrame>
      <p:graphicFrame>
        <p:nvGraphicFramePr>
          <p:cNvPr id="30" name="Group 338"/>
          <p:cNvGraphicFramePr>
            <a:graphicFrameLocks/>
          </p:cNvGraphicFramePr>
          <p:nvPr>
            <p:extLst>
              <p:ext uri="{D42A27DB-BD31-4B8C-83A1-F6EECF244321}">
                <p14:modId xmlns:p14="http://schemas.microsoft.com/office/powerpoint/2010/main" val="2555042777"/>
              </p:ext>
            </p:extLst>
          </p:nvPr>
        </p:nvGraphicFramePr>
        <p:xfrm>
          <a:off x="4920090" y="1521616"/>
          <a:ext cx="1760559" cy="2675792"/>
        </p:xfrm>
        <a:graphic>
          <a:graphicData uri="http://schemas.openxmlformats.org/drawingml/2006/table">
            <a:tbl>
              <a:tblPr/>
              <a:tblGrid>
                <a:gridCol w="1760559">
                  <a:extLst>
                    <a:ext uri="{9D8B030D-6E8A-4147-A177-3AD203B41FA5}">
                      <a16:colId xmlns:a16="http://schemas.microsoft.com/office/drawing/2014/main" val="20000"/>
                    </a:ext>
                  </a:extLst>
                </a:gridCol>
              </a:tblGrid>
              <a:tr h="668948">
                <a:tc>
                  <a:txBody>
                    <a:bodyPr/>
                    <a:lstStyle/>
                    <a:p>
                      <a:pPr marL="0" marR="0" lvl="0" indent="0" algn="ctr" defTabSz="812800" rtl="0" eaLnBrk="1" fontAlgn="base" latinLnBrk="0" hangingPunct="1">
                        <a:lnSpc>
                          <a:spcPct val="100000"/>
                        </a:lnSpc>
                        <a:spcBef>
                          <a:spcPct val="20000"/>
                        </a:spcBef>
                        <a:spcAft>
                          <a:spcPct val="0"/>
                        </a:spcAft>
                        <a:buClr>
                          <a:srgbClr val="5C9731"/>
                        </a:buClr>
                        <a:buSzTx/>
                        <a:buFontTx/>
                        <a:buNone/>
                        <a:tabLst/>
                      </a:pPr>
                      <a:r>
                        <a:rPr kumimoji="0" lang="en-US" sz="1200" b="1" i="0" u="none" strike="noStrike" cap="none" normalizeH="0" baseline="0" dirty="0">
                          <a:ln>
                            <a:noFill/>
                          </a:ln>
                          <a:solidFill>
                            <a:srgbClr val="EFAF24"/>
                          </a:solidFill>
                          <a:effectLst/>
                          <a:latin typeface="Arial" pitchFamily="34" charset="0"/>
                        </a:rPr>
                        <a:t>Mar. 2009–Feb. 2014</a:t>
                      </a:r>
                    </a:p>
                  </a:txBody>
                  <a:tcPr marL="102484" marR="102484" marT="51242" marB="5124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sm" len="sm"/>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EFAF24">
                        <a:alpha val="30000"/>
                      </a:srgbClr>
                    </a:solidFill>
                  </a:tcPr>
                </a:tc>
                <a:extLst>
                  <a:ext uri="{0D108BD9-81ED-4DB2-BD59-A6C34878D82A}">
                    <a16:rowId xmlns:a16="http://schemas.microsoft.com/office/drawing/2014/main" val="10000"/>
                  </a:ext>
                </a:extLst>
              </a:tr>
              <a:tr h="668948">
                <a:tc>
                  <a:txBody>
                    <a:bodyPr/>
                    <a:lstStyle/>
                    <a:p>
                      <a:pPr marL="0" marR="0" lvl="0" indent="0" algn="ctr" defTabSz="812800" rtl="0" eaLnBrk="1" fontAlgn="base" latinLnBrk="0" hangingPunct="1">
                        <a:lnSpc>
                          <a:spcPct val="100000"/>
                        </a:lnSpc>
                        <a:spcBef>
                          <a:spcPct val="20000"/>
                        </a:spcBef>
                        <a:spcAft>
                          <a:spcPct val="0"/>
                        </a:spcAft>
                        <a:buClr>
                          <a:srgbClr val="5C9731"/>
                        </a:buClr>
                        <a:buSzTx/>
                        <a:buFontTx/>
                        <a:buNone/>
                        <a:tabLst/>
                      </a:pPr>
                      <a:r>
                        <a:rPr kumimoji="0" lang="en-US" sz="1800" b="1" i="0" u="none" strike="noStrike" cap="none" normalizeH="0" baseline="0" dirty="0">
                          <a:ln>
                            <a:noFill/>
                          </a:ln>
                          <a:solidFill>
                            <a:srgbClr val="65AA4F"/>
                          </a:solidFill>
                          <a:effectLst/>
                          <a:latin typeface="Arial" pitchFamily="34" charset="0"/>
                        </a:rPr>
                        <a:t>0.3%</a:t>
                      </a:r>
                    </a:p>
                  </a:txBody>
                  <a:tcPr marL="102484" marR="102484" marT="51242" marB="5124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65AA4F">
                        <a:alpha val="30000"/>
                      </a:srgbClr>
                    </a:solidFill>
                  </a:tcPr>
                </a:tc>
                <a:extLst>
                  <a:ext uri="{0D108BD9-81ED-4DB2-BD59-A6C34878D82A}">
                    <a16:rowId xmlns:a16="http://schemas.microsoft.com/office/drawing/2014/main" val="10001"/>
                  </a:ext>
                </a:extLst>
              </a:tr>
              <a:tr h="668948">
                <a:tc>
                  <a:txBody>
                    <a:bodyPr/>
                    <a:lstStyle/>
                    <a:p>
                      <a:pPr marL="0" marR="0" lvl="0" indent="0" algn="ctr" defTabSz="812800" rtl="0" eaLnBrk="1" fontAlgn="base" latinLnBrk="0" hangingPunct="1">
                        <a:lnSpc>
                          <a:spcPct val="100000"/>
                        </a:lnSpc>
                        <a:spcBef>
                          <a:spcPct val="20000"/>
                        </a:spcBef>
                        <a:spcAft>
                          <a:spcPct val="0"/>
                        </a:spcAft>
                        <a:buClr>
                          <a:srgbClr val="5C9731"/>
                        </a:buClr>
                        <a:buSzTx/>
                        <a:buFontTx/>
                        <a:buNone/>
                        <a:tabLst/>
                      </a:pPr>
                      <a:r>
                        <a:rPr kumimoji="0" lang="en-US" sz="1800" b="1" i="0" u="none" strike="noStrike" cap="none" normalizeH="0" baseline="0" dirty="0">
                          <a:ln>
                            <a:noFill/>
                          </a:ln>
                          <a:solidFill>
                            <a:srgbClr val="D43815"/>
                          </a:solidFill>
                          <a:effectLst/>
                          <a:latin typeface="Arial" pitchFamily="34" charset="0"/>
                        </a:rPr>
                        <a:t>108.2%</a:t>
                      </a:r>
                    </a:p>
                  </a:txBody>
                  <a:tcPr marL="102484" marR="102484" marT="51242" marB="5124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D43815">
                        <a:alpha val="30000"/>
                      </a:srgbClr>
                    </a:solidFill>
                  </a:tcPr>
                </a:tc>
                <a:extLst>
                  <a:ext uri="{0D108BD9-81ED-4DB2-BD59-A6C34878D82A}">
                    <a16:rowId xmlns:a16="http://schemas.microsoft.com/office/drawing/2014/main" val="10002"/>
                  </a:ext>
                </a:extLst>
              </a:tr>
              <a:tr h="668948">
                <a:tc>
                  <a:txBody>
                    <a:bodyPr/>
                    <a:lstStyle/>
                    <a:p>
                      <a:pPr marL="0" marR="0" lvl="0" indent="0" algn="ctr" defTabSz="812800" rtl="0" eaLnBrk="1" fontAlgn="base" latinLnBrk="0" hangingPunct="1">
                        <a:lnSpc>
                          <a:spcPct val="100000"/>
                        </a:lnSpc>
                        <a:spcBef>
                          <a:spcPct val="20000"/>
                        </a:spcBef>
                        <a:spcAft>
                          <a:spcPct val="0"/>
                        </a:spcAft>
                        <a:buClr>
                          <a:srgbClr val="5C9731"/>
                        </a:buClr>
                        <a:buSzTx/>
                        <a:buFontTx/>
                        <a:buNone/>
                        <a:tabLst/>
                      </a:pPr>
                      <a:r>
                        <a:rPr kumimoji="0" lang="en-US" sz="1800" b="1" i="0" u="none" strike="noStrike" cap="none" normalizeH="0" baseline="0" dirty="0">
                          <a:ln>
                            <a:noFill/>
                          </a:ln>
                          <a:solidFill>
                            <a:srgbClr val="0D4571"/>
                          </a:solidFill>
                          <a:effectLst/>
                          <a:latin typeface="Arial" pitchFamily="34" charset="0"/>
                        </a:rPr>
                        <a:t>166.1%</a:t>
                      </a:r>
                    </a:p>
                  </a:txBody>
                  <a:tcPr marL="102484" marR="102484" marT="51242" marB="5124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D4571">
                        <a:alpha val="30000"/>
                      </a:srgbClr>
                    </a:solidFill>
                  </a:tcPr>
                </a:tc>
                <a:extLst>
                  <a:ext uri="{0D108BD9-81ED-4DB2-BD59-A6C34878D82A}">
                    <a16:rowId xmlns:a16="http://schemas.microsoft.com/office/drawing/2014/main" val="10003"/>
                  </a:ext>
                </a:extLst>
              </a:tr>
            </a:tbl>
          </a:graphicData>
        </a:graphic>
      </p:graphicFrame>
      <p:graphicFrame>
        <p:nvGraphicFramePr>
          <p:cNvPr id="31" name="Group 338"/>
          <p:cNvGraphicFramePr>
            <a:graphicFrameLocks/>
          </p:cNvGraphicFramePr>
          <p:nvPr>
            <p:extLst>
              <p:ext uri="{D42A27DB-BD31-4B8C-83A1-F6EECF244321}">
                <p14:modId xmlns:p14="http://schemas.microsoft.com/office/powerpoint/2010/main" val="2033637079"/>
              </p:ext>
            </p:extLst>
          </p:nvPr>
        </p:nvGraphicFramePr>
        <p:xfrm>
          <a:off x="6681651" y="1522156"/>
          <a:ext cx="1760559" cy="2675792"/>
        </p:xfrm>
        <a:graphic>
          <a:graphicData uri="http://schemas.openxmlformats.org/drawingml/2006/table">
            <a:tbl>
              <a:tblPr/>
              <a:tblGrid>
                <a:gridCol w="1760559">
                  <a:extLst>
                    <a:ext uri="{9D8B030D-6E8A-4147-A177-3AD203B41FA5}">
                      <a16:colId xmlns:a16="http://schemas.microsoft.com/office/drawing/2014/main" val="20000"/>
                    </a:ext>
                  </a:extLst>
                </a:gridCol>
              </a:tblGrid>
              <a:tr h="668948">
                <a:tc>
                  <a:txBody>
                    <a:bodyPr/>
                    <a:lstStyle/>
                    <a:p>
                      <a:pPr marL="0" marR="0" lvl="0" indent="0" algn="ctr" defTabSz="812800" rtl="0" eaLnBrk="1" fontAlgn="base" latinLnBrk="0" hangingPunct="1">
                        <a:lnSpc>
                          <a:spcPct val="100000"/>
                        </a:lnSpc>
                        <a:spcBef>
                          <a:spcPct val="20000"/>
                        </a:spcBef>
                        <a:spcAft>
                          <a:spcPct val="0"/>
                        </a:spcAft>
                        <a:buClr>
                          <a:srgbClr val="5C9731"/>
                        </a:buClr>
                        <a:buSzTx/>
                        <a:buFontTx/>
                        <a:buNone/>
                        <a:tabLst/>
                      </a:pPr>
                      <a:r>
                        <a:rPr kumimoji="0" lang="en-US" sz="1200" b="1" i="0" u="none" strike="noStrike" cap="none" normalizeH="0" baseline="0" dirty="0">
                          <a:ln>
                            <a:noFill/>
                          </a:ln>
                          <a:solidFill>
                            <a:srgbClr val="EFAF24"/>
                          </a:solidFill>
                          <a:effectLst/>
                          <a:latin typeface="Arial" pitchFamily="34" charset="0"/>
                        </a:rPr>
                        <a:t>Jan. 2008–Feb. 2014</a:t>
                      </a:r>
                    </a:p>
                  </a:txBody>
                  <a:tcPr marL="102484" marR="102484" marT="51242" marB="5124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sm" len="sm"/>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EFAF24">
                        <a:alpha val="30000"/>
                      </a:srgbClr>
                    </a:solidFill>
                  </a:tcPr>
                </a:tc>
                <a:extLst>
                  <a:ext uri="{0D108BD9-81ED-4DB2-BD59-A6C34878D82A}">
                    <a16:rowId xmlns:a16="http://schemas.microsoft.com/office/drawing/2014/main" val="10000"/>
                  </a:ext>
                </a:extLst>
              </a:tr>
              <a:tr h="668948">
                <a:tc>
                  <a:txBody>
                    <a:bodyPr/>
                    <a:lstStyle/>
                    <a:p>
                      <a:pPr marL="0" marR="0" lvl="0" indent="0" algn="ctr" defTabSz="812800" rtl="0" eaLnBrk="1" fontAlgn="base" latinLnBrk="0" hangingPunct="1">
                        <a:lnSpc>
                          <a:spcPct val="100000"/>
                        </a:lnSpc>
                        <a:spcBef>
                          <a:spcPct val="20000"/>
                        </a:spcBef>
                        <a:spcAft>
                          <a:spcPct val="0"/>
                        </a:spcAft>
                        <a:buClr>
                          <a:srgbClr val="5C9731"/>
                        </a:buClr>
                        <a:buSzTx/>
                        <a:buFontTx/>
                        <a:buNone/>
                        <a:tabLst/>
                      </a:pPr>
                      <a:r>
                        <a:rPr kumimoji="0" lang="en-US" sz="1800" b="1" i="0" u="none" strike="noStrike" cap="none" normalizeH="0" baseline="0" dirty="0">
                          <a:ln>
                            <a:noFill/>
                          </a:ln>
                          <a:solidFill>
                            <a:srgbClr val="65AA4F"/>
                          </a:solidFill>
                          <a:effectLst/>
                          <a:latin typeface="Arial" pitchFamily="34" charset="0"/>
                        </a:rPr>
                        <a:t>2.0%</a:t>
                      </a:r>
                    </a:p>
                  </a:txBody>
                  <a:tcPr marL="102484" marR="102484" marT="51242" marB="5124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65AA4F">
                        <a:alpha val="30000"/>
                      </a:srgbClr>
                    </a:solidFill>
                  </a:tcPr>
                </a:tc>
                <a:extLst>
                  <a:ext uri="{0D108BD9-81ED-4DB2-BD59-A6C34878D82A}">
                    <a16:rowId xmlns:a16="http://schemas.microsoft.com/office/drawing/2014/main" val="10001"/>
                  </a:ext>
                </a:extLst>
              </a:tr>
              <a:tr h="668948">
                <a:tc>
                  <a:txBody>
                    <a:bodyPr/>
                    <a:lstStyle/>
                    <a:p>
                      <a:pPr marL="0" marR="0" lvl="0" indent="0" algn="ctr" defTabSz="812800" rtl="0" eaLnBrk="1" fontAlgn="base" latinLnBrk="0" hangingPunct="1">
                        <a:lnSpc>
                          <a:spcPct val="100000"/>
                        </a:lnSpc>
                        <a:spcBef>
                          <a:spcPct val="20000"/>
                        </a:spcBef>
                        <a:spcAft>
                          <a:spcPct val="0"/>
                        </a:spcAft>
                        <a:buClr>
                          <a:srgbClr val="5C9731"/>
                        </a:buClr>
                        <a:buSzTx/>
                        <a:buFontTx/>
                        <a:buNone/>
                        <a:tabLst/>
                      </a:pPr>
                      <a:r>
                        <a:rPr kumimoji="0" lang="en-US" sz="1800" b="1" i="0" u="none" strike="noStrike" kern="1200" cap="none" normalizeH="0" baseline="0" dirty="0">
                          <a:ln>
                            <a:noFill/>
                          </a:ln>
                          <a:solidFill>
                            <a:srgbClr val="D43815"/>
                          </a:solidFill>
                          <a:effectLst/>
                          <a:latin typeface="Arial" pitchFamily="34" charset="0"/>
                          <a:ea typeface="+mn-ea"/>
                          <a:cs typeface="+mn-cs"/>
                        </a:rPr>
                        <a:t>32.5%</a:t>
                      </a:r>
                    </a:p>
                  </a:txBody>
                  <a:tcPr marL="102484" marR="102484" marT="51242" marB="5124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D43815">
                        <a:alpha val="30000"/>
                      </a:srgbClr>
                    </a:solidFill>
                  </a:tcPr>
                </a:tc>
                <a:extLst>
                  <a:ext uri="{0D108BD9-81ED-4DB2-BD59-A6C34878D82A}">
                    <a16:rowId xmlns:a16="http://schemas.microsoft.com/office/drawing/2014/main" val="10002"/>
                  </a:ext>
                </a:extLst>
              </a:tr>
              <a:tr h="668948">
                <a:tc>
                  <a:txBody>
                    <a:bodyPr/>
                    <a:lstStyle/>
                    <a:p>
                      <a:pPr marL="0" marR="0" lvl="0" indent="0" algn="ctr" defTabSz="812800" rtl="0" eaLnBrk="1" fontAlgn="base" latinLnBrk="0" hangingPunct="1">
                        <a:lnSpc>
                          <a:spcPct val="100000"/>
                        </a:lnSpc>
                        <a:spcBef>
                          <a:spcPct val="20000"/>
                        </a:spcBef>
                        <a:spcAft>
                          <a:spcPct val="0"/>
                        </a:spcAft>
                        <a:buClr>
                          <a:srgbClr val="5C9731"/>
                        </a:buClr>
                        <a:buSzTx/>
                        <a:buFontTx/>
                        <a:buNone/>
                        <a:tabLst/>
                      </a:pPr>
                      <a:r>
                        <a:rPr kumimoji="0" lang="en-US" sz="1800" b="1" i="0" u="none" strike="noStrike" cap="none" normalizeH="0" baseline="0" dirty="0">
                          <a:ln>
                            <a:noFill/>
                          </a:ln>
                          <a:solidFill>
                            <a:srgbClr val="0D4571"/>
                          </a:solidFill>
                          <a:effectLst/>
                          <a:latin typeface="Arial" pitchFamily="34" charset="0"/>
                        </a:rPr>
                        <a:t>32.9%</a:t>
                      </a:r>
                    </a:p>
                  </a:txBody>
                  <a:tcPr marL="102484" marR="102484" marT="51242" marB="51242"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0D4571">
                        <a:alpha val="30000"/>
                      </a:srgbClr>
                    </a:solidFill>
                  </a:tcPr>
                </a:tc>
                <a:extLst>
                  <a:ext uri="{0D108BD9-81ED-4DB2-BD59-A6C34878D82A}">
                    <a16:rowId xmlns:a16="http://schemas.microsoft.com/office/drawing/2014/main" val="10003"/>
                  </a:ext>
                </a:extLst>
              </a:tr>
            </a:tbl>
          </a:graphicData>
        </a:graphic>
      </p:graphicFrame>
      <p:sp>
        <p:nvSpPr>
          <p:cNvPr id="28" name="TextBox 27"/>
          <p:cNvSpPr txBox="1"/>
          <p:nvPr/>
        </p:nvSpPr>
        <p:spPr>
          <a:xfrm>
            <a:off x="262986" y="708405"/>
            <a:ext cx="5710143" cy="461665"/>
          </a:xfrm>
          <a:prstGeom prst="rect">
            <a:avLst/>
          </a:prstGeom>
          <a:noFill/>
        </p:spPr>
        <p:txBody>
          <a:bodyPr wrap="square" rtlCol="0">
            <a:spAutoFit/>
          </a:bodyPr>
          <a:lstStyle/>
          <a:p>
            <a:r>
              <a:rPr lang="en-US" sz="2400" b="1" dirty="0">
                <a:solidFill>
                  <a:srgbClr val="0D4571"/>
                </a:solidFill>
                <a:latin typeface="Arial"/>
                <a:cs typeface="Arial"/>
              </a:rPr>
              <a:t>Performance determined by asset mix</a:t>
            </a:r>
          </a:p>
        </p:txBody>
      </p:sp>
      <p:grpSp>
        <p:nvGrpSpPr>
          <p:cNvPr id="32" name="Group 31"/>
          <p:cNvGrpSpPr/>
          <p:nvPr/>
        </p:nvGrpSpPr>
        <p:grpSpPr>
          <a:xfrm>
            <a:off x="253397" y="0"/>
            <a:ext cx="2407627" cy="561402"/>
            <a:chOff x="5913317" y="0"/>
            <a:chExt cx="2407627" cy="561402"/>
          </a:xfrm>
        </p:grpSpPr>
        <p:sp>
          <p:nvSpPr>
            <p:cNvPr id="33" name="Round Same Side Corner Rectangle 32"/>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34" name="Group 33"/>
            <p:cNvGrpSpPr/>
            <p:nvPr/>
          </p:nvGrpSpPr>
          <p:grpSpPr>
            <a:xfrm>
              <a:off x="5998058" y="117953"/>
              <a:ext cx="1806980" cy="328396"/>
              <a:chOff x="-18290" y="2448962"/>
              <a:chExt cx="1806980" cy="288079"/>
            </a:xfrm>
          </p:grpSpPr>
          <p:sp>
            <p:nvSpPr>
              <p:cNvPr id="36" name="Rounded Rectangle 35"/>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7" name="TextBox 36"/>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2</a:t>
                </a:r>
                <a:endParaRPr lang="en-US" sz="1400" b="1" dirty="0">
                  <a:solidFill>
                    <a:schemeClr val="bg1"/>
                  </a:solidFill>
                  <a:latin typeface="Arial"/>
                  <a:cs typeface="Arial"/>
                </a:endParaRPr>
              </a:p>
            </p:txBody>
          </p:sp>
        </p:grpSp>
        <p:sp>
          <p:nvSpPr>
            <p:cNvPr id="35" name="Oval 34"/>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38" name="Picture 37"/>
          <p:cNvPicPr>
            <a:picLocks noChangeAspect="1"/>
          </p:cNvPicPr>
          <p:nvPr/>
        </p:nvPicPr>
        <p:blipFill>
          <a:blip r:embed="rId3"/>
          <a:stretch>
            <a:fillRect/>
          </a:stretch>
        </p:blipFill>
        <p:spPr>
          <a:xfrm>
            <a:off x="2281629" y="152077"/>
            <a:ext cx="191283" cy="250793"/>
          </a:xfrm>
          <a:prstGeom prst="rect">
            <a:avLst/>
          </a:prstGeom>
        </p:spPr>
      </p:pic>
    </p:spTree>
    <p:extLst>
      <p:ext uri="{BB962C8B-B14F-4D97-AF65-F5344CB8AC3E}">
        <p14:creationId xmlns:p14="http://schemas.microsoft.com/office/powerpoint/2010/main" val="35121170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900" decel="100000" fill="hold"/>
                                        <p:tgtEl>
                                          <p:spTgt spid="4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5"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ppt_w</p:attrName>
                                        </p:attrNameLst>
                                      </p:cBhvr>
                                      <p:tavLst>
                                        <p:tav tm="0" fmla="#ppt_w*sin(2.5*pi*$)">
                                          <p:val>
                                            <p:fltVal val="0"/>
                                          </p:val>
                                        </p:tav>
                                        <p:tav tm="100000">
                                          <p:val>
                                            <p:fltVal val="1"/>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20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1000"/>
                                        <p:tgtEl>
                                          <p:spTgt spid="58"/>
                                        </p:tgtEl>
                                      </p:cBhvr>
                                    </p:animEffect>
                                    <p:anim calcmode="lin" valueType="num">
                                      <p:cBhvr>
                                        <p:cTn id="20" dur="1000" fill="hold"/>
                                        <p:tgtEl>
                                          <p:spTgt spid="58"/>
                                        </p:tgtEl>
                                        <p:attrNameLst>
                                          <p:attrName>ppt_w</p:attrName>
                                        </p:attrNameLst>
                                      </p:cBhvr>
                                      <p:tavLst>
                                        <p:tav tm="0" fmla="#ppt_w*sin(2.5*pi*$)">
                                          <p:val>
                                            <p:fltVal val="0"/>
                                          </p:val>
                                        </p:tav>
                                        <p:tav tm="100000">
                                          <p:val>
                                            <p:fltVal val="1"/>
                                          </p:val>
                                        </p:tav>
                                      </p:tavLst>
                                    </p:anim>
                                    <p:anim calcmode="lin" valueType="num">
                                      <p:cBhvr>
                                        <p:cTn id="21" dur="1000" fill="hold"/>
                                        <p:tgtEl>
                                          <p:spTgt spid="58"/>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40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ppt_w</p:attrName>
                                        </p:attrNameLst>
                                      </p:cBhvr>
                                      <p:tavLst>
                                        <p:tav tm="0" fmla="#ppt_w*sin(2.5*pi*$)">
                                          <p:val>
                                            <p:fltVal val="0"/>
                                          </p:val>
                                        </p:tav>
                                        <p:tav tm="100000">
                                          <p:val>
                                            <p:fltVal val="1"/>
                                          </p:val>
                                        </p:tav>
                                      </p:tavLst>
                                    </p:anim>
                                    <p:anim calcmode="lin" valueType="num">
                                      <p:cBhvr>
                                        <p:cTn id="26" dur="1000" fill="hold"/>
                                        <p:tgtEl>
                                          <p:spTgt spid="64"/>
                                        </p:tgtEl>
                                        <p:attrNameLst>
                                          <p:attrName>ppt_h</p:attrName>
                                        </p:attrNameLst>
                                      </p:cBhvr>
                                      <p:tavLst>
                                        <p:tav tm="0">
                                          <p:val>
                                            <p:strVal val="#ppt_h"/>
                                          </p:val>
                                        </p:tav>
                                        <p:tav tm="100000">
                                          <p:val>
                                            <p:strVal val="#ppt_h"/>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par>
                          <p:cTn id="30" fill="hold">
                            <p:stCondLst>
                              <p:cond delay="2400"/>
                            </p:stCondLst>
                            <p:childTnLst>
                              <p:par>
                                <p:cTn id="31" presetID="37" presetClass="entr" presetSubtype="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3400"/>
                            </p:stCondLst>
                            <p:childTnLst>
                              <p:par>
                                <p:cTn id="38" presetID="37" presetClass="entr" presetSubtype="0"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900" decel="100000" fill="hold"/>
                                        <p:tgtEl>
                                          <p:spTgt spid="30"/>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44" fill="hold">
                            <p:stCondLst>
                              <p:cond delay="4400"/>
                            </p:stCondLst>
                            <p:childTnLst>
                              <p:par>
                                <p:cTn id="45" presetID="37" presetClass="entr" presetSubtype="0"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900" decel="100000" fill="hold"/>
                                        <p:tgtEl>
                                          <p:spTgt spid="31"/>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262986" y="708405"/>
            <a:ext cx="8404780" cy="461665"/>
          </a:xfrm>
          <a:prstGeom prst="rect">
            <a:avLst/>
          </a:prstGeom>
          <a:noFill/>
        </p:spPr>
        <p:txBody>
          <a:bodyPr wrap="square" rtlCol="0">
            <a:spAutoFit/>
          </a:bodyPr>
          <a:lstStyle/>
          <a:p>
            <a:r>
              <a:rPr lang="en-US" sz="2400" b="1" dirty="0">
                <a:solidFill>
                  <a:srgbClr val="0D4571"/>
                </a:solidFill>
                <a:latin typeface="Arial"/>
                <a:cs typeface="Arial"/>
              </a:rPr>
              <a:t>Investment funds</a:t>
            </a:r>
          </a:p>
        </p:txBody>
      </p:sp>
      <p:grpSp>
        <p:nvGrpSpPr>
          <p:cNvPr id="53" name="Group 52"/>
          <p:cNvGrpSpPr/>
          <p:nvPr/>
        </p:nvGrpSpPr>
        <p:grpSpPr>
          <a:xfrm>
            <a:off x="253397" y="0"/>
            <a:ext cx="2407627" cy="561402"/>
            <a:chOff x="5913317" y="0"/>
            <a:chExt cx="2407627" cy="561402"/>
          </a:xfrm>
        </p:grpSpPr>
        <p:sp>
          <p:nvSpPr>
            <p:cNvPr id="54" name="Round Same Side Corner Rectangle 53"/>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58" name="Group 57"/>
            <p:cNvGrpSpPr/>
            <p:nvPr/>
          </p:nvGrpSpPr>
          <p:grpSpPr>
            <a:xfrm>
              <a:off x="5998058" y="117953"/>
              <a:ext cx="1806980" cy="328396"/>
              <a:chOff x="-18290" y="2448962"/>
              <a:chExt cx="1806980" cy="288079"/>
            </a:xfrm>
          </p:grpSpPr>
          <p:sp>
            <p:nvSpPr>
              <p:cNvPr id="62" name="Rounded Rectangle 61"/>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66" name="TextBox 65"/>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2</a:t>
                </a:r>
                <a:endParaRPr lang="en-US" sz="1400" b="1" dirty="0">
                  <a:solidFill>
                    <a:schemeClr val="bg1"/>
                  </a:solidFill>
                  <a:latin typeface="Arial"/>
                  <a:cs typeface="Arial"/>
                </a:endParaRPr>
              </a:p>
            </p:txBody>
          </p:sp>
        </p:grpSp>
        <p:sp>
          <p:nvSpPr>
            <p:cNvPr id="59" name="Oval 58"/>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67" name="Picture 66"/>
          <p:cNvPicPr>
            <a:picLocks noChangeAspect="1"/>
          </p:cNvPicPr>
          <p:nvPr/>
        </p:nvPicPr>
        <p:blipFill>
          <a:blip r:embed="rId3"/>
          <a:stretch>
            <a:fillRect/>
          </a:stretch>
        </p:blipFill>
        <p:spPr>
          <a:xfrm>
            <a:off x="2281629" y="152077"/>
            <a:ext cx="191283" cy="250793"/>
          </a:xfrm>
          <a:prstGeom prst="rect">
            <a:avLst/>
          </a:prstGeom>
        </p:spPr>
      </p:pic>
      <p:sp>
        <p:nvSpPr>
          <p:cNvPr id="68" name="Rectangle 67"/>
          <p:cNvSpPr/>
          <p:nvPr/>
        </p:nvSpPr>
        <p:spPr>
          <a:xfrm>
            <a:off x="7516092" y="0"/>
            <a:ext cx="1648898" cy="5155045"/>
          </a:xfrm>
          <a:prstGeom prst="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9"/>
          <p:cNvSpPr/>
          <p:nvPr/>
        </p:nvSpPr>
        <p:spPr>
          <a:xfrm>
            <a:off x="3981320" y="-1"/>
            <a:ext cx="4459981" cy="5155819"/>
          </a:xfrm>
          <a:custGeom>
            <a:avLst/>
            <a:gdLst/>
            <a:ahLst/>
            <a:cxnLst/>
            <a:rect l="l" t="t" r="r" b="b"/>
            <a:pathLst>
              <a:path w="4459981" h="5155819">
                <a:moveTo>
                  <a:pt x="516068" y="0"/>
                </a:moveTo>
                <a:lnTo>
                  <a:pt x="4459981" y="0"/>
                </a:lnTo>
                <a:lnTo>
                  <a:pt x="4459981" y="5155819"/>
                </a:lnTo>
                <a:lnTo>
                  <a:pt x="405208" y="5155819"/>
                </a:lnTo>
                <a:lnTo>
                  <a:pt x="334498" y="4946340"/>
                </a:lnTo>
                <a:cubicBezTo>
                  <a:pt x="117109" y="4245740"/>
                  <a:pt x="0" y="3500853"/>
                  <a:pt x="0" y="2728548"/>
                </a:cubicBezTo>
                <a:cubicBezTo>
                  <a:pt x="0" y="1827527"/>
                  <a:pt x="159398" y="963823"/>
                  <a:pt x="451470" y="164227"/>
                </a:cubicBezTo>
                <a:close/>
              </a:path>
            </a:pathLst>
          </a:cu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4000767" y="630081"/>
            <a:ext cx="5274282" cy="3881594"/>
            <a:chOff x="4000767" y="630081"/>
            <a:chExt cx="5274282" cy="3881594"/>
          </a:xfrm>
        </p:grpSpPr>
        <p:grpSp>
          <p:nvGrpSpPr>
            <p:cNvPr id="3" name="Group 2"/>
            <p:cNvGrpSpPr/>
            <p:nvPr/>
          </p:nvGrpSpPr>
          <p:grpSpPr>
            <a:xfrm>
              <a:off x="5454188" y="1383522"/>
              <a:ext cx="2474041" cy="2474035"/>
              <a:chOff x="3323234" y="1760358"/>
              <a:chExt cx="2474041" cy="2474035"/>
            </a:xfrm>
          </p:grpSpPr>
          <p:sp>
            <p:nvSpPr>
              <p:cNvPr id="65" name="Oval 64"/>
              <p:cNvSpPr/>
              <p:nvPr/>
            </p:nvSpPr>
            <p:spPr>
              <a:xfrm>
                <a:off x="3437892" y="1878207"/>
                <a:ext cx="2234702" cy="2234697"/>
              </a:xfrm>
              <a:prstGeom prst="ellipse">
                <a:avLst/>
              </a:prstGeom>
              <a:noFill/>
              <a:ln w="28575" cmpd="sng">
                <a:solidFill>
                  <a:srgbClr val="EFAF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3323234" y="1760358"/>
                <a:ext cx="2474041" cy="2474035"/>
              </a:xfrm>
              <a:prstGeom prst="ellipse">
                <a:avLst/>
              </a:prstGeom>
              <a:noFill/>
              <a:ln w="28575" cmpd="sng">
                <a:solidFill>
                  <a:srgbClr val="EFAF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1" name="Oval 60"/>
            <p:cNvSpPr/>
            <p:nvPr/>
          </p:nvSpPr>
          <p:spPr>
            <a:xfrm>
              <a:off x="6219091" y="932766"/>
              <a:ext cx="938656" cy="938654"/>
            </a:xfrm>
            <a:prstGeom prst="ellipse">
              <a:avLst/>
            </a:prstGeom>
            <a:solidFill>
              <a:srgbClr val="0D4571"/>
            </a:solid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p:cNvGrpSpPr/>
            <p:nvPr/>
          </p:nvGrpSpPr>
          <p:grpSpPr>
            <a:xfrm>
              <a:off x="6397271" y="1151374"/>
              <a:ext cx="577851" cy="500062"/>
              <a:chOff x="9850438" y="5070476"/>
              <a:chExt cx="577851" cy="500062"/>
            </a:xfrm>
            <a:solidFill>
              <a:schemeClr val="bg1"/>
            </a:solidFill>
          </p:grpSpPr>
          <p:sp>
            <p:nvSpPr>
              <p:cNvPr id="34" name="Freeform 191"/>
              <p:cNvSpPr>
                <a:spLocks noEditPoints="1"/>
              </p:cNvSpPr>
              <p:nvPr/>
            </p:nvSpPr>
            <p:spPr bwMode="auto">
              <a:xfrm>
                <a:off x="9850438" y="5243513"/>
                <a:ext cx="134938" cy="230188"/>
              </a:xfrm>
              <a:custGeom>
                <a:avLst/>
                <a:gdLst>
                  <a:gd name="T0" fmla="*/ 48 w 56"/>
                  <a:gd name="T1" fmla="*/ 96 h 96"/>
                  <a:gd name="T2" fmla="*/ 8 w 56"/>
                  <a:gd name="T3" fmla="*/ 96 h 96"/>
                  <a:gd name="T4" fmla="*/ 8 w 56"/>
                  <a:gd name="T5" fmla="*/ 55 h 96"/>
                  <a:gd name="T6" fmla="*/ 5 w 56"/>
                  <a:gd name="T7" fmla="*/ 53 h 96"/>
                  <a:gd name="T8" fmla="*/ 0 w 56"/>
                  <a:gd name="T9" fmla="*/ 33 h 96"/>
                  <a:gd name="T10" fmla="*/ 0 w 56"/>
                  <a:gd name="T11" fmla="*/ 0 h 96"/>
                  <a:gd name="T12" fmla="*/ 56 w 56"/>
                  <a:gd name="T13" fmla="*/ 0 h 96"/>
                  <a:gd name="T14" fmla="*/ 56 w 56"/>
                  <a:gd name="T15" fmla="*/ 33 h 96"/>
                  <a:gd name="T16" fmla="*/ 55 w 56"/>
                  <a:gd name="T17" fmla="*/ 47 h 96"/>
                  <a:gd name="T18" fmla="*/ 48 w 56"/>
                  <a:gd name="T19" fmla="*/ 55 h 96"/>
                  <a:gd name="T20" fmla="*/ 48 w 56"/>
                  <a:gd name="T21" fmla="*/ 96 h 96"/>
                  <a:gd name="T22" fmla="*/ 16 w 56"/>
                  <a:gd name="T23" fmla="*/ 88 h 96"/>
                  <a:gd name="T24" fmla="*/ 40 w 56"/>
                  <a:gd name="T25" fmla="*/ 88 h 96"/>
                  <a:gd name="T26" fmla="*/ 40 w 56"/>
                  <a:gd name="T27" fmla="*/ 48 h 96"/>
                  <a:gd name="T28" fmla="*/ 44 w 56"/>
                  <a:gd name="T29" fmla="*/ 48 h 96"/>
                  <a:gd name="T30" fmla="*/ 47 w 56"/>
                  <a:gd name="T31" fmla="*/ 45 h 96"/>
                  <a:gd name="T32" fmla="*/ 48 w 56"/>
                  <a:gd name="T33" fmla="*/ 33 h 96"/>
                  <a:gd name="T34" fmla="*/ 48 w 56"/>
                  <a:gd name="T35" fmla="*/ 8 h 96"/>
                  <a:gd name="T36" fmla="*/ 8 w 56"/>
                  <a:gd name="T37" fmla="*/ 8 h 96"/>
                  <a:gd name="T38" fmla="*/ 8 w 56"/>
                  <a:gd name="T39" fmla="*/ 33 h 96"/>
                  <a:gd name="T40" fmla="*/ 10 w 56"/>
                  <a:gd name="T41" fmla="*/ 47 h 96"/>
                  <a:gd name="T42" fmla="*/ 12 w 56"/>
                  <a:gd name="T43" fmla="*/ 48 h 96"/>
                  <a:gd name="T44" fmla="*/ 16 w 56"/>
                  <a:gd name="T45" fmla="*/ 48 h 96"/>
                  <a:gd name="T46" fmla="*/ 16 w 56"/>
                  <a:gd name="T4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96">
                    <a:moveTo>
                      <a:pt x="48" y="96"/>
                    </a:moveTo>
                    <a:cubicBezTo>
                      <a:pt x="8" y="96"/>
                      <a:pt x="8" y="96"/>
                      <a:pt x="8" y="96"/>
                    </a:cubicBezTo>
                    <a:cubicBezTo>
                      <a:pt x="8" y="55"/>
                      <a:pt x="8" y="55"/>
                      <a:pt x="8" y="55"/>
                    </a:cubicBezTo>
                    <a:cubicBezTo>
                      <a:pt x="7" y="55"/>
                      <a:pt x="6" y="54"/>
                      <a:pt x="5" y="53"/>
                    </a:cubicBezTo>
                    <a:cubicBezTo>
                      <a:pt x="0" y="48"/>
                      <a:pt x="0" y="40"/>
                      <a:pt x="0" y="33"/>
                    </a:cubicBezTo>
                    <a:cubicBezTo>
                      <a:pt x="0" y="0"/>
                      <a:pt x="0" y="0"/>
                      <a:pt x="0" y="0"/>
                    </a:cubicBezTo>
                    <a:cubicBezTo>
                      <a:pt x="56" y="0"/>
                      <a:pt x="56" y="0"/>
                      <a:pt x="56" y="0"/>
                    </a:cubicBezTo>
                    <a:cubicBezTo>
                      <a:pt x="56" y="33"/>
                      <a:pt x="56" y="33"/>
                      <a:pt x="56" y="33"/>
                    </a:cubicBezTo>
                    <a:cubicBezTo>
                      <a:pt x="56" y="37"/>
                      <a:pt x="56" y="42"/>
                      <a:pt x="55" y="47"/>
                    </a:cubicBezTo>
                    <a:cubicBezTo>
                      <a:pt x="53" y="52"/>
                      <a:pt x="51" y="54"/>
                      <a:pt x="48" y="55"/>
                    </a:cubicBezTo>
                    <a:lnTo>
                      <a:pt x="48" y="96"/>
                    </a:lnTo>
                    <a:close/>
                    <a:moveTo>
                      <a:pt x="16" y="88"/>
                    </a:moveTo>
                    <a:cubicBezTo>
                      <a:pt x="40" y="88"/>
                      <a:pt x="40" y="88"/>
                      <a:pt x="40" y="88"/>
                    </a:cubicBezTo>
                    <a:cubicBezTo>
                      <a:pt x="40" y="48"/>
                      <a:pt x="40" y="48"/>
                      <a:pt x="40" y="48"/>
                    </a:cubicBezTo>
                    <a:cubicBezTo>
                      <a:pt x="44" y="48"/>
                      <a:pt x="44" y="48"/>
                      <a:pt x="44" y="48"/>
                    </a:cubicBezTo>
                    <a:cubicBezTo>
                      <a:pt x="45" y="48"/>
                      <a:pt x="46" y="48"/>
                      <a:pt x="47" y="45"/>
                    </a:cubicBezTo>
                    <a:cubicBezTo>
                      <a:pt x="48" y="41"/>
                      <a:pt x="48" y="37"/>
                      <a:pt x="48" y="33"/>
                    </a:cubicBezTo>
                    <a:cubicBezTo>
                      <a:pt x="48" y="8"/>
                      <a:pt x="48" y="8"/>
                      <a:pt x="48" y="8"/>
                    </a:cubicBezTo>
                    <a:cubicBezTo>
                      <a:pt x="8" y="8"/>
                      <a:pt x="8" y="8"/>
                      <a:pt x="8" y="8"/>
                    </a:cubicBezTo>
                    <a:cubicBezTo>
                      <a:pt x="8" y="33"/>
                      <a:pt x="8" y="33"/>
                      <a:pt x="8" y="33"/>
                    </a:cubicBezTo>
                    <a:cubicBezTo>
                      <a:pt x="8" y="38"/>
                      <a:pt x="8" y="45"/>
                      <a:pt x="10" y="47"/>
                    </a:cubicBezTo>
                    <a:cubicBezTo>
                      <a:pt x="11" y="48"/>
                      <a:pt x="11" y="48"/>
                      <a:pt x="12" y="48"/>
                    </a:cubicBezTo>
                    <a:cubicBezTo>
                      <a:pt x="16" y="48"/>
                      <a:pt x="16" y="48"/>
                      <a:pt x="16" y="48"/>
                    </a:cubicBezTo>
                    <a:lnTo>
                      <a:pt x="16" y="88"/>
                    </a:ln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92"/>
              <p:cNvSpPr>
                <a:spLocks noEditPoints="1"/>
              </p:cNvSpPr>
              <p:nvPr/>
            </p:nvSpPr>
            <p:spPr bwMode="auto">
              <a:xfrm>
                <a:off x="10293351" y="5243513"/>
                <a:ext cx="134938" cy="230188"/>
              </a:xfrm>
              <a:custGeom>
                <a:avLst/>
                <a:gdLst>
                  <a:gd name="T0" fmla="*/ 48 w 56"/>
                  <a:gd name="T1" fmla="*/ 96 h 96"/>
                  <a:gd name="T2" fmla="*/ 8 w 56"/>
                  <a:gd name="T3" fmla="*/ 96 h 96"/>
                  <a:gd name="T4" fmla="*/ 8 w 56"/>
                  <a:gd name="T5" fmla="*/ 51 h 96"/>
                  <a:gd name="T6" fmla="*/ 0 w 56"/>
                  <a:gd name="T7" fmla="*/ 32 h 96"/>
                  <a:gd name="T8" fmla="*/ 0 w 56"/>
                  <a:gd name="T9" fmla="*/ 0 h 96"/>
                  <a:gd name="T10" fmla="*/ 56 w 56"/>
                  <a:gd name="T11" fmla="*/ 0 h 96"/>
                  <a:gd name="T12" fmla="*/ 56 w 56"/>
                  <a:gd name="T13" fmla="*/ 32 h 96"/>
                  <a:gd name="T14" fmla="*/ 48 w 56"/>
                  <a:gd name="T15" fmla="*/ 51 h 96"/>
                  <a:gd name="T16" fmla="*/ 48 w 56"/>
                  <a:gd name="T17" fmla="*/ 96 h 96"/>
                  <a:gd name="T18" fmla="*/ 16 w 56"/>
                  <a:gd name="T19" fmla="*/ 88 h 96"/>
                  <a:gd name="T20" fmla="*/ 40 w 56"/>
                  <a:gd name="T21" fmla="*/ 88 h 96"/>
                  <a:gd name="T22" fmla="*/ 40 w 56"/>
                  <a:gd name="T23" fmla="*/ 44 h 96"/>
                  <a:gd name="T24" fmla="*/ 44 w 56"/>
                  <a:gd name="T25" fmla="*/ 44 h 96"/>
                  <a:gd name="T26" fmla="*/ 48 w 56"/>
                  <a:gd name="T27" fmla="*/ 32 h 96"/>
                  <a:gd name="T28" fmla="*/ 48 w 56"/>
                  <a:gd name="T29" fmla="*/ 8 h 96"/>
                  <a:gd name="T30" fmla="*/ 8 w 56"/>
                  <a:gd name="T31" fmla="*/ 8 h 96"/>
                  <a:gd name="T32" fmla="*/ 8 w 56"/>
                  <a:gd name="T33" fmla="*/ 32 h 96"/>
                  <a:gd name="T34" fmla="*/ 12 w 56"/>
                  <a:gd name="T35" fmla="*/ 44 h 96"/>
                  <a:gd name="T36" fmla="*/ 16 w 56"/>
                  <a:gd name="T37" fmla="*/ 44 h 96"/>
                  <a:gd name="T38" fmla="*/ 16 w 56"/>
                  <a:gd name="T39" fmla="*/ 48 h 96"/>
                  <a:gd name="T40" fmla="*/ 16 w 56"/>
                  <a:gd name="T41"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96">
                    <a:moveTo>
                      <a:pt x="48" y="96"/>
                    </a:moveTo>
                    <a:cubicBezTo>
                      <a:pt x="8" y="96"/>
                      <a:pt x="8" y="96"/>
                      <a:pt x="8" y="96"/>
                    </a:cubicBezTo>
                    <a:cubicBezTo>
                      <a:pt x="8" y="51"/>
                      <a:pt x="8" y="51"/>
                      <a:pt x="8" y="51"/>
                    </a:cubicBezTo>
                    <a:cubicBezTo>
                      <a:pt x="3" y="48"/>
                      <a:pt x="0" y="41"/>
                      <a:pt x="0" y="32"/>
                    </a:cubicBezTo>
                    <a:cubicBezTo>
                      <a:pt x="0" y="0"/>
                      <a:pt x="0" y="0"/>
                      <a:pt x="0" y="0"/>
                    </a:cubicBezTo>
                    <a:cubicBezTo>
                      <a:pt x="56" y="0"/>
                      <a:pt x="56" y="0"/>
                      <a:pt x="56" y="0"/>
                    </a:cubicBezTo>
                    <a:cubicBezTo>
                      <a:pt x="56" y="32"/>
                      <a:pt x="56" y="32"/>
                      <a:pt x="56" y="32"/>
                    </a:cubicBezTo>
                    <a:cubicBezTo>
                      <a:pt x="56" y="40"/>
                      <a:pt x="53" y="48"/>
                      <a:pt x="48" y="51"/>
                    </a:cubicBezTo>
                    <a:lnTo>
                      <a:pt x="48" y="96"/>
                    </a:lnTo>
                    <a:close/>
                    <a:moveTo>
                      <a:pt x="16" y="88"/>
                    </a:moveTo>
                    <a:cubicBezTo>
                      <a:pt x="40" y="88"/>
                      <a:pt x="40" y="88"/>
                      <a:pt x="40" y="88"/>
                    </a:cubicBezTo>
                    <a:cubicBezTo>
                      <a:pt x="40" y="44"/>
                      <a:pt x="40" y="44"/>
                      <a:pt x="40" y="44"/>
                    </a:cubicBezTo>
                    <a:cubicBezTo>
                      <a:pt x="44" y="44"/>
                      <a:pt x="44" y="44"/>
                      <a:pt x="44" y="44"/>
                    </a:cubicBezTo>
                    <a:cubicBezTo>
                      <a:pt x="45" y="44"/>
                      <a:pt x="48" y="39"/>
                      <a:pt x="48" y="32"/>
                    </a:cubicBezTo>
                    <a:cubicBezTo>
                      <a:pt x="48" y="8"/>
                      <a:pt x="48" y="8"/>
                      <a:pt x="48" y="8"/>
                    </a:cubicBezTo>
                    <a:cubicBezTo>
                      <a:pt x="8" y="8"/>
                      <a:pt x="8" y="8"/>
                      <a:pt x="8" y="8"/>
                    </a:cubicBezTo>
                    <a:cubicBezTo>
                      <a:pt x="8" y="32"/>
                      <a:pt x="8" y="32"/>
                      <a:pt x="8" y="32"/>
                    </a:cubicBezTo>
                    <a:cubicBezTo>
                      <a:pt x="8" y="40"/>
                      <a:pt x="11" y="44"/>
                      <a:pt x="12" y="44"/>
                    </a:cubicBezTo>
                    <a:cubicBezTo>
                      <a:pt x="16" y="44"/>
                      <a:pt x="16" y="44"/>
                      <a:pt x="16" y="44"/>
                    </a:cubicBezTo>
                    <a:cubicBezTo>
                      <a:pt x="16" y="48"/>
                      <a:pt x="16" y="48"/>
                      <a:pt x="16" y="48"/>
                    </a:cubicBezTo>
                    <a:lnTo>
                      <a:pt x="16" y="88"/>
                    </a:ln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93"/>
              <p:cNvSpPr>
                <a:spLocks noEditPoints="1"/>
              </p:cNvSpPr>
              <p:nvPr/>
            </p:nvSpPr>
            <p:spPr bwMode="auto">
              <a:xfrm>
                <a:off x="10044113" y="5243513"/>
                <a:ext cx="192088" cy="327025"/>
              </a:xfrm>
              <a:custGeom>
                <a:avLst/>
                <a:gdLst>
                  <a:gd name="T0" fmla="*/ 64 w 80"/>
                  <a:gd name="T1" fmla="*/ 136 h 136"/>
                  <a:gd name="T2" fmla="*/ 16 w 80"/>
                  <a:gd name="T3" fmla="*/ 136 h 136"/>
                  <a:gd name="T4" fmla="*/ 16 w 80"/>
                  <a:gd name="T5" fmla="*/ 80 h 136"/>
                  <a:gd name="T6" fmla="*/ 0 w 80"/>
                  <a:gd name="T7" fmla="*/ 56 h 136"/>
                  <a:gd name="T8" fmla="*/ 0 w 80"/>
                  <a:gd name="T9" fmla="*/ 0 h 136"/>
                  <a:gd name="T10" fmla="*/ 80 w 80"/>
                  <a:gd name="T11" fmla="*/ 0 h 136"/>
                  <a:gd name="T12" fmla="*/ 80 w 80"/>
                  <a:gd name="T13" fmla="*/ 56 h 136"/>
                  <a:gd name="T14" fmla="*/ 64 w 80"/>
                  <a:gd name="T15" fmla="*/ 80 h 136"/>
                  <a:gd name="T16" fmla="*/ 64 w 80"/>
                  <a:gd name="T17" fmla="*/ 136 h 136"/>
                  <a:gd name="T18" fmla="*/ 24 w 80"/>
                  <a:gd name="T19" fmla="*/ 128 h 136"/>
                  <a:gd name="T20" fmla="*/ 56 w 80"/>
                  <a:gd name="T21" fmla="*/ 128 h 136"/>
                  <a:gd name="T22" fmla="*/ 56 w 80"/>
                  <a:gd name="T23" fmla="*/ 72 h 136"/>
                  <a:gd name="T24" fmla="*/ 60 w 80"/>
                  <a:gd name="T25" fmla="*/ 72 h 136"/>
                  <a:gd name="T26" fmla="*/ 72 w 80"/>
                  <a:gd name="T27" fmla="*/ 56 h 136"/>
                  <a:gd name="T28" fmla="*/ 72 w 80"/>
                  <a:gd name="T29" fmla="*/ 8 h 136"/>
                  <a:gd name="T30" fmla="*/ 8 w 80"/>
                  <a:gd name="T31" fmla="*/ 8 h 136"/>
                  <a:gd name="T32" fmla="*/ 8 w 80"/>
                  <a:gd name="T33" fmla="*/ 56 h 136"/>
                  <a:gd name="T34" fmla="*/ 20 w 80"/>
                  <a:gd name="T35" fmla="*/ 72 h 136"/>
                  <a:gd name="T36" fmla="*/ 24 w 80"/>
                  <a:gd name="T37" fmla="*/ 72 h 136"/>
                  <a:gd name="T38" fmla="*/ 24 w 80"/>
                  <a:gd name="T39"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36">
                    <a:moveTo>
                      <a:pt x="64" y="136"/>
                    </a:moveTo>
                    <a:cubicBezTo>
                      <a:pt x="16" y="136"/>
                      <a:pt x="16" y="136"/>
                      <a:pt x="16" y="136"/>
                    </a:cubicBezTo>
                    <a:cubicBezTo>
                      <a:pt x="16" y="80"/>
                      <a:pt x="16" y="80"/>
                      <a:pt x="16" y="80"/>
                    </a:cubicBezTo>
                    <a:cubicBezTo>
                      <a:pt x="6" y="78"/>
                      <a:pt x="0" y="69"/>
                      <a:pt x="0" y="56"/>
                    </a:cubicBezTo>
                    <a:cubicBezTo>
                      <a:pt x="0" y="0"/>
                      <a:pt x="0" y="0"/>
                      <a:pt x="0" y="0"/>
                    </a:cubicBezTo>
                    <a:cubicBezTo>
                      <a:pt x="80" y="0"/>
                      <a:pt x="80" y="0"/>
                      <a:pt x="80" y="0"/>
                    </a:cubicBezTo>
                    <a:cubicBezTo>
                      <a:pt x="80" y="56"/>
                      <a:pt x="80" y="56"/>
                      <a:pt x="80" y="56"/>
                    </a:cubicBezTo>
                    <a:cubicBezTo>
                      <a:pt x="80" y="69"/>
                      <a:pt x="74" y="78"/>
                      <a:pt x="64" y="80"/>
                    </a:cubicBezTo>
                    <a:lnTo>
                      <a:pt x="64" y="136"/>
                    </a:lnTo>
                    <a:close/>
                    <a:moveTo>
                      <a:pt x="24" y="128"/>
                    </a:moveTo>
                    <a:cubicBezTo>
                      <a:pt x="56" y="128"/>
                      <a:pt x="56" y="128"/>
                      <a:pt x="56" y="128"/>
                    </a:cubicBezTo>
                    <a:cubicBezTo>
                      <a:pt x="56" y="72"/>
                      <a:pt x="56" y="72"/>
                      <a:pt x="56" y="72"/>
                    </a:cubicBezTo>
                    <a:cubicBezTo>
                      <a:pt x="60" y="72"/>
                      <a:pt x="60" y="72"/>
                      <a:pt x="60" y="72"/>
                    </a:cubicBezTo>
                    <a:cubicBezTo>
                      <a:pt x="70" y="72"/>
                      <a:pt x="72" y="62"/>
                      <a:pt x="72" y="56"/>
                    </a:cubicBezTo>
                    <a:cubicBezTo>
                      <a:pt x="72" y="8"/>
                      <a:pt x="72" y="8"/>
                      <a:pt x="72" y="8"/>
                    </a:cubicBezTo>
                    <a:cubicBezTo>
                      <a:pt x="8" y="8"/>
                      <a:pt x="8" y="8"/>
                      <a:pt x="8" y="8"/>
                    </a:cubicBezTo>
                    <a:cubicBezTo>
                      <a:pt x="8" y="56"/>
                      <a:pt x="8" y="56"/>
                      <a:pt x="8" y="56"/>
                    </a:cubicBezTo>
                    <a:cubicBezTo>
                      <a:pt x="8" y="62"/>
                      <a:pt x="10" y="72"/>
                      <a:pt x="20" y="72"/>
                    </a:cubicBezTo>
                    <a:cubicBezTo>
                      <a:pt x="24" y="72"/>
                      <a:pt x="24" y="72"/>
                      <a:pt x="24" y="72"/>
                    </a:cubicBezTo>
                    <a:lnTo>
                      <a:pt x="24" y="128"/>
                    </a:ln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94"/>
              <p:cNvSpPr>
                <a:spLocks noEditPoints="1"/>
              </p:cNvSpPr>
              <p:nvPr/>
            </p:nvSpPr>
            <p:spPr bwMode="auto">
              <a:xfrm>
                <a:off x="10312401" y="5127626"/>
                <a:ext cx="96838" cy="96838"/>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95"/>
              <p:cNvSpPr>
                <a:spLocks noEditPoints="1"/>
              </p:cNvSpPr>
              <p:nvPr/>
            </p:nvSpPr>
            <p:spPr bwMode="auto">
              <a:xfrm>
                <a:off x="9869488" y="5127626"/>
                <a:ext cx="96838" cy="96838"/>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8"/>
                    </a:moveTo>
                    <a:cubicBezTo>
                      <a:pt x="13" y="8"/>
                      <a:pt x="8" y="13"/>
                      <a:pt x="8" y="20"/>
                    </a:cubicBezTo>
                    <a:cubicBezTo>
                      <a:pt x="8" y="27"/>
                      <a:pt x="13" y="32"/>
                      <a:pt x="20" y="32"/>
                    </a:cubicBezTo>
                    <a:cubicBezTo>
                      <a:pt x="27" y="32"/>
                      <a:pt x="32" y="27"/>
                      <a:pt x="32" y="20"/>
                    </a:cubicBezTo>
                    <a:cubicBezTo>
                      <a:pt x="32" y="13"/>
                      <a:pt x="27" y="8"/>
                      <a:pt x="20" y="8"/>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96"/>
              <p:cNvSpPr>
                <a:spLocks noEditPoints="1"/>
              </p:cNvSpPr>
              <p:nvPr/>
            </p:nvSpPr>
            <p:spPr bwMode="auto">
              <a:xfrm>
                <a:off x="10063163" y="5070476"/>
                <a:ext cx="153988" cy="153988"/>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8 h 64"/>
                  <a:gd name="T12" fmla="*/ 8 w 64"/>
                  <a:gd name="T13" fmla="*/ 32 h 64"/>
                  <a:gd name="T14" fmla="*/ 32 w 64"/>
                  <a:gd name="T15" fmla="*/ 56 h 64"/>
                  <a:gd name="T16" fmla="*/ 56 w 64"/>
                  <a:gd name="T17" fmla="*/ 32 h 64"/>
                  <a:gd name="T18" fmla="*/ 32 w 64"/>
                  <a:gd name="T1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8"/>
                    </a:moveTo>
                    <a:cubicBezTo>
                      <a:pt x="19" y="8"/>
                      <a:pt x="8" y="19"/>
                      <a:pt x="8" y="32"/>
                    </a:cubicBezTo>
                    <a:cubicBezTo>
                      <a:pt x="8" y="45"/>
                      <a:pt x="19" y="56"/>
                      <a:pt x="32" y="56"/>
                    </a:cubicBezTo>
                    <a:cubicBezTo>
                      <a:pt x="45" y="56"/>
                      <a:pt x="56" y="45"/>
                      <a:pt x="56" y="32"/>
                    </a:cubicBezTo>
                    <a:cubicBezTo>
                      <a:pt x="56" y="19"/>
                      <a:pt x="45" y="8"/>
                      <a:pt x="32" y="8"/>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4" name="Oval 63"/>
            <p:cNvSpPr/>
            <p:nvPr/>
          </p:nvSpPr>
          <p:spPr>
            <a:xfrm>
              <a:off x="7379934" y="2117360"/>
              <a:ext cx="938656" cy="938654"/>
            </a:xfrm>
            <a:prstGeom prst="ellipse">
              <a:avLst/>
            </a:prstGeom>
            <a:solidFill>
              <a:srgbClr val="0D4571"/>
            </a:solid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9" name="Group 78"/>
            <p:cNvGrpSpPr/>
            <p:nvPr/>
          </p:nvGrpSpPr>
          <p:grpSpPr>
            <a:xfrm>
              <a:off x="7537341" y="2270625"/>
              <a:ext cx="617980" cy="556358"/>
              <a:chOff x="9850438" y="10071101"/>
              <a:chExt cx="557213" cy="501650"/>
            </a:xfrm>
            <a:solidFill>
              <a:schemeClr val="bg1"/>
            </a:solidFill>
          </p:grpSpPr>
          <p:sp>
            <p:nvSpPr>
              <p:cNvPr id="90" name="Freeform 5"/>
              <p:cNvSpPr>
                <a:spLocks/>
              </p:cNvSpPr>
              <p:nvPr/>
            </p:nvSpPr>
            <p:spPr bwMode="auto">
              <a:xfrm>
                <a:off x="9850438" y="10553701"/>
                <a:ext cx="557213" cy="19050"/>
              </a:xfrm>
              <a:custGeom>
                <a:avLst/>
                <a:gdLst>
                  <a:gd name="T0" fmla="*/ 228 w 232"/>
                  <a:gd name="T1" fmla="*/ 0 h 8"/>
                  <a:gd name="T2" fmla="*/ 4 w 232"/>
                  <a:gd name="T3" fmla="*/ 0 h 8"/>
                  <a:gd name="T4" fmla="*/ 0 w 232"/>
                  <a:gd name="T5" fmla="*/ 4 h 8"/>
                  <a:gd name="T6" fmla="*/ 4 w 232"/>
                  <a:gd name="T7" fmla="*/ 8 h 8"/>
                  <a:gd name="T8" fmla="*/ 228 w 232"/>
                  <a:gd name="T9" fmla="*/ 8 h 8"/>
                  <a:gd name="T10" fmla="*/ 232 w 232"/>
                  <a:gd name="T11" fmla="*/ 4 h 8"/>
                  <a:gd name="T12" fmla="*/ 228 w 23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32" h="8">
                    <a:moveTo>
                      <a:pt x="228" y="0"/>
                    </a:moveTo>
                    <a:cubicBezTo>
                      <a:pt x="4" y="0"/>
                      <a:pt x="4" y="0"/>
                      <a:pt x="4" y="0"/>
                    </a:cubicBezTo>
                    <a:cubicBezTo>
                      <a:pt x="2" y="0"/>
                      <a:pt x="0" y="2"/>
                      <a:pt x="0" y="4"/>
                    </a:cubicBezTo>
                    <a:cubicBezTo>
                      <a:pt x="0" y="6"/>
                      <a:pt x="2" y="8"/>
                      <a:pt x="4" y="8"/>
                    </a:cubicBezTo>
                    <a:cubicBezTo>
                      <a:pt x="228" y="8"/>
                      <a:pt x="228" y="8"/>
                      <a:pt x="228" y="8"/>
                    </a:cubicBezTo>
                    <a:cubicBezTo>
                      <a:pt x="230" y="8"/>
                      <a:pt x="232" y="6"/>
                      <a:pt x="232" y="4"/>
                    </a:cubicBezTo>
                    <a:cubicBezTo>
                      <a:pt x="232" y="2"/>
                      <a:pt x="230" y="0"/>
                      <a:pt x="228" y="0"/>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6"/>
              <p:cNvSpPr>
                <a:spLocks noEditPoints="1"/>
              </p:cNvSpPr>
              <p:nvPr/>
            </p:nvSpPr>
            <p:spPr bwMode="auto">
              <a:xfrm>
                <a:off x="10234613" y="10302876"/>
                <a:ext cx="134938" cy="231775"/>
              </a:xfrm>
              <a:custGeom>
                <a:avLst/>
                <a:gdLst>
                  <a:gd name="T0" fmla="*/ 52 w 56"/>
                  <a:gd name="T1" fmla="*/ 8 h 96"/>
                  <a:gd name="T2" fmla="*/ 56 w 56"/>
                  <a:gd name="T3" fmla="*/ 4 h 96"/>
                  <a:gd name="T4" fmla="*/ 52 w 56"/>
                  <a:gd name="T5" fmla="*/ 0 h 96"/>
                  <a:gd name="T6" fmla="*/ 4 w 56"/>
                  <a:gd name="T7" fmla="*/ 0 h 96"/>
                  <a:gd name="T8" fmla="*/ 0 w 56"/>
                  <a:gd name="T9" fmla="*/ 4 h 96"/>
                  <a:gd name="T10" fmla="*/ 4 w 56"/>
                  <a:gd name="T11" fmla="*/ 8 h 96"/>
                  <a:gd name="T12" fmla="*/ 8 w 56"/>
                  <a:gd name="T13" fmla="*/ 8 h 96"/>
                  <a:gd name="T14" fmla="*/ 8 w 56"/>
                  <a:gd name="T15" fmla="*/ 88 h 96"/>
                  <a:gd name="T16" fmla="*/ 4 w 56"/>
                  <a:gd name="T17" fmla="*/ 88 h 96"/>
                  <a:gd name="T18" fmla="*/ 0 w 56"/>
                  <a:gd name="T19" fmla="*/ 92 h 96"/>
                  <a:gd name="T20" fmla="*/ 4 w 56"/>
                  <a:gd name="T21" fmla="*/ 96 h 96"/>
                  <a:gd name="T22" fmla="*/ 52 w 56"/>
                  <a:gd name="T23" fmla="*/ 96 h 96"/>
                  <a:gd name="T24" fmla="*/ 56 w 56"/>
                  <a:gd name="T25" fmla="*/ 92 h 96"/>
                  <a:gd name="T26" fmla="*/ 52 w 56"/>
                  <a:gd name="T27" fmla="*/ 88 h 96"/>
                  <a:gd name="T28" fmla="*/ 48 w 56"/>
                  <a:gd name="T29" fmla="*/ 88 h 96"/>
                  <a:gd name="T30" fmla="*/ 48 w 56"/>
                  <a:gd name="T31" fmla="*/ 8 h 96"/>
                  <a:gd name="T32" fmla="*/ 52 w 56"/>
                  <a:gd name="T33" fmla="*/ 8 h 96"/>
                  <a:gd name="T34" fmla="*/ 16 w 56"/>
                  <a:gd name="T35" fmla="*/ 8 h 96"/>
                  <a:gd name="T36" fmla="*/ 24 w 56"/>
                  <a:gd name="T37" fmla="*/ 8 h 96"/>
                  <a:gd name="T38" fmla="*/ 24 w 56"/>
                  <a:gd name="T39" fmla="*/ 88 h 96"/>
                  <a:gd name="T40" fmla="*/ 16 w 56"/>
                  <a:gd name="T41" fmla="*/ 88 h 96"/>
                  <a:gd name="T42" fmla="*/ 16 w 56"/>
                  <a:gd name="T43" fmla="*/ 8 h 96"/>
                  <a:gd name="T44" fmla="*/ 40 w 56"/>
                  <a:gd name="T45" fmla="*/ 88 h 96"/>
                  <a:gd name="T46" fmla="*/ 32 w 56"/>
                  <a:gd name="T47" fmla="*/ 88 h 96"/>
                  <a:gd name="T48" fmla="*/ 32 w 56"/>
                  <a:gd name="T49" fmla="*/ 8 h 96"/>
                  <a:gd name="T50" fmla="*/ 40 w 56"/>
                  <a:gd name="T51" fmla="*/ 8 h 96"/>
                  <a:gd name="T52" fmla="*/ 40 w 56"/>
                  <a:gd name="T53"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96">
                    <a:moveTo>
                      <a:pt x="52" y="8"/>
                    </a:moveTo>
                    <a:cubicBezTo>
                      <a:pt x="54" y="8"/>
                      <a:pt x="56" y="6"/>
                      <a:pt x="56" y="4"/>
                    </a:cubicBezTo>
                    <a:cubicBezTo>
                      <a:pt x="56" y="2"/>
                      <a:pt x="54" y="0"/>
                      <a:pt x="52" y="0"/>
                    </a:cubicBezTo>
                    <a:cubicBezTo>
                      <a:pt x="4" y="0"/>
                      <a:pt x="4" y="0"/>
                      <a:pt x="4" y="0"/>
                    </a:cubicBezTo>
                    <a:cubicBezTo>
                      <a:pt x="2" y="0"/>
                      <a:pt x="0" y="2"/>
                      <a:pt x="0" y="4"/>
                    </a:cubicBezTo>
                    <a:cubicBezTo>
                      <a:pt x="0" y="6"/>
                      <a:pt x="2" y="8"/>
                      <a:pt x="4" y="8"/>
                    </a:cubicBezTo>
                    <a:cubicBezTo>
                      <a:pt x="8" y="8"/>
                      <a:pt x="8" y="8"/>
                      <a:pt x="8" y="8"/>
                    </a:cubicBezTo>
                    <a:cubicBezTo>
                      <a:pt x="8" y="88"/>
                      <a:pt x="8" y="88"/>
                      <a:pt x="8" y="88"/>
                    </a:cubicBezTo>
                    <a:cubicBezTo>
                      <a:pt x="4" y="88"/>
                      <a:pt x="4" y="88"/>
                      <a:pt x="4" y="88"/>
                    </a:cubicBezTo>
                    <a:cubicBezTo>
                      <a:pt x="2" y="88"/>
                      <a:pt x="0" y="90"/>
                      <a:pt x="0" y="92"/>
                    </a:cubicBezTo>
                    <a:cubicBezTo>
                      <a:pt x="0" y="94"/>
                      <a:pt x="2" y="96"/>
                      <a:pt x="4" y="96"/>
                    </a:cubicBezTo>
                    <a:cubicBezTo>
                      <a:pt x="52" y="96"/>
                      <a:pt x="52" y="96"/>
                      <a:pt x="52" y="96"/>
                    </a:cubicBezTo>
                    <a:cubicBezTo>
                      <a:pt x="54" y="96"/>
                      <a:pt x="56" y="94"/>
                      <a:pt x="56" y="92"/>
                    </a:cubicBezTo>
                    <a:cubicBezTo>
                      <a:pt x="56" y="90"/>
                      <a:pt x="54" y="88"/>
                      <a:pt x="52" y="88"/>
                    </a:cubicBezTo>
                    <a:cubicBezTo>
                      <a:pt x="48" y="88"/>
                      <a:pt x="48" y="88"/>
                      <a:pt x="48" y="88"/>
                    </a:cubicBezTo>
                    <a:cubicBezTo>
                      <a:pt x="48" y="8"/>
                      <a:pt x="48" y="8"/>
                      <a:pt x="48" y="8"/>
                    </a:cubicBezTo>
                    <a:lnTo>
                      <a:pt x="52" y="8"/>
                    </a:lnTo>
                    <a:close/>
                    <a:moveTo>
                      <a:pt x="16" y="8"/>
                    </a:moveTo>
                    <a:cubicBezTo>
                      <a:pt x="24" y="8"/>
                      <a:pt x="24" y="8"/>
                      <a:pt x="24" y="8"/>
                    </a:cubicBezTo>
                    <a:cubicBezTo>
                      <a:pt x="24" y="88"/>
                      <a:pt x="24" y="88"/>
                      <a:pt x="24" y="88"/>
                    </a:cubicBezTo>
                    <a:cubicBezTo>
                      <a:pt x="16" y="88"/>
                      <a:pt x="16" y="88"/>
                      <a:pt x="16" y="88"/>
                    </a:cubicBezTo>
                    <a:lnTo>
                      <a:pt x="16" y="8"/>
                    </a:lnTo>
                    <a:close/>
                    <a:moveTo>
                      <a:pt x="40" y="88"/>
                    </a:moveTo>
                    <a:cubicBezTo>
                      <a:pt x="32" y="88"/>
                      <a:pt x="32" y="88"/>
                      <a:pt x="32" y="88"/>
                    </a:cubicBezTo>
                    <a:cubicBezTo>
                      <a:pt x="32" y="8"/>
                      <a:pt x="32" y="8"/>
                      <a:pt x="32" y="8"/>
                    </a:cubicBezTo>
                    <a:cubicBezTo>
                      <a:pt x="40" y="8"/>
                      <a:pt x="40" y="8"/>
                      <a:pt x="40" y="8"/>
                    </a:cubicBezTo>
                    <a:lnTo>
                      <a:pt x="40" y="88"/>
                    </a:ln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7"/>
              <p:cNvSpPr>
                <a:spLocks noEditPoints="1"/>
              </p:cNvSpPr>
              <p:nvPr/>
            </p:nvSpPr>
            <p:spPr bwMode="auto">
              <a:xfrm>
                <a:off x="9888538" y="10302876"/>
                <a:ext cx="134938" cy="231775"/>
              </a:xfrm>
              <a:custGeom>
                <a:avLst/>
                <a:gdLst>
                  <a:gd name="T0" fmla="*/ 52 w 56"/>
                  <a:gd name="T1" fmla="*/ 8 h 96"/>
                  <a:gd name="T2" fmla="*/ 56 w 56"/>
                  <a:gd name="T3" fmla="*/ 4 h 96"/>
                  <a:gd name="T4" fmla="*/ 52 w 56"/>
                  <a:gd name="T5" fmla="*/ 0 h 96"/>
                  <a:gd name="T6" fmla="*/ 4 w 56"/>
                  <a:gd name="T7" fmla="*/ 0 h 96"/>
                  <a:gd name="T8" fmla="*/ 0 w 56"/>
                  <a:gd name="T9" fmla="*/ 4 h 96"/>
                  <a:gd name="T10" fmla="*/ 4 w 56"/>
                  <a:gd name="T11" fmla="*/ 8 h 96"/>
                  <a:gd name="T12" fmla="*/ 8 w 56"/>
                  <a:gd name="T13" fmla="*/ 8 h 96"/>
                  <a:gd name="T14" fmla="*/ 8 w 56"/>
                  <a:gd name="T15" fmla="*/ 88 h 96"/>
                  <a:gd name="T16" fmla="*/ 4 w 56"/>
                  <a:gd name="T17" fmla="*/ 88 h 96"/>
                  <a:gd name="T18" fmla="*/ 0 w 56"/>
                  <a:gd name="T19" fmla="*/ 92 h 96"/>
                  <a:gd name="T20" fmla="*/ 4 w 56"/>
                  <a:gd name="T21" fmla="*/ 96 h 96"/>
                  <a:gd name="T22" fmla="*/ 52 w 56"/>
                  <a:gd name="T23" fmla="*/ 96 h 96"/>
                  <a:gd name="T24" fmla="*/ 56 w 56"/>
                  <a:gd name="T25" fmla="*/ 92 h 96"/>
                  <a:gd name="T26" fmla="*/ 52 w 56"/>
                  <a:gd name="T27" fmla="*/ 88 h 96"/>
                  <a:gd name="T28" fmla="*/ 48 w 56"/>
                  <a:gd name="T29" fmla="*/ 88 h 96"/>
                  <a:gd name="T30" fmla="*/ 48 w 56"/>
                  <a:gd name="T31" fmla="*/ 8 h 96"/>
                  <a:gd name="T32" fmla="*/ 52 w 56"/>
                  <a:gd name="T33" fmla="*/ 8 h 96"/>
                  <a:gd name="T34" fmla="*/ 16 w 56"/>
                  <a:gd name="T35" fmla="*/ 8 h 96"/>
                  <a:gd name="T36" fmla="*/ 24 w 56"/>
                  <a:gd name="T37" fmla="*/ 8 h 96"/>
                  <a:gd name="T38" fmla="*/ 24 w 56"/>
                  <a:gd name="T39" fmla="*/ 88 h 96"/>
                  <a:gd name="T40" fmla="*/ 16 w 56"/>
                  <a:gd name="T41" fmla="*/ 88 h 96"/>
                  <a:gd name="T42" fmla="*/ 16 w 56"/>
                  <a:gd name="T43" fmla="*/ 8 h 96"/>
                  <a:gd name="T44" fmla="*/ 40 w 56"/>
                  <a:gd name="T45" fmla="*/ 88 h 96"/>
                  <a:gd name="T46" fmla="*/ 32 w 56"/>
                  <a:gd name="T47" fmla="*/ 88 h 96"/>
                  <a:gd name="T48" fmla="*/ 32 w 56"/>
                  <a:gd name="T49" fmla="*/ 8 h 96"/>
                  <a:gd name="T50" fmla="*/ 40 w 56"/>
                  <a:gd name="T51" fmla="*/ 8 h 96"/>
                  <a:gd name="T52" fmla="*/ 40 w 56"/>
                  <a:gd name="T53"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96">
                    <a:moveTo>
                      <a:pt x="52" y="8"/>
                    </a:moveTo>
                    <a:cubicBezTo>
                      <a:pt x="54" y="8"/>
                      <a:pt x="56" y="6"/>
                      <a:pt x="56" y="4"/>
                    </a:cubicBezTo>
                    <a:cubicBezTo>
                      <a:pt x="56" y="2"/>
                      <a:pt x="54" y="0"/>
                      <a:pt x="52" y="0"/>
                    </a:cubicBezTo>
                    <a:cubicBezTo>
                      <a:pt x="4" y="0"/>
                      <a:pt x="4" y="0"/>
                      <a:pt x="4" y="0"/>
                    </a:cubicBezTo>
                    <a:cubicBezTo>
                      <a:pt x="2" y="0"/>
                      <a:pt x="0" y="2"/>
                      <a:pt x="0" y="4"/>
                    </a:cubicBezTo>
                    <a:cubicBezTo>
                      <a:pt x="0" y="6"/>
                      <a:pt x="2" y="8"/>
                      <a:pt x="4" y="8"/>
                    </a:cubicBezTo>
                    <a:cubicBezTo>
                      <a:pt x="8" y="8"/>
                      <a:pt x="8" y="8"/>
                      <a:pt x="8" y="8"/>
                    </a:cubicBezTo>
                    <a:cubicBezTo>
                      <a:pt x="8" y="88"/>
                      <a:pt x="8" y="88"/>
                      <a:pt x="8" y="88"/>
                    </a:cubicBezTo>
                    <a:cubicBezTo>
                      <a:pt x="4" y="88"/>
                      <a:pt x="4" y="88"/>
                      <a:pt x="4" y="88"/>
                    </a:cubicBezTo>
                    <a:cubicBezTo>
                      <a:pt x="2" y="88"/>
                      <a:pt x="0" y="90"/>
                      <a:pt x="0" y="92"/>
                    </a:cubicBezTo>
                    <a:cubicBezTo>
                      <a:pt x="0" y="94"/>
                      <a:pt x="2" y="96"/>
                      <a:pt x="4" y="96"/>
                    </a:cubicBezTo>
                    <a:cubicBezTo>
                      <a:pt x="52" y="96"/>
                      <a:pt x="52" y="96"/>
                      <a:pt x="52" y="96"/>
                    </a:cubicBezTo>
                    <a:cubicBezTo>
                      <a:pt x="54" y="96"/>
                      <a:pt x="56" y="94"/>
                      <a:pt x="56" y="92"/>
                    </a:cubicBezTo>
                    <a:cubicBezTo>
                      <a:pt x="56" y="90"/>
                      <a:pt x="54" y="88"/>
                      <a:pt x="52" y="88"/>
                    </a:cubicBezTo>
                    <a:cubicBezTo>
                      <a:pt x="48" y="88"/>
                      <a:pt x="48" y="88"/>
                      <a:pt x="48" y="88"/>
                    </a:cubicBezTo>
                    <a:cubicBezTo>
                      <a:pt x="48" y="8"/>
                      <a:pt x="48" y="8"/>
                      <a:pt x="48" y="8"/>
                    </a:cubicBezTo>
                    <a:lnTo>
                      <a:pt x="52" y="8"/>
                    </a:lnTo>
                    <a:close/>
                    <a:moveTo>
                      <a:pt x="16" y="8"/>
                    </a:moveTo>
                    <a:cubicBezTo>
                      <a:pt x="24" y="8"/>
                      <a:pt x="24" y="8"/>
                      <a:pt x="24" y="8"/>
                    </a:cubicBezTo>
                    <a:cubicBezTo>
                      <a:pt x="24" y="88"/>
                      <a:pt x="24" y="88"/>
                      <a:pt x="24" y="88"/>
                    </a:cubicBezTo>
                    <a:cubicBezTo>
                      <a:pt x="16" y="88"/>
                      <a:pt x="16" y="88"/>
                      <a:pt x="16" y="88"/>
                    </a:cubicBezTo>
                    <a:lnTo>
                      <a:pt x="16" y="8"/>
                    </a:lnTo>
                    <a:close/>
                    <a:moveTo>
                      <a:pt x="40" y="88"/>
                    </a:moveTo>
                    <a:cubicBezTo>
                      <a:pt x="32" y="88"/>
                      <a:pt x="32" y="88"/>
                      <a:pt x="32" y="88"/>
                    </a:cubicBezTo>
                    <a:cubicBezTo>
                      <a:pt x="32" y="8"/>
                      <a:pt x="32" y="8"/>
                      <a:pt x="32" y="8"/>
                    </a:cubicBezTo>
                    <a:cubicBezTo>
                      <a:pt x="40" y="8"/>
                      <a:pt x="40" y="8"/>
                      <a:pt x="40" y="8"/>
                    </a:cubicBezTo>
                    <a:lnTo>
                      <a:pt x="40" y="88"/>
                    </a:ln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8"/>
              <p:cNvSpPr>
                <a:spLocks noEditPoints="1"/>
              </p:cNvSpPr>
              <p:nvPr/>
            </p:nvSpPr>
            <p:spPr bwMode="auto">
              <a:xfrm>
                <a:off x="10061575" y="10302876"/>
                <a:ext cx="134938" cy="231775"/>
              </a:xfrm>
              <a:custGeom>
                <a:avLst/>
                <a:gdLst>
                  <a:gd name="T0" fmla="*/ 52 w 56"/>
                  <a:gd name="T1" fmla="*/ 8 h 96"/>
                  <a:gd name="T2" fmla="*/ 56 w 56"/>
                  <a:gd name="T3" fmla="*/ 4 h 96"/>
                  <a:gd name="T4" fmla="*/ 52 w 56"/>
                  <a:gd name="T5" fmla="*/ 0 h 96"/>
                  <a:gd name="T6" fmla="*/ 4 w 56"/>
                  <a:gd name="T7" fmla="*/ 0 h 96"/>
                  <a:gd name="T8" fmla="*/ 0 w 56"/>
                  <a:gd name="T9" fmla="*/ 4 h 96"/>
                  <a:gd name="T10" fmla="*/ 4 w 56"/>
                  <a:gd name="T11" fmla="*/ 8 h 96"/>
                  <a:gd name="T12" fmla="*/ 8 w 56"/>
                  <a:gd name="T13" fmla="*/ 8 h 96"/>
                  <a:gd name="T14" fmla="*/ 8 w 56"/>
                  <a:gd name="T15" fmla="*/ 88 h 96"/>
                  <a:gd name="T16" fmla="*/ 4 w 56"/>
                  <a:gd name="T17" fmla="*/ 88 h 96"/>
                  <a:gd name="T18" fmla="*/ 0 w 56"/>
                  <a:gd name="T19" fmla="*/ 92 h 96"/>
                  <a:gd name="T20" fmla="*/ 4 w 56"/>
                  <a:gd name="T21" fmla="*/ 96 h 96"/>
                  <a:gd name="T22" fmla="*/ 52 w 56"/>
                  <a:gd name="T23" fmla="*/ 96 h 96"/>
                  <a:gd name="T24" fmla="*/ 56 w 56"/>
                  <a:gd name="T25" fmla="*/ 92 h 96"/>
                  <a:gd name="T26" fmla="*/ 52 w 56"/>
                  <a:gd name="T27" fmla="*/ 88 h 96"/>
                  <a:gd name="T28" fmla="*/ 48 w 56"/>
                  <a:gd name="T29" fmla="*/ 88 h 96"/>
                  <a:gd name="T30" fmla="*/ 48 w 56"/>
                  <a:gd name="T31" fmla="*/ 8 h 96"/>
                  <a:gd name="T32" fmla="*/ 52 w 56"/>
                  <a:gd name="T33" fmla="*/ 8 h 96"/>
                  <a:gd name="T34" fmla="*/ 16 w 56"/>
                  <a:gd name="T35" fmla="*/ 8 h 96"/>
                  <a:gd name="T36" fmla="*/ 24 w 56"/>
                  <a:gd name="T37" fmla="*/ 8 h 96"/>
                  <a:gd name="T38" fmla="*/ 24 w 56"/>
                  <a:gd name="T39" fmla="*/ 88 h 96"/>
                  <a:gd name="T40" fmla="*/ 16 w 56"/>
                  <a:gd name="T41" fmla="*/ 88 h 96"/>
                  <a:gd name="T42" fmla="*/ 16 w 56"/>
                  <a:gd name="T43" fmla="*/ 8 h 96"/>
                  <a:gd name="T44" fmla="*/ 40 w 56"/>
                  <a:gd name="T45" fmla="*/ 88 h 96"/>
                  <a:gd name="T46" fmla="*/ 32 w 56"/>
                  <a:gd name="T47" fmla="*/ 88 h 96"/>
                  <a:gd name="T48" fmla="*/ 32 w 56"/>
                  <a:gd name="T49" fmla="*/ 8 h 96"/>
                  <a:gd name="T50" fmla="*/ 40 w 56"/>
                  <a:gd name="T51" fmla="*/ 8 h 96"/>
                  <a:gd name="T52" fmla="*/ 40 w 56"/>
                  <a:gd name="T53"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96">
                    <a:moveTo>
                      <a:pt x="52" y="8"/>
                    </a:moveTo>
                    <a:cubicBezTo>
                      <a:pt x="54" y="8"/>
                      <a:pt x="56" y="6"/>
                      <a:pt x="56" y="4"/>
                    </a:cubicBezTo>
                    <a:cubicBezTo>
                      <a:pt x="56" y="2"/>
                      <a:pt x="54" y="0"/>
                      <a:pt x="52" y="0"/>
                    </a:cubicBezTo>
                    <a:cubicBezTo>
                      <a:pt x="4" y="0"/>
                      <a:pt x="4" y="0"/>
                      <a:pt x="4" y="0"/>
                    </a:cubicBezTo>
                    <a:cubicBezTo>
                      <a:pt x="2" y="0"/>
                      <a:pt x="0" y="2"/>
                      <a:pt x="0" y="4"/>
                    </a:cubicBezTo>
                    <a:cubicBezTo>
                      <a:pt x="0" y="6"/>
                      <a:pt x="2" y="8"/>
                      <a:pt x="4" y="8"/>
                    </a:cubicBezTo>
                    <a:cubicBezTo>
                      <a:pt x="8" y="8"/>
                      <a:pt x="8" y="8"/>
                      <a:pt x="8" y="8"/>
                    </a:cubicBezTo>
                    <a:cubicBezTo>
                      <a:pt x="8" y="88"/>
                      <a:pt x="8" y="88"/>
                      <a:pt x="8" y="88"/>
                    </a:cubicBezTo>
                    <a:cubicBezTo>
                      <a:pt x="4" y="88"/>
                      <a:pt x="4" y="88"/>
                      <a:pt x="4" y="88"/>
                    </a:cubicBezTo>
                    <a:cubicBezTo>
                      <a:pt x="2" y="88"/>
                      <a:pt x="0" y="90"/>
                      <a:pt x="0" y="92"/>
                    </a:cubicBezTo>
                    <a:cubicBezTo>
                      <a:pt x="0" y="94"/>
                      <a:pt x="2" y="96"/>
                      <a:pt x="4" y="96"/>
                    </a:cubicBezTo>
                    <a:cubicBezTo>
                      <a:pt x="52" y="96"/>
                      <a:pt x="52" y="96"/>
                      <a:pt x="52" y="96"/>
                    </a:cubicBezTo>
                    <a:cubicBezTo>
                      <a:pt x="54" y="96"/>
                      <a:pt x="56" y="94"/>
                      <a:pt x="56" y="92"/>
                    </a:cubicBezTo>
                    <a:cubicBezTo>
                      <a:pt x="56" y="90"/>
                      <a:pt x="54" y="88"/>
                      <a:pt x="52" y="88"/>
                    </a:cubicBezTo>
                    <a:cubicBezTo>
                      <a:pt x="48" y="88"/>
                      <a:pt x="48" y="88"/>
                      <a:pt x="48" y="88"/>
                    </a:cubicBezTo>
                    <a:cubicBezTo>
                      <a:pt x="48" y="8"/>
                      <a:pt x="48" y="8"/>
                      <a:pt x="48" y="8"/>
                    </a:cubicBezTo>
                    <a:lnTo>
                      <a:pt x="52" y="8"/>
                    </a:lnTo>
                    <a:close/>
                    <a:moveTo>
                      <a:pt x="16" y="8"/>
                    </a:moveTo>
                    <a:cubicBezTo>
                      <a:pt x="24" y="8"/>
                      <a:pt x="24" y="8"/>
                      <a:pt x="24" y="8"/>
                    </a:cubicBezTo>
                    <a:cubicBezTo>
                      <a:pt x="24" y="88"/>
                      <a:pt x="24" y="88"/>
                      <a:pt x="24" y="88"/>
                    </a:cubicBezTo>
                    <a:cubicBezTo>
                      <a:pt x="16" y="88"/>
                      <a:pt x="16" y="88"/>
                      <a:pt x="16" y="88"/>
                    </a:cubicBezTo>
                    <a:lnTo>
                      <a:pt x="16" y="8"/>
                    </a:lnTo>
                    <a:close/>
                    <a:moveTo>
                      <a:pt x="40" y="88"/>
                    </a:moveTo>
                    <a:cubicBezTo>
                      <a:pt x="32" y="88"/>
                      <a:pt x="32" y="88"/>
                      <a:pt x="32" y="88"/>
                    </a:cubicBezTo>
                    <a:cubicBezTo>
                      <a:pt x="32" y="8"/>
                      <a:pt x="32" y="8"/>
                      <a:pt x="32" y="8"/>
                    </a:cubicBezTo>
                    <a:cubicBezTo>
                      <a:pt x="40" y="8"/>
                      <a:pt x="40" y="8"/>
                      <a:pt x="40" y="8"/>
                    </a:cubicBezTo>
                    <a:lnTo>
                      <a:pt x="40" y="88"/>
                    </a:ln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9"/>
              <p:cNvSpPr>
                <a:spLocks noEditPoints="1"/>
              </p:cNvSpPr>
              <p:nvPr/>
            </p:nvSpPr>
            <p:spPr bwMode="auto">
              <a:xfrm>
                <a:off x="9850438" y="10071101"/>
                <a:ext cx="557213" cy="212725"/>
              </a:xfrm>
              <a:custGeom>
                <a:avLst/>
                <a:gdLst>
                  <a:gd name="T0" fmla="*/ 4 w 232"/>
                  <a:gd name="T1" fmla="*/ 88 h 88"/>
                  <a:gd name="T2" fmla="*/ 228 w 232"/>
                  <a:gd name="T3" fmla="*/ 88 h 88"/>
                  <a:gd name="T4" fmla="*/ 232 w 232"/>
                  <a:gd name="T5" fmla="*/ 85 h 88"/>
                  <a:gd name="T6" fmla="*/ 230 w 232"/>
                  <a:gd name="T7" fmla="*/ 81 h 88"/>
                  <a:gd name="T8" fmla="*/ 118 w 232"/>
                  <a:gd name="T9" fmla="*/ 1 h 88"/>
                  <a:gd name="T10" fmla="*/ 114 w 232"/>
                  <a:gd name="T11" fmla="*/ 1 h 88"/>
                  <a:gd name="T12" fmla="*/ 2 w 232"/>
                  <a:gd name="T13" fmla="*/ 81 h 88"/>
                  <a:gd name="T14" fmla="*/ 0 w 232"/>
                  <a:gd name="T15" fmla="*/ 85 h 88"/>
                  <a:gd name="T16" fmla="*/ 4 w 232"/>
                  <a:gd name="T17" fmla="*/ 88 h 88"/>
                  <a:gd name="T18" fmla="*/ 116 w 232"/>
                  <a:gd name="T19" fmla="*/ 9 h 88"/>
                  <a:gd name="T20" fmla="*/ 216 w 232"/>
                  <a:gd name="T21" fmla="*/ 80 h 88"/>
                  <a:gd name="T22" fmla="*/ 16 w 232"/>
                  <a:gd name="T23" fmla="*/ 80 h 88"/>
                  <a:gd name="T24" fmla="*/ 116 w 232"/>
                  <a:gd name="T25"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88">
                    <a:moveTo>
                      <a:pt x="4" y="88"/>
                    </a:moveTo>
                    <a:cubicBezTo>
                      <a:pt x="228" y="88"/>
                      <a:pt x="228" y="88"/>
                      <a:pt x="228" y="88"/>
                    </a:cubicBezTo>
                    <a:cubicBezTo>
                      <a:pt x="230" y="88"/>
                      <a:pt x="231" y="87"/>
                      <a:pt x="232" y="85"/>
                    </a:cubicBezTo>
                    <a:cubicBezTo>
                      <a:pt x="232" y="84"/>
                      <a:pt x="232" y="82"/>
                      <a:pt x="230" y="81"/>
                    </a:cubicBezTo>
                    <a:cubicBezTo>
                      <a:pt x="118" y="1"/>
                      <a:pt x="118" y="1"/>
                      <a:pt x="118" y="1"/>
                    </a:cubicBezTo>
                    <a:cubicBezTo>
                      <a:pt x="117" y="0"/>
                      <a:pt x="115" y="0"/>
                      <a:pt x="114" y="1"/>
                    </a:cubicBezTo>
                    <a:cubicBezTo>
                      <a:pt x="2" y="81"/>
                      <a:pt x="2" y="81"/>
                      <a:pt x="2" y="81"/>
                    </a:cubicBezTo>
                    <a:cubicBezTo>
                      <a:pt x="0" y="82"/>
                      <a:pt x="0" y="84"/>
                      <a:pt x="0" y="85"/>
                    </a:cubicBezTo>
                    <a:cubicBezTo>
                      <a:pt x="1" y="87"/>
                      <a:pt x="2" y="88"/>
                      <a:pt x="4" y="88"/>
                    </a:cubicBezTo>
                    <a:close/>
                    <a:moveTo>
                      <a:pt x="116" y="9"/>
                    </a:moveTo>
                    <a:cubicBezTo>
                      <a:pt x="216" y="80"/>
                      <a:pt x="216" y="80"/>
                      <a:pt x="216" y="80"/>
                    </a:cubicBezTo>
                    <a:cubicBezTo>
                      <a:pt x="16" y="80"/>
                      <a:pt x="16" y="80"/>
                      <a:pt x="16" y="80"/>
                    </a:cubicBezTo>
                    <a:lnTo>
                      <a:pt x="116" y="9"/>
                    </a:ln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Oval 59"/>
            <p:cNvSpPr/>
            <p:nvPr/>
          </p:nvSpPr>
          <p:spPr>
            <a:xfrm>
              <a:off x="6219091" y="3299707"/>
              <a:ext cx="938656" cy="938654"/>
            </a:xfrm>
            <a:prstGeom prst="ellipse">
              <a:avLst/>
            </a:prstGeom>
            <a:solidFill>
              <a:srgbClr val="0D4571"/>
            </a:solid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5" name="Group 94"/>
            <p:cNvGrpSpPr/>
            <p:nvPr/>
          </p:nvGrpSpPr>
          <p:grpSpPr>
            <a:xfrm>
              <a:off x="6397272" y="3466119"/>
              <a:ext cx="577850" cy="577851"/>
              <a:chOff x="8694738" y="7683501"/>
              <a:chExt cx="577850" cy="577851"/>
            </a:xfrm>
            <a:solidFill>
              <a:schemeClr val="bg1"/>
            </a:solidFill>
          </p:grpSpPr>
          <p:sp>
            <p:nvSpPr>
              <p:cNvPr id="96" name="Freeform 171"/>
              <p:cNvSpPr>
                <a:spLocks noEditPoints="1"/>
              </p:cNvSpPr>
              <p:nvPr/>
            </p:nvSpPr>
            <p:spPr bwMode="auto">
              <a:xfrm>
                <a:off x="8694738" y="7875589"/>
                <a:ext cx="577850" cy="385763"/>
              </a:xfrm>
              <a:custGeom>
                <a:avLst/>
                <a:gdLst>
                  <a:gd name="T0" fmla="*/ 236 w 240"/>
                  <a:gd name="T1" fmla="*/ 152 h 160"/>
                  <a:gd name="T2" fmla="*/ 224 w 240"/>
                  <a:gd name="T3" fmla="*/ 152 h 160"/>
                  <a:gd name="T4" fmla="*/ 224 w 240"/>
                  <a:gd name="T5" fmla="*/ 4 h 160"/>
                  <a:gd name="T6" fmla="*/ 220 w 240"/>
                  <a:gd name="T7" fmla="*/ 0 h 160"/>
                  <a:gd name="T8" fmla="*/ 188 w 240"/>
                  <a:gd name="T9" fmla="*/ 0 h 160"/>
                  <a:gd name="T10" fmla="*/ 184 w 240"/>
                  <a:gd name="T11" fmla="*/ 4 h 160"/>
                  <a:gd name="T12" fmla="*/ 184 w 240"/>
                  <a:gd name="T13" fmla="*/ 152 h 160"/>
                  <a:gd name="T14" fmla="*/ 168 w 240"/>
                  <a:gd name="T15" fmla="*/ 152 h 160"/>
                  <a:gd name="T16" fmla="*/ 168 w 240"/>
                  <a:gd name="T17" fmla="*/ 76 h 160"/>
                  <a:gd name="T18" fmla="*/ 164 w 240"/>
                  <a:gd name="T19" fmla="*/ 72 h 160"/>
                  <a:gd name="T20" fmla="*/ 132 w 240"/>
                  <a:gd name="T21" fmla="*/ 72 h 160"/>
                  <a:gd name="T22" fmla="*/ 128 w 240"/>
                  <a:gd name="T23" fmla="*/ 76 h 160"/>
                  <a:gd name="T24" fmla="*/ 128 w 240"/>
                  <a:gd name="T25" fmla="*/ 152 h 160"/>
                  <a:gd name="T26" fmla="*/ 112 w 240"/>
                  <a:gd name="T27" fmla="*/ 152 h 160"/>
                  <a:gd name="T28" fmla="*/ 112 w 240"/>
                  <a:gd name="T29" fmla="*/ 52 h 160"/>
                  <a:gd name="T30" fmla="*/ 108 w 240"/>
                  <a:gd name="T31" fmla="*/ 48 h 160"/>
                  <a:gd name="T32" fmla="*/ 76 w 240"/>
                  <a:gd name="T33" fmla="*/ 48 h 160"/>
                  <a:gd name="T34" fmla="*/ 72 w 240"/>
                  <a:gd name="T35" fmla="*/ 52 h 160"/>
                  <a:gd name="T36" fmla="*/ 72 w 240"/>
                  <a:gd name="T37" fmla="*/ 152 h 160"/>
                  <a:gd name="T38" fmla="*/ 56 w 240"/>
                  <a:gd name="T39" fmla="*/ 152 h 160"/>
                  <a:gd name="T40" fmla="*/ 56 w 240"/>
                  <a:gd name="T41" fmla="*/ 108 h 160"/>
                  <a:gd name="T42" fmla="*/ 52 w 240"/>
                  <a:gd name="T43" fmla="*/ 104 h 160"/>
                  <a:gd name="T44" fmla="*/ 20 w 240"/>
                  <a:gd name="T45" fmla="*/ 104 h 160"/>
                  <a:gd name="T46" fmla="*/ 16 w 240"/>
                  <a:gd name="T47" fmla="*/ 108 h 160"/>
                  <a:gd name="T48" fmla="*/ 16 w 240"/>
                  <a:gd name="T49" fmla="*/ 152 h 160"/>
                  <a:gd name="T50" fmla="*/ 4 w 240"/>
                  <a:gd name="T51" fmla="*/ 152 h 160"/>
                  <a:gd name="T52" fmla="*/ 0 w 240"/>
                  <a:gd name="T53" fmla="*/ 156 h 160"/>
                  <a:gd name="T54" fmla="*/ 4 w 240"/>
                  <a:gd name="T55" fmla="*/ 160 h 160"/>
                  <a:gd name="T56" fmla="*/ 20 w 240"/>
                  <a:gd name="T57" fmla="*/ 160 h 160"/>
                  <a:gd name="T58" fmla="*/ 52 w 240"/>
                  <a:gd name="T59" fmla="*/ 160 h 160"/>
                  <a:gd name="T60" fmla="*/ 76 w 240"/>
                  <a:gd name="T61" fmla="*/ 160 h 160"/>
                  <a:gd name="T62" fmla="*/ 108 w 240"/>
                  <a:gd name="T63" fmla="*/ 160 h 160"/>
                  <a:gd name="T64" fmla="*/ 132 w 240"/>
                  <a:gd name="T65" fmla="*/ 160 h 160"/>
                  <a:gd name="T66" fmla="*/ 164 w 240"/>
                  <a:gd name="T67" fmla="*/ 160 h 160"/>
                  <a:gd name="T68" fmla="*/ 188 w 240"/>
                  <a:gd name="T69" fmla="*/ 160 h 160"/>
                  <a:gd name="T70" fmla="*/ 220 w 240"/>
                  <a:gd name="T71" fmla="*/ 160 h 160"/>
                  <a:gd name="T72" fmla="*/ 236 w 240"/>
                  <a:gd name="T73" fmla="*/ 160 h 160"/>
                  <a:gd name="T74" fmla="*/ 240 w 240"/>
                  <a:gd name="T75" fmla="*/ 156 h 160"/>
                  <a:gd name="T76" fmla="*/ 236 w 240"/>
                  <a:gd name="T77" fmla="*/ 152 h 160"/>
                  <a:gd name="T78" fmla="*/ 24 w 240"/>
                  <a:gd name="T79" fmla="*/ 152 h 160"/>
                  <a:gd name="T80" fmla="*/ 24 w 240"/>
                  <a:gd name="T81" fmla="*/ 112 h 160"/>
                  <a:gd name="T82" fmla="*/ 48 w 240"/>
                  <a:gd name="T83" fmla="*/ 112 h 160"/>
                  <a:gd name="T84" fmla="*/ 48 w 240"/>
                  <a:gd name="T85" fmla="*/ 152 h 160"/>
                  <a:gd name="T86" fmla="*/ 24 w 240"/>
                  <a:gd name="T87" fmla="*/ 152 h 160"/>
                  <a:gd name="T88" fmla="*/ 80 w 240"/>
                  <a:gd name="T89" fmla="*/ 152 h 160"/>
                  <a:gd name="T90" fmla="*/ 80 w 240"/>
                  <a:gd name="T91" fmla="*/ 56 h 160"/>
                  <a:gd name="T92" fmla="*/ 104 w 240"/>
                  <a:gd name="T93" fmla="*/ 56 h 160"/>
                  <a:gd name="T94" fmla="*/ 104 w 240"/>
                  <a:gd name="T95" fmla="*/ 152 h 160"/>
                  <a:gd name="T96" fmla="*/ 80 w 240"/>
                  <a:gd name="T97" fmla="*/ 152 h 160"/>
                  <a:gd name="T98" fmla="*/ 136 w 240"/>
                  <a:gd name="T99" fmla="*/ 152 h 160"/>
                  <a:gd name="T100" fmla="*/ 136 w 240"/>
                  <a:gd name="T101" fmla="*/ 80 h 160"/>
                  <a:gd name="T102" fmla="*/ 160 w 240"/>
                  <a:gd name="T103" fmla="*/ 80 h 160"/>
                  <a:gd name="T104" fmla="*/ 160 w 240"/>
                  <a:gd name="T105" fmla="*/ 152 h 160"/>
                  <a:gd name="T106" fmla="*/ 136 w 240"/>
                  <a:gd name="T107" fmla="*/ 152 h 160"/>
                  <a:gd name="T108" fmla="*/ 192 w 240"/>
                  <a:gd name="T109" fmla="*/ 152 h 160"/>
                  <a:gd name="T110" fmla="*/ 192 w 240"/>
                  <a:gd name="T111" fmla="*/ 8 h 160"/>
                  <a:gd name="T112" fmla="*/ 216 w 240"/>
                  <a:gd name="T113" fmla="*/ 8 h 160"/>
                  <a:gd name="T114" fmla="*/ 216 w 240"/>
                  <a:gd name="T115" fmla="*/ 152 h 160"/>
                  <a:gd name="T116" fmla="*/ 192 w 240"/>
                  <a:gd name="T11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160">
                    <a:moveTo>
                      <a:pt x="236" y="152"/>
                    </a:moveTo>
                    <a:cubicBezTo>
                      <a:pt x="224" y="152"/>
                      <a:pt x="224" y="152"/>
                      <a:pt x="224" y="152"/>
                    </a:cubicBezTo>
                    <a:cubicBezTo>
                      <a:pt x="224" y="4"/>
                      <a:pt x="224" y="4"/>
                      <a:pt x="224" y="4"/>
                    </a:cubicBezTo>
                    <a:cubicBezTo>
                      <a:pt x="224" y="2"/>
                      <a:pt x="222" y="0"/>
                      <a:pt x="220" y="0"/>
                    </a:cubicBezTo>
                    <a:cubicBezTo>
                      <a:pt x="188" y="0"/>
                      <a:pt x="188" y="0"/>
                      <a:pt x="188" y="0"/>
                    </a:cubicBezTo>
                    <a:cubicBezTo>
                      <a:pt x="186" y="0"/>
                      <a:pt x="184" y="2"/>
                      <a:pt x="184" y="4"/>
                    </a:cubicBezTo>
                    <a:cubicBezTo>
                      <a:pt x="184" y="152"/>
                      <a:pt x="184" y="152"/>
                      <a:pt x="184" y="152"/>
                    </a:cubicBezTo>
                    <a:cubicBezTo>
                      <a:pt x="168" y="152"/>
                      <a:pt x="168" y="152"/>
                      <a:pt x="168" y="152"/>
                    </a:cubicBezTo>
                    <a:cubicBezTo>
                      <a:pt x="168" y="76"/>
                      <a:pt x="168" y="76"/>
                      <a:pt x="168" y="76"/>
                    </a:cubicBezTo>
                    <a:cubicBezTo>
                      <a:pt x="168" y="74"/>
                      <a:pt x="166" y="72"/>
                      <a:pt x="164" y="72"/>
                    </a:cubicBezTo>
                    <a:cubicBezTo>
                      <a:pt x="132" y="72"/>
                      <a:pt x="132" y="72"/>
                      <a:pt x="132" y="72"/>
                    </a:cubicBezTo>
                    <a:cubicBezTo>
                      <a:pt x="130" y="72"/>
                      <a:pt x="128" y="74"/>
                      <a:pt x="128" y="76"/>
                    </a:cubicBezTo>
                    <a:cubicBezTo>
                      <a:pt x="128" y="152"/>
                      <a:pt x="128" y="152"/>
                      <a:pt x="128" y="152"/>
                    </a:cubicBezTo>
                    <a:cubicBezTo>
                      <a:pt x="112" y="152"/>
                      <a:pt x="112" y="152"/>
                      <a:pt x="112" y="152"/>
                    </a:cubicBezTo>
                    <a:cubicBezTo>
                      <a:pt x="112" y="52"/>
                      <a:pt x="112" y="52"/>
                      <a:pt x="112" y="52"/>
                    </a:cubicBezTo>
                    <a:cubicBezTo>
                      <a:pt x="112" y="50"/>
                      <a:pt x="110" y="48"/>
                      <a:pt x="108" y="48"/>
                    </a:cubicBezTo>
                    <a:cubicBezTo>
                      <a:pt x="76" y="48"/>
                      <a:pt x="76" y="48"/>
                      <a:pt x="76" y="48"/>
                    </a:cubicBezTo>
                    <a:cubicBezTo>
                      <a:pt x="74" y="48"/>
                      <a:pt x="72" y="50"/>
                      <a:pt x="72" y="52"/>
                    </a:cubicBezTo>
                    <a:cubicBezTo>
                      <a:pt x="72" y="152"/>
                      <a:pt x="72" y="152"/>
                      <a:pt x="72" y="152"/>
                    </a:cubicBezTo>
                    <a:cubicBezTo>
                      <a:pt x="56" y="152"/>
                      <a:pt x="56" y="152"/>
                      <a:pt x="56" y="152"/>
                    </a:cubicBezTo>
                    <a:cubicBezTo>
                      <a:pt x="56" y="108"/>
                      <a:pt x="56" y="108"/>
                      <a:pt x="56" y="108"/>
                    </a:cubicBezTo>
                    <a:cubicBezTo>
                      <a:pt x="56" y="106"/>
                      <a:pt x="54" y="104"/>
                      <a:pt x="52" y="104"/>
                    </a:cubicBezTo>
                    <a:cubicBezTo>
                      <a:pt x="20" y="104"/>
                      <a:pt x="20" y="104"/>
                      <a:pt x="20" y="104"/>
                    </a:cubicBezTo>
                    <a:cubicBezTo>
                      <a:pt x="18" y="104"/>
                      <a:pt x="16" y="106"/>
                      <a:pt x="16" y="108"/>
                    </a:cubicBezTo>
                    <a:cubicBezTo>
                      <a:pt x="16" y="152"/>
                      <a:pt x="16" y="152"/>
                      <a:pt x="16" y="152"/>
                    </a:cubicBezTo>
                    <a:cubicBezTo>
                      <a:pt x="4" y="152"/>
                      <a:pt x="4" y="152"/>
                      <a:pt x="4" y="152"/>
                    </a:cubicBezTo>
                    <a:cubicBezTo>
                      <a:pt x="2" y="152"/>
                      <a:pt x="0" y="154"/>
                      <a:pt x="0" y="156"/>
                    </a:cubicBezTo>
                    <a:cubicBezTo>
                      <a:pt x="0" y="158"/>
                      <a:pt x="2" y="160"/>
                      <a:pt x="4" y="160"/>
                    </a:cubicBezTo>
                    <a:cubicBezTo>
                      <a:pt x="20" y="160"/>
                      <a:pt x="20" y="160"/>
                      <a:pt x="20" y="160"/>
                    </a:cubicBezTo>
                    <a:cubicBezTo>
                      <a:pt x="52" y="160"/>
                      <a:pt x="52" y="160"/>
                      <a:pt x="52" y="160"/>
                    </a:cubicBezTo>
                    <a:cubicBezTo>
                      <a:pt x="76" y="160"/>
                      <a:pt x="76" y="160"/>
                      <a:pt x="76" y="160"/>
                    </a:cubicBezTo>
                    <a:cubicBezTo>
                      <a:pt x="108" y="160"/>
                      <a:pt x="108" y="160"/>
                      <a:pt x="108" y="160"/>
                    </a:cubicBezTo>
                    <a:cubicBezTo>
                      <a:pt x="132" y="160"/>
                      <a:pt x="132" y="160"/>
                      <a:pt x="132" y="160"/>
                    </a:cubicBezTo>
                    <a:cubicBezTo>
                      <a:pt x="164" y="160"/>
                      <a:pt x="164" y="160"/>
                      <a:pt x="164" y="160"/>
                    </a:cubicBezTo>
                    <a:cubicBezTo>
                      <a:pt x="188" y="160"/>
                      <a:pt x="188" y="160"/>
                      <a:pt x="188" y="160"/>
                    </a:cubicBezTo>
                    <a:cubicBezTo>
                      <a:pt x="220" y="160"/>
                      <a:pt x="220" y="160"/>
                      <a:pt x="220" y="160"/>
                    </a:cubicBezTo>
                    <a:cubicBezTo>
                      <a:pt x="236" y="160"/>
                      <a:pt x="236" y="160"/>
                      <a:pt x="236" y="160"/>
                    </a:cubicBezTo>
                    <a:cubicBezTo>
                      <a:pt x="238" y="160"/>
                      <a:pt x="240" y="158"/>
                      <a:pt x="240" y="156"/>
                    </a:cubicBezTo>
                    <a:cubicBezTo>
                      <a:pt x="240" y="154"/>
                      <a:pt x="238" y="152"/>
                      <a:pt x="236" y="152"/>
                    </a:cubicBezTo>
                    <a:close/>
                    <a:moveTo>
                      <a:pt x="24" y="152"/>
                    </a:moveTo>
                    <a:cubicBezTo>
                      <a:pt x="24" y="112"/>
                      <a:pt x="24" y="112"/>
                      <a:pt x="24" y="112"/>
                    </a:cubicBezTo>
                    <a:cubicBezTo>
                      <a:pt x="48" y="112"/>
                      <a:pt x="48" y="112"/>
                      <a:pt x="48" y="112"/>
                    </a:cubicBezTo>
                    <a:cubicBezTo>
                      <a:pt x="48" y="152"/>
                      <a:pt x="48" y="152"/>
                      <a:pt x="48" y="152"/>
                    </a:cubicBezTo>
                    <a:lnTo>
                      <a:pt x="24" y="152"/>
                    </a:lnTo>
                    <a:close/>
                    <a:moveTo>
                      <a:pt x="80" y="152"/>
                    </a:moveTo>
                    <a:cubicBezTo>
                      <a:pt x="80" y="56"/>
                      <a:pt x="80" y="56"/>
                      <a:pt x="80" y="56"/>
                    </a:cubicBezTo>
                    <a:cubicBezTo>
                      <a:pt x="104" y="56"/>
                      <a:pt x="104" y="56"/>
                      <a:pt x="104" y="56"/>
                    </a:cubicBezTo>
                    <a:cubicBezTo>
                      <a:pt x="104" y="152"/>
                      <a:pt x="104" y="152"/>
                      <a:pt x="104" y="152"/>
                    </a:cubicBezTo>
                    <a:lnTo>
                      <a:pt x="80" y="152"/>
                    </a:lnTo>
                    <a:close/>
                    <a:moveTo>
                      <a:pt x="136" y="152"/>
                    </a:moveTo>
                    <a:cubicBezTo>
                      <a:pt x="136" y="80"/>
                      <a:pt x="136" y="80"/>
                      <a:pt x="136" y="80"/>
                    </a:cubicBezTo>
                    <a:cubicBezTo>
                      <a:pt x="160" y="80"/>
                      <a:pt x="160" y="80"/>
                      <a:pt x="160" y="80"/>
                    </a:cubicBezTo>
                    <a:cubicBezTo>
                      <a:pt x="160" y="152"/>
                      <a:pt x="160" y="152"/>
                      <a:pt x="160" y="152"/>
                    </a:cubicBezTo>
                    <a:lnTo>
                      <a:pt x="136" y="152"/>
                    </a:lnTo>
                    <a:close/>
                    <a:moveTo>
                      <a:pt x="192" y="152"/>
                    </a:moveTo>
                    <a:cubicBezTo>
                      <a:pt x="192" y="8"/>
                      <a:pt x="192" y="8"/>
                      <a:pt x="192" y="8"/>
                    </a:cubicBezTo>
                    <a:cubicBezTo>
                      <a:pt x="216" y="8"/>
                      <a:pt x="216" y="8"/>
                      <a:pt x="216" y="8"/>
                    </a:cubicBezTo>
                    <a:cubicBezTo>
                      <a:pt x="216" y="152"/>
                      <a:pt x="216" y="152"/>
                      <a:pt x="216" y="152"/>
                    </a:cubicBezTo>
                    <a:lnTo>
                      <a:pt x="192" y="152"/>
                    </a:ln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EditPoints="1"/>
              </p:cNvSpPr>
              <p:nvPr/>
            </p:nvSpPr>
            <p:spPr bwMode="auto">
              <a:xfrm>
                <a:off x="8732838" y="7683501"/>
                <a:ext cx="511175" cy="317500"/>
              </a:xfrm>
              <a:custGeom>
                <a:avLst/>
                <a:gdLst>
                  <a:gd name="T0" fmla="*/ 16 w 212"/>
                  <a:gd name="T1" fmla="*/ 132 h 132"/>
                  <a:gd name="T2" fmla="*/ 32 w 212"/>
                  <a:gd name="T3" fmla="*/ 116 h 132"/>
                  <a:gd name="T4" fmla="*/ 30 w 212"/>
                  <a:gd name="T5" fmla="*/ 109 h 132"/>
                  <a:gd name="T6" fmla="*/ 67 w 212"/>
                  <a:gd name="T7" fmla="*/ 77 h 132"/>
                  <a:gd name="T8" fmla="*/ 76 w 212"/>
                  <a:gd name="T9" fmla="*/ 80 h 132"/>
                  <a:gd name="T10" fmla="*/ 89 w 212"/>
                  <a:gd name="T11" fmla="*/ 73 h 132"/>
                  <a:gd name="T12" fmla="*/ 120 w 212"/>
                  <a:gd name="T13" fmla="*/ 86 h 132"/>
                  <a:gd name="T14" fmla="*/ 120 w 212"/>
                  <a:gd name="T15" fmla="*/ 88 h 132"/>
                  <a:gd name="T16" fmla="*/ 136 w 212"/>
                  <a:gd name="T17" fmla="*/ 104 h 132"/>
                  <a:gd name="T18" fmla="*/ 152 w 212"/>
                  <a:gd name="T19" fmla="*/ 88 h 132"/>
                  <a:gd name="T20" fmla="*/ 149 w 212"/>
                  <a:gd name="T21" fmla="*/ 79 h 132"/>
                  <a:gd name="T22" fmla="*/ 189 w 212"/>
                  <a:gd name="T23" fmla="*/ 30 h 132"/>
                  <a:gd name="T24" fmla="*/ 196 w 212"/>
                  <a:gd name="T25" fmla="*/ 32 h 132"/>
                  <a:gd name="T26" fmla="*/ 212 w 212"/>
                  <a:gd name="T27" fmla="*/ 16 h 132"/>
                  <a:gd name="T28" fmla="*/ 196 w 212"/>
                  <a:gd name="T29" fmla="*/ 0 h 132"/>
                  <a:gd name="T30" fmla="*/ 180 w 212"/>
                  <a:gd name="T31" fmla="*/ 16 h 132"/>
                  <a:gd name="T32" fmla="*/ 183 w 212"/>
                  <a:gd name="T33" fmla="*/ 25 h 132"/>
                  <a:gd name="T34" fmla="*/ 143 w 212"/>
                  <a:gd name="T35" fmla="*/ 74 h 132"/>
                  <a:gd name="T36" fmla="*/ 136 w 212"/>
                  <a:gd name="T37" fmla="*/ 72 h 132"/>
                  <a:gd name="T38" fmla="*/ 123 w 212"/>
                  <a:gd name="T39" fmla="*/ 79 h 132"/>
                  <a:gd name="T40" fmla="*/ 92 w 212"/>
                  <a:gd name="T41" fmla="*/ 66 h 132"/>
                  <a:gd name="T42" fmla="*/ 92 w 212"/>
                  <a:gd name="T43" fmla="*/ 64 h 132"/>
                  <a:gd name="T44" fmla="*/ 76 w 212"/>
                  <a:gd name="T45" fmla="*/ 48 h 132"/>
                  <a:gd name="T46" fmla="*/ 60 w 212"/>
                  <a:gd name="T47" fmla="*/ 64 h 132"/>
                  <a:gd name="T48" fmla="*/ 62 w 212"/>
                  <a:gd name="T49" fmla="*/ 71 h 132"/>
                  <a:gd name="T50" fmla="*/ 25 w 212"/>
                  <a:gd name="T51" fmla="*/ 103 h 132"/>
                  <a:gd name="T52" fmla="*/ 16 w 212"/>
                  <a:gd name="T53" fmla="*/ 100 h 132"/>
                  <a:gd name="T54" fmla="*/ 0 w 212"/>
                  <a:gd name="T55" fmla="*/ 116 h 132"/>
                  <a:gd name="T56" fmla="*/ 16 w 212"/>
                  <a:gd name="T57" fmla="*/ 132 h 132"/>
                  <a:gd name="T58" fmla="*/ 196 w 212"/>
                  <a:gd name="T59" fmla="*/ 8 h 132"/>
                  <a:gd name="T60" fmla="*/ 204 w 212"/>
                  <a:gd name="T61" fmla="*/ 16 h 132"/>
                  <a:gd name="T62" fmla="*/ 196 w 212"/>
                  <a:gd name="T63" fmla="*/ 24 h 132"/>
                  <a:gd name="T64" fmla="*/ 188 w 212"/>
                  <a:gd name="T65" fmla="*/ 16 h 132"/>
                  <a:gd name="T66" fmla="*/ 196 w 212"/>
                  <a:gd name="T67" fmla="*/ 8 h 132"/>
                  <a:gd name="T68" fmla="*/ 136 w 212"/>
                  <a:gd name="T69" fmla="*/ 80 h 132"/>
                  <a:gd name="T70" fmla="*/ 141 w 212"/>
                  <a:gd name="T71" fmla="*/ 82 h 132"/>
                  <a:gd name="T72" fmla="*/ 141 w 212"/>
                  <a:gd name="T73" fmla="*/ 82 h 132"/>
                  <a:gd name="T74" fmla="*/ 141 w 212"/>
                  <a:gd name="T75" fmla="*/ 82 h 132"/>
                  <a:gd name="T76" fmla="*/ 144 w 212"/>
                  <a:gd name="T77" fmla="*/ 88 h 132"/>
                  <a:gd name="T78" fmla="*/ 136 w 212"/>
                  <a:gd name="T79" fmla="*/ 96 h 132"/>
                  <a:gd name="T80" fmla="*/ 128 w 212"/>
                  <a:gd name="T81" fmla="*/ 88 h 132"/>
                  <a:gd name="T82" fmla="*/ 136 w 212"/>
                  <a:gd name="T83" fmla="*/ 80 h 132"/>
                  <a:gd name="T84" fmla="*/ 76 w 212"/>
                  <a:gd name="T85" fmla="*/ 56 h 132"/>
                  <a:gd name="T86" fmla="*/ 84 w 212"/>
                  <a:gd name="T87" fmla="*/ 64 h 132"/>
                  <a:gd name="T88" fmla="*/ 76 w 212"/>
                  <a:gd name="T89" fmla="*/ 72 h 132"/>
                  <a:gd name="T90" fmla="*/ 68 w 212"/>
                  <a:gd name="T91" fmla="*/ 64 h 132"/>
                  <a:gd name="T92" fmla="*/ 76 w 212"/>
                  <a:gd name="T93" fmla="*/ 56 h 132"/>
                  <a:gd name="T94" fmla="*/ 16 w 212"/>
                  <a:gd name="T95" fmla="*/ 108 h 132"/>
                  <a:gd name="T96" fmla="*/ 22 w 212"/>
                  <a:gd name="T97" fmla="*/ 111 h 132"/>
                  <a:gd name="T98" fmla="*/ 22 w 212"/>
                  <a:gd name="T99" fmla="*/ 111 h 132"/>
                  <a:gd name="T100" fmla="*/ 22 w 212"/>
                  <a:gd name="T101" fmla="*/ 111 h 132"/>
                  <a:gd name="T102" fmla="*/ 24 w 212"/>
                  <a:gd name="T103" fmla="*/ 116 h 132"/>
                  <a:gd name="T104" fmla="*/ 16 w 212"/>
                  <a:gd name="T105" fmla="*/ 124 h 132"/>
                  <a:gd name="T106" fmla="*/ 8 w 212"/>
                  <a:gd name="T107" fmla="*/ 116 h 132"/>
                  <a:gd name="T108" fmla="*/ 16 w 212"/>
                  <a:gd name="T10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 h="132">
                    <a:moveTo>
                      <a:pt x="16" y="132"/>
                    </a:moveTo>
                    <a:cubicBezTo>
                      <a:pt x="25" y="132"/>
                      <a:pt x="32" y="125"/>
                      <a:pt x="32" y="116"/>
                    </a:cubicBezTo>
                    <a:cubicBezTo>
                      <a:pt x="32" y="113"/>
                      <a:pt x="31" y="111"/>
                      <a:pt x="30" y="109"/>
                    </a:cubicBezTo>
                    <a:cubicBezTo>
                      <a:pt x="67" y="77"/>
                      <a:pt x="67" y="77"/>
                      <a:pt x="67" y="77"/>
                    </a:cubicBezTo>
                    <a:cubicBezTo>
                      <a:pt x="70" y="79"/>
                      <a:pt x="73" y="80"/>
                      <a:pt x="76" y="80"/>
                    </a:cubicBezTo>
                    <a:cubicBezTo>
                      <a:pt x="81" y="80"/>
                      <a:pt x="86" y="77"/>
                      <a:pt x="89" y="73"/>
                    </a:cubicBezTo>
                    <a:cubicBezTo>
                      <a:pt x="120" y="86"/>
                      <a:pt x="120" y="86"/>
                      <a:pt x="120" y="86"/>
                    </a:cubicBezTo>
                    <a:cubicBezTo>
                      <a:pt x="120" y="87"/>
                      <a:pt x="120" y="87"/>
                      <a:pt x="120" y="88"/>
                    </a:cubicBezTo>
                    <a:cubicBezTo>
                      <a:pt x="120" y="97"/>
                      <a:pt x="127" y="104"/>
                      <a:pt x="136" y="104"/>
                    </a:cubicBezTo>
                    <a:cubicBezTo>
                      <a:pt x="145" y="104"/>
                      <a:pt x="152" y="97"/>
                      <a:pt x="152" y="88"/>
                    </a:cubicBezTo>
                    <a:cubicBezTo>
                      <a:pt x="152" y="85"/>
                      <a:pt x="151" y="81"/>
                      <a:pt x="149" y="79"/>
                    </a:cubicBezTo>
                    <a:cubicBezTo>
                      <a:pt x="189" y="30"/>
                      <a:pt x="189" y="30"/>
                      <a:pt x="189" y="30"/>
                    </a:cubicBezTo>
                    <a:cubicBezTo>
                      <a:pt x="191" y="31"/>
                      <a:pt x="194" y="32"/>
                      <a:pt x="196" y="32"/>
                    </a:cubicBezTo>
                    <a:cubicBezTo>
                      <a:pt x="205" y="32"/>
                      <a:pt x="212" y="25"/>
                      <a:pt x="212" y="16"/>
                    </a:cubicBezTo>
                    <a:cubicBezTo>
                      <a:pt x="212" y="7"/>
                      <a:pt x="205" y="0"/>
                      <a:pt x="196" y="0"/>
                    </a:cubicBezTo>
                    <a:cubicBezTo>
                      <a:pt x="187" y="0"/>
                      <a:pt x="180" y="7"/>
                      <a:pt x="180" y="16"/>
                    </a:cubicBezTo>
                    <a:cubicBezTo>
                      <a:pt x="180" y="19"/>
                      <a:pt x="181" y="23"/>
                      <a:pt x="183" y="25"/>
                    </a:cubicBezTo>
                    <a:cubicBezTo>
                      <a:pt x="143" y="74"/>
                      <a:pt x="143" y="74"/>
                      <a:pt x="143" y="74"/>
                    </a:cubicBezTo>
                    <a:cubicBezTo>
                      <a:pt x="141" y="73"/>
                      <a:pt x="138" y="72"/>
                      <a:pt x="136" y="72"/>
                    </a:cubicBezTo>
                    <a:cubicBezTo>
                      <a:pt x="131" y="72"/>
                      <a:pt x="126" y="75"/>
                      <a:pt x="123" y="79"/>
                    </a:cubicBezTo>
                    <a:cubicBezTo>
                      <a:pt x="92" y="66"/>
                      <a:pt x="92" y="66"/>
                      <a:pt x="92" y="66"/>
                    </a:cubicBezTo>
                    <a:cubicBezTo>
                      <a:pt x="92" y="65"/>
                      <a:pt x="92" y="65"/>
                      <a:pt x="92" y="64"/>
                    </a:cubicBezTo>
                    <a:cubicBezTo>
                      <a:pt x="92" y="55"/>
                      <a:pt x="85" y="48"/>
                      <a:pt x="76" y="48"/>
                    </a:cubicBezTo>
                    <a:cubicBezTo>
                      <a:pt x="67" y="48"/>
                      <a:pt x="60" y="55"/>
                      <a:pt x="60" y="64"/>
                    </a:cubicBezTo>
                    <a:cubicBezTo>
                      <a:pt x="60" y="67"/>
                      <a:pt x="61" y="69"/>
                      <a:pt x="62" y="71"/>
                    </a:cubicBezTo>
                    <a:cubicBezTo>
                      <a:pt x="25" y="103"/>
                      <a:pt x="25" y="103"/>
                      <a:pt x="25" y="103"/>
                    </a:cubicBezTo>
                    <a:cubicBezTo>
                      <a:pt x="22" y="101"/>
                      <a:pt x="19" y="100"/>
                      <a:pt x="16" y="100"/>
                    </a:cubicBezTo>
                    <a:cubicBezTo>
                      <a:pt x="7" y="100"/>
                      <a:pt x="0" y="107"/>
                      <a:pt x="0" y="116"/>
                    </a:cubicBezTo>
                    <a:cubicBezTo>
                      <a:pt x="0" y="125"/>
                      <a:pt x="7" y="132"/>
                      <a:pt x="16" y="132"/>
                    </a:cubicBezTo>
                    <a:close/>
                    <a:moveTo>
                      <a:pt x="196" y="8"/>
                    </a:moveTo>
                    <a:cubicBezTo>
                      <a:pt x="200" y="8"/>
                      <a:pt x="204" y="12"/>
                      <a:pt x="204" y="16"/>
                    </a:cubicBezTo>
                    <a:cubicBezTo>
                      <a:pt x="204" y="20"/>
                      <a:pt x="200" y="24"/>
                      <a:pt x="196" y="24"/>
                    </a:cubicBezTo>
                    <a:cubicBezTo>
                      <a:pt x="192" y="24"/>
                      <a:pt x="188" y="20"/>
                      <a:pt x="188" y="16"/>
                    </a:cubicBezTo>
                    <a:cubicBezTo>
                      <a:pt x="188" y="12"/>
                      <a:pt x="192" y="8"/>
                      <a:pt x="196" y="8"/>
                    </a:cubicBezTo>
                    <a:close/>
                    <a:moveTo>
                      <a:pt x="136" y="80"/>
                    </a:moveTo>
                    <a:cubicBezTo>
                      <a:pt x="138" y="80"/>
                      <a:pt x="140" y="81"/>
                      <a:pt x="141" y="82"/>
                    </a:cubicBezTo>
                    <a:cubicBezTo>
                      <a:pt x="141" y="82"/>
                      <a:pt x="141" y="82"/>
                      <a:pt x="141" y="82"/>
                    </a:cubicBezTo>
                    <a:cubicBezTo>
                      <a:pt x="141" y="82"/>
                      <a:pt x="141" y="82"/>
                      <a:pt x="141" y="82"/>
                    </a:cubicBezTo>
                    <a:cubicBezTo>
                      <a:pt x="143" y="83"/>
                      <a:pt x="144" y="86"/>
                      <a:pt x="144" y="88"/>
                    </a:cubicBezTo>
                    <a:cubicBezTo>
                      <a:pt x="144" y="92"/>
                      <a:pt x="140" y="96"/>
                      <a:pt x="136" y="96"/>
                    </a:cubicBezTo>
                    <a:cubicBezTo>
                      <a:pt x="132" y="96"/>
                      <a:pt x="128" y="92"/>
                      <a:pt x="128" y="88"/>
                    </a:cubicBezTo>
                    <a:cubicBezTo>
                      <a:pt x="128" y="84"/>
                      <a:pt x="132" y="80"/>
                      <a:pt x="136" y="80"/>
                    </a:cubicBezTo>
                    <a:close/>
                    <a:moveTo>
                      <a:pt x="76" y="56"/>
                    </a:moveTo>
                    <a:cubicBezTo>
                      <a:pt x="80" y="56"/>
                      <a:pt x="84" y="60"/>
                      <a:pt x="84" y="64"/>
                    </a:cubicBezTo>
                    <a:cubicBezTo>
                      <a:pt x="84" y="68"/>
                      <a:pt x="80" y="72"/>
                      <a:pt x="76" y="72"/>
                    </a:cubicBezTo>
                    <a:cubicBezTo>
                      <a:pt x="72" y="72"/>
                      <a:pt x="68" y="68"/>
                      <a:pt x="68" y="64"/>
                    </a:cubicBezTo>
                    <a:cubicBezTo>
                      <a:pt x="68" y="60"/>
                      <a:pt x="72" y="56"/>
                      <a:pt x="76" y="56"/>
                    </a:cubicBezTo>
                    <a:close/>
                    <a:moveTo>
                      <a:pt x="16" y="108"/>
                    </a:moveTo>
                    <a:cubicBezTo>
                      <a:pt x="18" y="108"/>
                      <a:pt x="21" y="109"/>
                      <a:pt x="22" y="111"/>
                    </a:cubicBezTo>
                    <a:cubicBezTo>
                      <a:pt x="22" y="111"/>
                      <a:pt x="22" y="111"/>
                      <a:pt x="22" y="111"/>
                    </a:cubicBezTo>
                    <a:cubicBezTo>
                      <a:pt x="22" y="111"/>
                      <a:pt x="22" y="111"/>
                      <a:pt x="22" y="111"/>
                    </a:cubicBezTo>
                    <a:cubicBezTo>
                      <a:pt x="23" y="112"/>
                      <a:pt x="24" y="114"/>
                      <a:pt x="24" y="116"/>
                    </a:cubicBezTo>
                    <a:cubicBezTo>
                      <a:pt x="24" y="120"/>
                      <a:pt x="20" y="124"/>
                      <a:pt x="16" y="124"/>
                    </a:cubicBezTo>
                    <a:cubicBezTo>
                      <a:pt x="12" y="124"/>
                      <a:pt x="8" y="120"/>
                      <a:pt x="8" y="116"/>
                    </a:cubicBezTo>
                    <a:cubicBezTo>
                      <a:pt x="8" y="112"/>
                      <a:pt x="12" y="108"/>
                      <a:pt x="16" y="108"/>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3" name="Oval 62"/>
            <p:cNvSpPr/>
            <p:nvPr/>
          </p:nvSpPr>
          <p:spPr>
            <a:xfrm>
              <a:off x="5043806" y="2117360"/>
              <a:ext cx="938656" cy="938654"/>
            </a:xfrm>
            <a:prstGeom prst="ellipse">
              <a:avLst/>
            </a:prstGeom>
            <a:solidFill>
              <a:srgbClr val="0D4571"/>
            </a:solid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8" name="Group 97"/>
            <p:cNvGrpSpPr/>
            <p:nvPr/>
          </p:nvGrpSpPr>
          <p:grpSpPr>
            <a:xfrm>
              <a:off x="5233597" y="2322269"/>
              <a:ext cx="577850" cy="577850"/>
              <a:chOff x="7539038" y="5372101"/>
              <a:chExt cx="577850" cy="577850"/>
            </a:xfrm>
            <a:solidFill>
              <a:schemeClr val="bg1"/>
            </a:solidFill>
          </p:grpSpPr>
          <p:sp>
            <p:nvSpPr>
              <p:cNvPr id="99" name="Freeform 143"/>
              <p:cNvSpPr>
                <a:spLocks noEditPoints="1"/>
              </p:cNvSpPr>
              <p:nvPr/>
            </p:nvSpPr>
            <p:spPr bwMode="auto">
              <a:xfrm>
                <a:off x="7559675" y="5632451"/>
                <a:ext cx="268288" cy="317500"/>
              </a:xfrm>
              <a:custGeom>
                <a:avLst/>
                <a:gdLst>
                  <a:gd name="T0" fmla="*/ 56 w 112"/>
                  <a:gd name="T1" fmla="*/ 0 h 132"/>
                  <a:gd name="T2" fmla="*/ 0 w 112"/>
                  <a:gd name="T3" fmla="*/ 16 h 132"/>
                  <a:gd name="T4" fmla="*/ 0 w 112"/>
                  <a:gd name="T5" fmla="*/ 36 h 132"/>
                  <a:gd name="T6" fmla="*/ 0 w 112"/>
                  <a:gd name="T7" fmla="*/ 56 h 132"/>
                  <a:gd name="T8" fmla="*/ 0 w 112"/>
                  <a:gd name="T9" fmla="*/ 76 h 132"/>
                  <a:gd name="T10" fmla="*/ 0 w 112"/>
                  <a:gd name="T11" fmla="*/ 96 h 132"/>
                  <a:gd name="T12" fmla="*/ 0 w 112"/>
                  <a:gd name="T13" fmla="*/ 116 h 132"/>
                  <a:gd name="T14" fmla="*/ 56 w 112"/>
                  <a:gd name="T15" fmla="*/ 132 h 132"/>
                  <a:gd name="T16" fmla="*/ 112 w 112"/>
                  <a:gd name="T17" fmla="*/ 116 h 132"/>
                  <a:gd name="T18" fmla="*/ 112 w 112"/>
                  <a:gd name="T19" fmla="*/ 96 h 132"/>
                  <a:gd name="T20" fmla="*/ 112 w 112"/>
                  <a:gd name="T21" fmla="*/ 76 h 132"/>
                  <a:gd name="T22" fmla="*/ 112 w 112"/>
                  <a:gd name="T23" fmla="*/ 56 h 132"/>
                  <a:gd name="T24" fmla="*/ 112 w 112"/>
                  <a:gd name="T25" fmla="*/ 36 h 132"/>
                  <a:gd name="T26" fmla="*/ 112 w 112"/>
                  <a:gd name="T27" fmla="*/ 16 h 132"/>
                  <a:gd name="T28" fmla="*/ 56 w 112"/>
                  <a:gd name="T29" fmla="*/ 0 h 132"/>
                  <a:gd name="T30" fmla="*/ 104 w 112"/>
                  <a:gd name="T31" fmla="*/ 95 h 132"/>
                  <a:gd name="T32" fmla="*/ 56 w 112"/>
                  <a:gd name="T33" fmla="*/ 104 h 132"/>
                  <a:gd name="T34" fmla="*/ 8 w 112"/>
                  <a:gd name="T35" fmla="*/ 95 h 132"/>
                  <a:gd name="T36" fmla="*/ 8 w 112"/>
                  <a:gd name="T37" fmla="*/ 84 h 132"/>
                  <a:gd name="T38" fmla="*/ 56 w 112"/>
                  <a:gd name="T39" fmla="*/ 92 h 132"/>
                  <a:gd name="T40" fmla="*/ 104 w 112"/>
                  <a:gd name="T41" fmla="*/ 84 h 132"/>
                  <a:gd name="T42" fmla="*/ 104 w 112"/>
                  <a:gd name="T43" fmla="*/ 95 h 132"/>
                  <a:gd name="T44" fmla="*/ 104 w 112"/>
                  <a:gd name="T45" fmla="*/ 75 h 132"/>
                  <a:gd name="T46" fmla="*/ 56 w 112"/>
                  <a:gd name="T47" fmla="*/ 84 h 132"/>
                  <a:gd name="T48" fmla="*/ 8 w 112"/>
                  <a:gd name="T49" fmla="*/ 75 h 132"/>
                  <a:gd name="T50" fmla="*/ 8 w 112"/>
                  <a:gd name="T51" fmla="*/ 64 h 132"/>
                  <a:gd name="T52" fmla="*/ 56 w 112"/>
                  <a:gd name="T53" fmla="*/ 72 h 132"/>
                  <a:gd name="T54" fmla="*/ 104 w 112"/>
                  <a:gd name="T55" fmla="*/ 64 h 132"/>
                  <a:gd name="T56" fmla="*/ 104 w 112"/>
                  <a:gd name="T57" fmla="*/ 75 h 132"/>
                  <a:gd name="T58" fmla="*/ 104 w 112"/>
                  <a:gd name="T59" fmla="*/ 55 h 132"/>
                  <a:gd name="T60" fmla="*/ 56 w 112"/>
                  <a:gd name="T61" fmla="*/ 64 h 132"/>
                  <a:gd name="T62" fmla="*/ 8 w 112"/>
                  <a:gd name="T63" fmla="*/ 55 h 132"/>
                  <a:gd name="T64" fmla="*/ 8 w 112"/>
                  <a:gd name="T65" fmla="*/ 44 h 132"/>
                  <a:gd name="T66" fmla="*/ 56 w 112"/>
                  <a:gd name="T67" fmla="*/ 52 h 132"/>
                  <a:gd name="T68" fmla="*/ 104 w 112"/>
                  <a:gd name="T69" fmla="*/ 44 h 132"/>
                  <a:gd name="T70" fmla="*/ 104 w 112"/>
                  <a:gd name="T71" fmla="*/ 55 h 132"/>
                  <a:gd name="T72" fmla="*/ 104 w 112"/>
                  <a:gd name="T73" fmla="*/ 35 h 132"/>
                  <a:gd name="T74" fmla="*/ 56 w 112"/>
                  <a:gd name="T75" fmla="*/ 44 h 132"/>
                  <a:gd name="T76" fmla="*/ 8 w 112"/>
                  <a:gd name="T77" fmla="*/ 35 h 132"/>
                  <a:gd name="T78" fmla="*/ 8 w 112"/>
                  <a:gd name="T79" fmla="*/ 24 h 132"/>
                  <a:gd name="T80" fmla="*/ 56 w 112"/>
                  <a:gd name="T81" fmla="*/ 32 h 132"/>
                  <a:gd name="T82" fmla="*/ 104 w 112"/>
                  <a:gd name="T83" fmla="*/ 24 h 132"/>
                  <a:gd name="T84" fmla="*/ 104 w 112"/>
                  <a:gd name="T85" fmla="*/ 35 h 132"/>
                  <a:gd name="T86" fmla="*/ 56 w 112"/>
                  <a:gd name="T87" fmla="*/ 8 h 132"/>
                  <a:gd name="T88" fmla="*/ 103 w 112"/>
                  <a:gd name="T89" fmla="*/ 16 h 132"/>
                  <a:gd name="T90" fmla="*/ 56 w 112"/>
                  <a:gd name="T91" fmla="*/ 24 h 132"/>
                  <a:gd name="T92" fmla="*/ 9 w 112"/>
                  <a:gd name="T93" fmla="*/ 16 h 132"/>
                  <a:gd name="T94" fmla="*/ 56 w 112"/>
                  <a:gd name="T95" fmla="*/ 8 h 132"/>
                  <a:gd name="T96" fmla="*/ 56 w 112"/>
                  <a:gd name="T97" fmla="*/ 124 h 132"/>
                  <a:gd name="T98" fmla="*/ 8 w 112"/>
                  <a:gd name="T99" fmla="*/ 115 h 132"/>
                  <a:gd name="T100" fmla="*/ 8 w 112"/>
                  <a:gd name="T101" fmla="*/ 104 h 132"/>
                  <a:gd name="T102" fmla="*/ 56 w 112"/>
                  <a:gd name="T103" fmla="*/ 112 h 132"/>
                  <a:gd name="T104" fmla="*/ 104 w 112"/>
                  <a:gd name="T105" fmla="*/ 104 h 132"/>
                  <a:gd name="T106" fmla="*/ 104 w 112"/>
                  <a:gd name="T107" fmla="*/ 115 h 132"/>
                  <a:gd name="T108" fmla="*/ 56 w 112"/>
                  <a:gd name="T109" fmla="*/ 1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2" h="132">
                    <a:moveTo>
                      <a:pt x="56" y="0"/>
                    </a:moveTo>
                    <a:cubicBezTo>
                      <a:pt x="38" y="0"/>
                      <a:pt x="0" y="4"/>
                      <a:pt x="0" y="16"/>
                    </a:cubicBezTo>
                    <a:cubicBezTo>
                      <a:pt x="0" y="36"/>
                      <a:pt x="0" y="36"/>
                      <a:pt x="0" y="36"/>
                    </a:cubicBezTo>
                    <a:cubicBezTo>
                      <a:pt x="0" y="56"/>
                      <a:pt x="0" y="56"/>
                      <a:pt x="0" y="56"/>
                    </a:cubicBezTo>
                    <a:cubicBezTo>
                      <a:pt x="0" y="76"/>
                      <a:pt x="0" y="76"/>
                      <a:pt x="0" y="76"/>
                    </a:cubicBezTo>
                    <a:cubicBezTo>
                      <a:pt x="0" y="96"/>
                      <a:pt x="0" y="96"/>
                      <a:pt x="0" y="96"/>
                    </a:cubicBezTo>
                    <a:cubicBezTo>
                      <a:pt x="0" y="116"/>
                      <a:pt x="0" y="116"/>
                      <a:pt x="0" y="116"/>
                    </a:cubicBezTo>
                    <a:cubicBezTo>
                      <a:pt x="0" y="128"/>
                      <a:pt x="38" y="132"/>
                      <a:pt x="56" y="132"/>
                    </a:cubicBezTo>
                    <a:cubicBezTo>
                      <a:pt x="74" y="132"/>
                      <a:pt x="112" y="128"/>
                      <a:pt x="112" y="116"/>
                    </a:cubicBezTo>
                    <a:cubicBezTo>
                      <a:pt x="112" y="96"/>
                      <a:pt x="112" y="96"/>
                      <a:pt x="112" y="96"/>
                    </a:cubicBezTo>
                    <a:cubicBezTo>
                      <a:pt x="112" y="76"/>
                      <a:pt x="112" y="76"/>
                      <a:pt x="112" y="76"/>
                    </a:cubicBezTo>
                    <a:cubicBezTo>
                      <a:pt x="112" y="56"/>
                      <a:pt x="112" y="56"/>
                      <a:pt x="112" y="56"/>
                    </a:cubicBezTo>
                    <a:cubicBezTo>
                      <a:pt x="112" y="36"/>
                      <a:pt x="112" y="36"/>
                      <a:pt x="112" y="36"/>
                    </a:cubicBezTo>
                    <a:cubicBezTo>
                      <a:pt x="112" y="16"/>
                      <a:pt x="112" y="16"/>
                      <a:pt x="112" y="16"/>
                    </a:cubicBezTo>
                    <a:cubicBezTo>
                      <a:pt x="112" y="4"/>
                      <a:pt x="74" y="0"/>
                      <a:pt x="56" y="0"/>
                    </a:cubicBezTo>
                    <a:close/>
                    <a:moveTo>
                      <a:pt x="104" y="95"/>
                    </a:moveTo>
                    <a:cubicBezTo>
                      <a:pt x="101" y="99"/>
                      <a:pt x="81" y="104"/>
                      <a:pt x="56" y="104"/>
                    </a:cubicBezTo>
                    <a:cubicBezTo>
                      <a:pt x="31" y="104"/>
                      <a:pt x="11" y="99"/>
                      <a:pt x="8" y="95"/>
                    </a:cubicBezTo>
                    <a:cubicBezTo>
                      <a:pt x="8" y="84"/>
                      <a:pt x="8" y="84"/>
                      <a:pt x="8" y="84"/>
                    </a:cubicBezTo>
                    <a:cubicBezTo>
                      <a:pt x="20" y="90"/>
                      <a:pt x="43" y="92"/>
                      <a:pt x="56" y="92"/>
                    </a:cubicBezTo>
                    <a:cubicBezTo>
                      <a:pt x="69" y="92"/>
                      <a:pt x="92" y="90"/>
                      <a:pt x="104" y="84"/>
                    </a:cubicBezTo>
                    <a:lnTo>
                      <a:pt x="104" y="95"/>
                    </a:lnTo>
                    <a:close/>
                    <a:moveTo>
                      <a:pt x="104" y="75"/>
                    </a:moveTo>
                    <a:cubicBezTo>
                      <a:pt x="101" y="79"/>
                      <a:pt x="81" y="84"/>
                      <a:pt x="56" y="84"/>
                    </a:cubicBezTo>
                    <a:cubicBezTo>
                      <a:pt x="31" y="84"/>
                      <a:pt x="11" y="79"/>
                      <a:pt x="8" y="75"/>
                    </a:cubicBezTo>
                    <a:cubicBezTo>
                      <a:pt x="8" y="64"/>
                      <a:pt x="8" y="64"/>
                      <a:pt x="8" y="64"/>
                    </a:cubicBezTo>
                    <a:cubicBezTo>
                      <a:pt x="20" y="70"/>
                      <a:pt x="43" y="72"/>
                      <a:pt x="56" y="72"/>
                    </a:cubicBezTo>
                    <a:cubicBezTo>
                      <a:pt x="69" y="72"/>
                      <a:pt x="92" y="70"/>
                      <a:pt x="104" y="64"/>
                    </a:cubicBezTo>
                    <a:lnTo>
                      <a:pt x="104" y="75"/>
                    </a:lnTo>
                    <a:close/>
                    <a:moveTo>
                      <a:pt x="104" y="55"/>
                    </a:moveTo>
                    <a:cubicBezTo>
                      <a:pt x="101" y="59"/>
                      <a:pt x="81" y="64"/>
                      <a:pt x="56" y="64"/>
                    </a:cubicBezTo>
                    <a:cubicBezTo>
                      <a:pt x="31" y="64"/>
                      <a:pt x="11" y="59"/>
                      <a:pt x="8" y="55"/>
                    </a:cubicBezTo>
                    <a:cubicBezTo>
                      <a:pt x="8" y="44"/>
                      <a:pt x="8" y="44"/>
                      <a:pt x="8" y="44"/>
                    </a:cubicBezTo>
                    <a:cubicBezTo>
                      <a:pt x="20" y="50"/>
                      <a:pt x="43" y="52"/>
                      <a:pt x="56" y="52"/>
                    </a:cubicBezTo>
                    <a:cubicBezTo>
                      <a:pt x="69" y="52"/>
                      <a:pt x="92" y="50"/>
                      <a:pt x="104" y="44"/>
                    </a:cubicBezTo>
                    <a:lnTo>
                      <a:pt x="104" y="55"/>
                    </a:lnTo>
                    <a:close/>
                    <a:moveTo>
                      <a:pt x="104" y="35"/>
                    </a:moveTo>
                    <a:cubicBezTo>
                      <a:pt x="101" y="39"/>
                      <a:pt x="81" y="44"/>
                      <a:pt x="56" y="44"/>
                    </a:cubicBezTo>
                    <a:cubicBezTo>
                      <a:pt x="31" y="44"/>
                      <a:pt x="11" y="39"/>
                      <a:pt x="8" y="35"/>
                    </a:cubicBezTo>
                    <a:cubicBezTo>
                      <a:pt x="8" y="24"/>
                      <a:pt x="8" y="24"/>
                      <a:pt x="8" y="24"/>
                    </a:cubicBezTo>
                    <a:cubicBezTo>
                      <a:pt x="20" y="30"/>
                      <a:pt x="43" y="32"/>
                      <a:pt x="56" y="32"/>
                    </a:cubicBezTo>
                    <a:cubicBezTo>
                      <a:pt x="69" y="32"/>
                      <a:pt x="92" y="30"/>
                      <a:pt x="104" y="24"/>
                    </a:cubicBezTo>
                    <a:lnTo>
                      <a:pt x="104" y="35"/>
                    </a:lnTo>
                    <a:close/>
                    <a:moveTo>
                      <a:pt x="56" y="8"/>
                    </a:moveTo>
                    <a:cubicBezTo>
                      <a:pt x="80" y="8"/>
                      <a:pt x="99" y="13"/>
                      <a:pt x="103" y="16"/>
                    </a:cubicBezTo>
                    <a:cubicBezTo>
                      <a:pt x="99" y="19"/>
                      <a:pt x="80" y="24"/>
                      <a:pt x="56" y="24"/>
                    </a:cubicBezTo>
                    <a:cubicBezTo>
                      <a:pt x="32" y="24"/>
                      <a:pt x="13" y="19"/>
                      <a:pt x="9" y="16"/>
                    </a:cubicBezTo>
                    <a:cubicBezTo>
                      <a:pt x="13" y="13"/>
                      <a:pt x="32" y="8"/>
                      <a:pt x="56" y="8"/>
                    </a:cubicBezTo>
                    <a:close/>
                    <a:moveTo>
                      <a:pt x="56" y="124"/>
                    </a:moveTo>
                    <a:cubicBezTo>
                      <a:pt x="31" y="124"/>
                      <a:pt x="11" y="119"/>
                      <a:pt x="8" y="115"/>
                    </a:cubicBezTo>
                    <a:cubicBezTo>
                      <a:pt x="8" y="104"/>
                      <a:pt x="8" y="104"/>
                      <a:pt x="8" y="104"/>
                    </a:cubicBezTo>
                    <a:cubicBezTo>
                      <a:pt x="20" y="110"/>
                      <a:pt x="43" y="112"/>
                      <a:pt x="56" y="112"/>
                    </a:cubicBezTo>
                    <a:cubicBezTo>
                      <a:pt x="69" y="112"/>
                      <a:pt x="92" y="110"/>
                      <a:pt x="104" y="104"/>
                    </a:cubicBezTo>
                    <a:cubicBezTo>
                      <a:pt x="104" y="115"/>
                      <a:pt x="104" y="115"/>
                      <a:pt x="104" y="115"/>
                    </a:cubicBezTo>
                    <a:cubicBezTo>
                      <a:pt x="101" y="119"/>
                      <a:pt x="81" y="124"/>
                      <a:pt x="56" y="124"/>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44"/>
              <p:cNvSpPr>
                <a:spLocks/>
              </p:cNvSpPr>
              <p:nvPr/>
            </p:nvSpPr>
            <p:spPr bwMode="auto">
              <a:xfrm>
                <a:off x="7539038" y="5372101"/>
                <a:ext cx="577850" cy="365125"/>
              </a:xfrm>
              <a:custGeom>
                <a:avLst/>
                <a:gdLst>
                  <a:gd name="T0" fmla="*/ 0 w 240"/>
                  <a:gd name="T1" fmla="*/ 0 h 152"/>
                  <a:gd name="T2" fmla="*/ 0 w 240"/>
                  <a:gd name="T3" fmla="*/ 92 h 152"/>
                  <a:gd name="T4" fmla="*/ 4 w 240"/>
                  <a:gd name="T5" fmla="*/ 96 h 152"/>
                  <a:gd name="T6" fmla="*/ 8 w 240"/>
                  <a:gd name="T7" fmla="*/ 92 h 152"/>
                  <a:gd name="T8" fmla="*/ 8 w 240"/>
                  <a:gd name="T9" fmla="*/ 8 h 152"/>
                  <a:gd name="T10" fmla="*/ 232 w 240"/>
                  <a:gd name="T11" fmla="*/ 8 h 152"/>
                  <a:gd name="T12" fmla="*/ 232 w 240"/>
                  <a:gd name="T13" fmla="*/ 144 h 152"/>
                  <a:gd name="T14" fmla="*/ 152 w 240"/>
                  <a:gd name="T15" fmla="*/ 144 h 152"/>
                  <a:gd name="T16" fmla="*/ 148 w 240"/>
                  <a:gd name="T17" fmla="*/ 148 h 152"/>
                  <a:gd name="T18" fmla="*/ 152 w 240"/>
                  <a:gd name="T19" fmla="*/ 152 h 152"/>
                  <a:gd name="T20" fmla="*/ 240 w 240"/>
                  <a:gd name="T21" fmla="*/ 152 h 152"/>
                  <a:gd name="T22" fmla="*/ 240 w 240"/>
                  <a:gd name="T23" fmla="*/ 0 h 152"/>
                  <a:gd name="T24" fmla="*/ 0 w 240"/>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152">
                    <a:moveTo>
                      <a:pt x="0" y="0"/>
                    </a:moveTo>
                    <a:cubicBezTo>
                      <a:pt x="0" y="92"/>
                      <a:pt x="0" y="92"/>
                      <a:pt x="0" y="92"/>
                    </a:cubicBezTo>
                    <a:cubicBezTo>
                      <a:pt x="0" y="94"/>
                      <a:pt x="2" y="96"/>
                      <a:pt x="4" y="96"/>
                    </a:cubicBezTo>
                    <a:cubicBezTo>
                      <a:pt x="6" y="96"/>
                      <a:pt x="8" y="94"/>
                      <a:pt x="8" y="92"/>
                    </a:cubicBezTo>
                    <a:cubicBezTo>
                      <a:pt x="8" y="8"/>
                      <a:pt x="8" y="8"/>
                      <a:pt x="8" y="8"/>
                    </a:cubicBezTo>
                    <a:cubicBezTo>
                      <a:pt x="232" y="8"/>
                      <a:pt x="232" y="8"/>
                      <a:pt x="232" y="8"/>
                    </a:cubicBezTo>
                    <a:cubicBezTo>
                      <a:pt x="232" y="144"/>
                      <a:pt x="232" y="144"/>
                      <a:pt x="232" y="144"/>
                    </a:cubicBezTo>
                    <a:cubicBezTo>
                      <a:pt x="152" y="144"/>
                      <a:pt x="152" y="144"/>
                      <a:pt x="152" y="144"/>
                    </a:cubicBezTo>
                    <a:cubicBezTo>
                      <a:pt x="150" y="144"/>
                      <a:pt x="148" y="146"/>
                      <a:pt x="148" y="148"/>
                    </a:cubicBezTo>
                    <a:cubicBezTo>
                      <a:pt x="148" y="150"/>
                      <a:pt x="150" y="152"/>
                      <a:pt x="152" y="152"/>
                    </a:cubicBezTo>
                    <a:cubicBezTo>
                      <a:pt x="240" y="152"/>
                      <a:pt x="240" y="152"/>
                      <a:pt x="240" y="152"/>
                    </a:cubicBezTo>
                    <a:cubicBezTo>
                      <a:pt x="240" y="0"/>
                      <a:pt x="240" y="0"/>
                      <a:pt x="240" y="0"/>
                    </a:cubicBezTo>
                    <a:lnTo>
                      <a:pt x="0" y="0"/>
                    </a:ln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45"/>
              <p:cNvSpPr>
                <a:spLocks noEditPoints="1"/>
              </p:cNvSpPr>
              <p:nvPr/>
            </p:nvSpPr>
            <p:spPr bwMode="auto">
              <a:xfrm>
                <a:off x="7751763" y="5476876"/>
                <a:ext cx="153988" cy="155575"/>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56 h 64"/>
                  <a:gd name="T12" fmla="*/ 8 w 64"/>
                  <a:gd name="T13" fmla="*/ 32 h 64"/>
                  <a:gd name="T14" fmla="*/ 32 w 64"/>
                  <a:gd name="T15" fmla="*/ 8 h 64"/>
                  <a:gd name="T16" fmla="*/ 56 w 64"/>
                  <a:gd name="T17" fmla="*/ 32 h 64"/>
                  <a:gd name="T18" fmla="*/ 32 w 64"/>
                  <a:gd name="T19"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32" y="56"/>
                    </a:moveTo>
                    <a:cubicBezTo>
                      <a:pt x="19" y="56"/>
                      <a:pt x="8" y="45"/>
                      <a:pt x="8" y="32"/>
                    </a:cubicBezTo>
                    <a:cubicBezTo>
                      <a:pt x="8" y="19"/>
                      <a:pt x="19" y="8"/>
                      <a:pt x="32" y="8"/>
                    </a:cubicBezTo>
                    <a:cubicBezTo>
                      <a:pt x="45" y="8"/>
                      <a:pt x="56" y="19"/>
                      <a:pt x="56" y="32"/>
                    </a:cubicBezTo>
                    <a:cubicBezTo>
                      <a:pt x="56" y="45"/>
                      <a:pt x="45" y="56"/>
                      <a:pt x="32" y="56"/>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46"/>
              <p:cNvSpPr>
                <a:spLocks noEditPoints="1"/>
              </p:cNvSpPr>
              <p:nvPr/>
            </p:nvSpPr>
            <p:spPr bwMode="auto">
              <a:xfrm>
                <a:off x="7962900" y="5583239"/>
                <a:ext cx="58738" cy="58738"/>
              </a:xfrm>
              <a:custGeom>
                <a:avLst/>
                <a:gdLst>
                  <a:gd name="T0" fmla="*/ 24 w 24"/>
                  <a:gd name="T1" fmla="*/ 12 h 24"/>
                  <a:gd name="T2" fmla="*/ 12 w 24"/>
                  <a:gd name="T3" fmla="*/ 0 h 24"/>
                  <a:gd name="T4" fmla="*/ 0 w 24"/>
                  <a:gd name="T5" fmla="*/ 12 h 24"/>
                  <a:gd name="T6" fmla="*/ 12 w 24"/>
                  <a:gd name="T7" fmla="*/ 24 h 24"/>
                  <a:gd name="T8" fmla="*/ 24 w 24"/>
                  <a:gd name="T9" fmla="*/ 12 h 24"/>
                  <a:gd name="T10" fmla="*/ 8 w 24"/>
                  <a:gd name="T11" fmla="*/ 12 h 24"/>
                  <a:gd name="T12" fmla="*/ 12 w 24"/>
                  <a:gd name="T13" fmla="*/ 8 h 24"/>
                  <a:gd name="T14" fmla="*/ 16 w 24"/>
                  <a:gd name="T15" fmla="*/ 12 h 24"/>
                  <a:gd name="T16" fmla="*/ 12 w 24"/>
                  <a:gd name="T17" fmla="*/ 16 h 24"/>
                  <a:gd name="T18" fmla="*/ 8 w 24"/>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4" y="12"/>
                    </a:moveTo>
                    <a:cubicBezTo>
                      <a:pt x="24" y="5"/>
                      <a:pt x="19" y="0"/>
                      <a:pt x="12" y="0"/>
                    </a:cubicBezTo>
                    <a:cubicBezTo>
                      <a:pt x="5" y="0"/>
                      <a:pt x="0" y="5"/>
                      <a:pt x="0" y="12"/>
                    </a:cubicBezTo>
                    <a:cubicBezTo>
                      <a:pt x="0" y="19"/>
                      <a:pt x="5" y="24"/>
                      <a:pt x="12" y="24"/>
                    </a:cubicBezTo>
                    <a:cubicBezTo>
                      <a:pt x="19" y="24"/>
                      <a:pt x="24" y="19"/>
                      <a:pt x="24" y="12"/>
                    </a:cubicBezTo>
                    <a:close/>
                    <a:moveTo>
                      <a:pt x="8" y="12"/>
                    </a:moveTo>
                    <a:cubicBezTo>
                      <a:pt x="8" y="10"/>
                      <a:pt x="10" y="8"/>
                      <a:pt x="12" y="8"/>
                    </a:cubicBezTo>
                    <a:cubicBezTo>
                      <a:pt x="14" y="8"/>
                      <a:pt x="16" y="10"/>
                      <a:pt x="16" y="12"/>
                    </a:cubicBezTo>
                    <a:cubicBezTo>
                      <a:pt x="16" y="14"/>
                      <a:pt x="14" y="16"/>
                      <a:pt x="12" y="16"/>
                    </a:cubicBezTo>
                    <a:cubicBezTo>
                      <a:pt x="10" y="16"/>
                      <a:pt x="8" y="14"/>
                      <a:pt x="8" y="12"/>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47"/>
              <p:cNvSpPr>
                <a:spLocks noEditPoints="1"/>
              </p:cNvSpPr>
              <p:nvPr/>
            </p:nvSpPr>
            <p:spPr bwMode="auto">
              <a:xfrm>
                <a:off x="7635875" y="5467351"/>
                <a:ext cx="57150" cy="58738"/>
              </a:xfrm>
              <a:custGeom>
                <a:avLst/>
                <a:gdLst>
                  <a:gd name="T0" fmla="*/ 0 w 24"/>
                  <a:gd name="T1" fmla="*/ 12 h 24"/>
                  <a:gd name="T2" fmla="*/ 12 w 24"/>
                  <a:gd name="T3" fmla="*/ 24 h 24"/>
                  <a:gd name="T4" fmla="*/ 24 w 24"/>
                  <a:gd name="T5" fmla="*/ 12 h 24"/>
                  <a:gd name="T6" fmla="*/ 12 w 24"/>
                  <a:gd name="T7" fmla="*/ 0 h 24"/>
                  <a:gd name="T8" fmla="*/ 0 w 24"/>
                  <a:gd name="T9" fmla="*/ 12 h 24"/>
                  <a:gd name="T10" fmla="*/ 16 w 24"/>
                  <a:gd name="T11" fmla="*/ 12 h 24"/>
                  <a:gd name="T12" fmla="*/ 12 w 24"/>
                  <a:gd name="T13" fmla="*/ 16 h 24"/>
                  <a:gd name="T14" fmla="*/ 8 w 24"/>
                  <a:gd name="T15" fmla="*/ 12 h 24"/>
                  <a:gd name="T16" fmla="*/ 12 w 24"/>
                  <a:gd name="T17" fmla="*/ 8 h 24"/>
                  <a:gd name="T18" fmla="*/ 16 w 24"/>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0" y="12"/>
                    </a:moveTo>
                    <a:cubicBezTo>
                      <a:pt x="0" y="19"/>
                      <a:pt x="5" y="24"/>
                      <a:pt x="12" y="24"/>
                    </a:cubicBezTo>
                    <a:cubicBezTo>
                      <a:pt x="19" y="24"/>
                      <a:pt x="24" y="19"/>
                      <a:pt x="24" y="12"/>
                    </a:cubicBezTo>
                    <a:cubicBezTo>
                      <a:pt x="24" y="5"/>
                      <a:pt x="19" y="0"/>
                      <a:pt x="12" y="0"/>
                    </a:cubicBezTo>
                    <a:cubicBezTo>
                      <a:pt x="5" y="0"/>
                      <a:pt x="0" y="5"/>
                      <a:pt x="0" y="12"/>
                    </a:cubicBezTo>
                    <a:close/>
                    <a:moveTo>
                      <a:pt x="16" y="12"/>
                    </a:moveTo>
                    <a:cubicBezTo>
                      <a:pt x="16" y="14"/>
                      <a:pt x="14" y="16"/>
                      <a:pt x="12" y="16"/>
                    </a:cubicBezTo>
                    <a:cubicBezTo>
                      <a:pt x="10" y="16"/>
                      <a:pt x="8" y="14"/>
                      <a:pt x="8" y="12"/>
                    </a:cubicBezTo>
                    <a:cubicBezTo>
                      <a:pt x="8" y="10"/>
                      <a:pt x="10" y="8"/>
                      <a:pt x="12" y="8"/>
                    </a:cubicBezTo>
                    <a:cubicBezTo>
                      <a:pt x="14" y="8"/>
                      <a:pt x="16" y="10"/>
                      <a:pt x="16" y="12"/>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48"/>
              <p:cNvSpPr>
                <a:spLocks/>
              </p:cNvSpPr>
              <p:nvPr/>
            </p:nvSpPr>
            <p:spPr bwMode="auto">
              <a:xfrm>
                <a:off x="7578725" y="5410201"/>
                <a:ext cx="500063" cy="288925"/>
              </a:xfrm>
              <a:custGeom>
                <a:avLst/>
                <a:gdLst>
                  <a:gd name="T0" fmla="*/ 132 w 208"/>
                  <a:gd name="T1" fmla="*/ 116 h 120"/>
                  <a:gd name="T2" fmla="*/ 136 w 208"/>
                  <a:gd name="T3" fmla="*/ 120 h 120"/>
                  <a:gd name="T4" fmla="*/ 184 w 208"/>
                  <a:gd name="T5" fmla="*/ 120 h 120"/>
                  <a:gd name="T6" fmla="*/ 208 w 208"/>
                  <a:gd name="T7" fmla="*/ 96 h 120"/>
                  <a:gd name="T8" fmla="*/ 208 w 208"/>
                  <a:gd name="T9" fmla="*/ 24 h 120"/>
                  <a:gd name="T10" fmla="*/ 184 w 208"/>
                  <a:gd name="T11" fmla="*/ 0 h 120"/>
                  <a:gd name="T12" fmla="*/ 24 w 208"/>
                  <a:gd name="T13" fmla="*/ 0 h 120"/>
                  <a:gd name="T14" fmla="*/ 0 w 208"/>
                  <a:gd name="T15" fmla="*/ 24 h 120"/>
                  <a:gd name="T16" fmla="*/ 0 w 208"/>
                  <a:gd name="T17" fmla="*/ 76 h 120"/>
                  <a:gd name="T18" fmla="*/ 4 w 208"/>
                  <a:gd name="T19" fmla="*/ 80 h 120"/>
                  <a:gd name="T20" fmla="*/ 8 w 208"/>
                  <a:gd name="T21" fmla="*/ 76 h 120"/>
                  <a:gd name="T22" fmla="*/ 8 w 208"/>
                  <a:gd name="T23" fmla="*/ 24 h 120"/>
                  <a:gd name="T24" fmla="*/ 24 w 208"/>
                  <a:gd name="T25" fmla="*/ 8 h 120"/>
                  <a:gd name="T26" fmla="*/ 184 w 208"/>
                  <a:gd name="T27" fmla="*/ 8 h 120"/>
                  <a:gd name="T28" fmla="*/ 200 w 208"/>
                  <a:gd name="T29" fmla="*/ 24 h 120"/>
                  <a:gd name="T30" fmla="*/ 200 w 208"/>
                  <a:gd name="T31" fmla="*/ 96 h 120"/>
                  <a:gd name="T32" fmla="*/ 184 w 208"/>
                  <a:gd name="T33" fmla="*/ 112 h 120"/>
                  <a:gd name="T34" fmla="*/ 136 w 208"/>
                  <a:gd name="T35" fmla="*/ 112 h 120"/>
                  <a:gd name="T36" fmla="*/ 132 w 208"/>
                  <a:gd name="T37"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 h="120">
                    <a:moveTo>
                      <a:pt x="132" y="116"/>
                    </a:moveTo>
                    <a:cubicBezTo>
                      <a:pt x="132" y="118"/>
                      <a:pt x="134" y="120"/>
                      <a:pt x="136" y="120"/>
                    </a:cubicBezTo>
                    <a:cubicBezTo>
                      <a:pt x="184" y="120"/>
                      <a:pt x="184" y="120"/>
                      <a:pt x="184" y="120"/>
                    </a:cubicBezTo>
                    <a:cubicBezTo>
                      <a:pt x="197" y="120"/>
                      <a:pt x="208" y="109"/>
                      <a:pt x="208" y="96"/>
                    </a:cubicBezTo>
                    <a:cubicBezTo>
                      <a:pt x="208" y="24"/>
                      <a:pt x="208" y="24"/>
                      <a:pt x="208" y="24"/>
                    </a:cubicBezTo>
                    <a:cubicBezTo>
                      <a:pt x="208" y="11"/>
                      <a:pt x="197" y="0"/>
                      <a:pt x="184" y="0"/>
                    </a:cubicBezTo>
                    <a:cubicBezTo>
                      <a:pt x="24" y="0"/>
                      <a:pt x="24" y="0"/>
                      <a:pt x="24" y="0"/>
                    </a:cubicBezTo>
                    <a:cubicBezTo>
                      <a:pt x="11" y="0"/>
                      <a:pt x="0" y="11"/>
                      <a:pt x="0" y="24"/>
                    </a:cubicBezTo>
                    <a:cubicBezTo>
                      <a:pt x="0" y="76"/>
                      <a:pt x="0" y="76"/>
                      <a:pt x="0" y="76"/>
                    </a:cubicBezTo>
                    <a:cubicBezTo>
                      <a:pt x="0" y="78"/>
                      <a:pt x="2" y="80"/>
                      <a:pt x="4" y="80"/>
                    </a:cubicBezTo>
                    <a:cubicBezTo>
                      <a:pt x="6" y="80"/>
                      <a:pt x="8" y="78"/>
                      <a:pt x="8" y="76"/>
                    </a:cubicBezTo>
                    <a:cubicBezTo>
                      <a:pt x="8" y="24"/>
                      <a:pt x="8" y="24"/>
                      <a:pt x="8" y="24"/>
                    </a:cubicBezTo>
                    <a:cubicBezTo>
                      <a:pt x="8" y="15"/>
                      <a:pt x="15" y="8"/>
                      <a:pt x="24" y="8"/>
                    </a:cubicBezTo>
                    <a:cubicBezTo>
                      <a:pt x="184" y="8"/>
                      <a:pt x="184" y="8"/>
                      <a:pt x="184" y="8"/>
                    </a:cubicBezTo>
                    <a:cubicBezTo>
                      <a:pt x="193" y="8"/>
                      <a:pt x="200" y="15"/>
                      <a:pt x="200" y="24"/>
                    </a:cubicBezTo>
                    <a:cubicBezTo>
                      <a:pt x="200" y="96"/>
                      <a:pt x="200" y="96"/>
                      <a:pt x="200" y="96"/>
                    </a:cubicBezTo>
                    <a:cubicBezTo>
                      <a:pt x="200" y="105"/>
                      <a:pt x="193" y="112"/>
                      <a:pt x="184" y="112"/>
                    </a:cubicBezTo>
                    <a:cubicBezTo>
                      <a:pt x="136" y="112"/>
                      <a:pt x="136" y="112"/>
                      <a:pt x="136" y="112"/>
                    </a:cubicBezTo>
                    <a:cubicBezTo>
                      <a:pt x="134" y="112"/>
                      <a:pt x="132" y="114"/>
                      <a:pt x="132" y="116"/>
                    </a:cubicBezTo>
                    <a:close/>
                  </a:path>
                </a:pathLst>
              </a:custGeom>
              <a:grp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5" name="TextBox 104"/>
            <p:cNvSpPr txBox="1"/>
            <p:nvPr/>
          </p:nvSpPr>
          <p:spPr>
            <a:xfrm>
              <a:off x="5715468" y="630081"/>
              <a:ext cx="1943381" cy="276999"/>
            </a:xfrm>
            <a:prstGeom prst="rect">
              <a:avLst/>
            </a:prstGeom>
            <a:noFill/>
          </p:spPr>
          <p:txBody>
            <a:bodyPr wrap="square" rtlCol="0">
              <a:spAutoFit/>
            </a:bodyPr>
            <a:lstStyle/>
            <a:p>
              <a:pPr algn="ctr"/>
              <a:r>
                <a:rPr lang="en-US" sz="1200" b="1" dirty="0">
                  <a:solidFill>
                    <a:schemeClr val="bg1"/>
                  </a:solidFill>
                  <a:latin typeface="Arial"/>
                  <a:cs typeface="Arial"/>
                </a:rPr>
                <a:t>Investors</a:t>
              </a:r>
            </a:p>
          </p:txBody>
        </p:sp>
        <p:sp>
          <p:nvSpPr>
            <p:cNvPr id="106" name="TextBox 105"/>
            <p:cNvSpPr txBox="1"/>
            <p:nvPr/>
          </p:nvSpPr>
          <p:spPr>
            <a:xfrm>
              <a:off x="5715468" y="4234676"/>
              <a:ext cx="1943381" cy="276999"/>
            </a:xfrm>
            <a:prstGeom prst="rect">
              <a:avLst/>
            </a:prstGeom>
            <a:noFill/>
          </p:spPr>
          <p:txBody>
            <a:bodyPr wrap="square" rtlCol="0">
              <a:spAutoFit/>
            </a:bodyPr>
            <a:lstStyle/>
            <a:p>
              <a:pPr algn="ctr"/>
              <a:r>
                <a:rPr lang="en-US" sz="1200" b="1" dirty="0">
                  <a:solidFill>
                    <a:schemeClr val="bg1"/>
                  </a:solidFill>
                  <a:latin typeface="Arial"/>
                  <a:cs typeface="Arial"/>
                </a:rPr>
                <a:t>Securities</a:t>
              </a:r>
            </a:p>
          </p:txBody>
        </p:sp>
        <p:sp>
          <p:nvSpPr>
            <p:cNvPr id="107" name="TextBox 106"/>
            <p:cNvSpPr txBox="1"/>
            <p:nvPr/>
          </p:nvSpPr>
          <p:spPr>
            <a:xfrm>
              <a:off x="4000767" y="2457305"/>
              <a:ext cx="1034530" cy="276999"/>
            </a:xfrm>
            <a:prstGeom prst="rect">
              <a:avLst/>
            </a:prstGeom>
            <a:noFill/>
          </p:spPr>
          <p:txBody>
            <a:bodyPr wrap="square" rtlCol="0">
              <a:spAutoFit/>
            </a:bodyPr>
            <a:lstStyle/>
            <a:p>
              <a:pPr algn="r"/>
              <a:r>
                <a:rPr lang="en-US" sz="1200" b="1" dirty="0">
                  <a:solidFill>
                    <a:schemeClr val="bg1"/>
                  </a:solidFill>
                  <a:latin typeface="Arial"/>
                  <a:cs typeface="Arial"/>
                </a:rPr>
                <a:t>Returns</a:t>
              </a:r>
            </a:p>
          </p:txBody>
        </p:sp>
        <p:sp>
          <p:nvSpPr>
            <p:cNvPr id="108" name="TextBox 107"/>
            <p:cNvSpPr txBox="1"/>
            <p:nvPr/>
          </p:nvSpPr>
          <p:spPr>
            <a:xfrm>
              <a:off x="8335255" y="2457305"/>
              <a:ext cx="939794" cy="276999"/>
            </a:xfrm>
            <a:prstGeom prst="rect">
              <a:avLst/>
            </a:prstGeom>
            <a:noFill/>
          </p:spPr>
          <p:txBody>
            <a:bodyPr wrap="square" rtlCol="0">
              <a:spAutoFit/>
            </a:bodyPr>
            <a:lstStyle/>
            <a:p>
              <a:r>
                <a:rPr lang="en-US" sz="1200" b="1" dirty="0">
                  <a:solidFill>
                    <a:schemeClr val="bg1"/>
                  </a:solidFill>
                  <a:latin typeface="Arial"/>
                  <a:cs typeface="Arial"/>
                </a:rPr>
                <a:t>Funds</a:t>
              </a:r>
            </a:p>
          </p:txBody>
        </p:sp>
      </p:grpSp>
      <p:grpSp>
        <p:nvGrpSpPr>
          <p:cNvPr id="4" name="Group 3"/>
          <p:cNvGrpSpPr/>
          <p:nvPr/>
        </p:nvGrpSpPr>
        <p:grpSpPr>
          <a:xfrm>
            <a:off x="904039" y="1783904"/>
            <a:ext cx="2044855" cy="2112267"/>
            <a:chOff x="904039" y="1783904"/>
            <a:chExt cx="2044855" cy="2112267"/>
          </a:xfrm>
        </p:grpSpPr>
        <p:sp>
          <p:nvSpPr>
            <p:cNvPr id="8" name="Freeform 7"/>
            <p:cNvSpPr/>
            <p:nvPr/>
          </p:nvSpPr>
          <p:spPr>
            <a:xfrm>
              <a:off x="2055617" y="2895321"/>
              <a:ext cx="860992" cy="645796"/>
            </a:xfrm>
            <a:custGeom>
              <a:avLst/>
              <a:gdLst>
                <a:gd name="connsiteX0" fmla="*/ 860992 w 860992"/>
                <a:gd name="connsiteY0" fmla="*/ 0 h 645796"/>
                <a:gd name="connsiteX1" fmla="*/ 0 w 860992"/>
                <a:gd name="connsiteY1" fmla="*/ 10763 h 645796"/>
                <a:gd name="connsiteX2" fmla="*/ 591932 w 860992"/>
                <a:gd name="connsiteY2" fmla="*/ 645796 h 645796"/>
                <a:gd name="connsiteX3" fmla="*/ 774893 w 860992"/>
                <a:gd name="connsiteY3" fmla="*/ 441294 h 645796"/>
                <a:gd name="connsiteX4" fmla="*/ 850230 w 860992"/>
                <a:gd name="connsiteY4" fmla="*/ 161449 h 645796"/>
                <a:gd name="connsiteX5" fmla="*/ 860992 w 860992"/>
                <a:gd name="connsiteY5" fmla="*/ 0 h 64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0992" h="645796">
                  <a:moveTo>
                    <a:pt x="860992" y="0"/>
                  </a:moveTo>
                  <a:lnTo>
                    <a:pt x="0" y="10763"/>
                  </a:lnTo>
                  <a:lnTo>
                    <a:pt x="591932" y="645796"/>
                  </a:lnTo>
                  <a:lnTo>
                    <a:pt x="774893" y="441294"/>
                  </a:lnTo>
                  <a:lnTo>
                    <a:pt x="850230" y="161449"/>
                  </a:lnTo>
                  <a:lnTo>
                    <a:pt x="860992" y="0"/>
                  </a:lnTo>
                  <a:close/>
                </a:path>
              </a:pathLst>
            </a:custGeom>
            <a:solidFill>
              <a:srgbClr val="EFAF24">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0" name="Group 69"/>
            <p:cNvGrpSpPr/>
            <p:nvPr/>
          </p:nvGrpSpPr>
          <p:grpSpPr>
            <a:xfrm>
              <a:off x="904039" y="1783904"/>
              <a:ext cx="2044855" cy="2112267"/>
              <a:chOff x="8694738" y="11131551"/>
              <a:chExt cx="577850" cy="596900"/>
            </a:xfrm>
            <a:solidFill>
              <a:srgbClr val="D43815"/>
            </a:solidFill>
          </p:grpSpPr>
          <p:sp>
            <p:nvSpPr>
              <p:cNvPr id="71" name="Freeform 269"/>
              <p:cNvSpPr>
                <a:spLocks noEditPoints="1"/>
              </p:cNvSpPr>
              <p:nvPr/>
            </p:nvSpPr>
            <p:spPr bwMode="auto">
              <a:xfrm>
                <a:off x="9002713" y="11131551"/>
                <a:ext cx="269875" cy="269875"/>
              </a:xfrm>
              <a:custGeom>
                <a:avLst/>
                <a:gdLst>
                  <a:gd name="T0" fmla="*/ 108 w 112"/>
                  <a:gd name="T1" fmla="*/ 112 h 112"/>
                  <a:gd name="T2" fmla="*/ 4 w 112"/>
                  <a:gd name="T3" fmla="*/ 112 h 112"/>
                  <a:gd name="T4" fmla="*/ 0 w 112"/>
                  <a:gd name="T5" fmla="*/ 108 h 112"/>
                  <a:gd name="T6" fmla="*/ 0 w 112"/>
                  <a:gd name="T7" fmla="*/ 4 h 112"/>
                  <a:gd name="T8" fmla="*/ 4 w 112"/>
                  <a:gd name="T9" fmla="*/ 0 h 112"/>
                  <a:gd name="T10" fmla="*/ 112 w 112"/>
                  <a:gd name="T11" fmla="*/ 108 h 112"/>
                  <a:gd name="T12" fmla="*/ 108 w 112"/>
                  <a:gd name="T13" fmla="*/ 112 h 112"/>
                  <a:gd name="T14" fmla="*/ 8 w 112"/>
                  <a:gd name="T15" fmla="*/ 104 h 112"/>
                  <a:gd name="T16" fmla="*/ 104 w 112"/>
                  <a:gd name="T17" fmla="*/ 104 h 112"/>
                  <a:gd name="T18" fmla="*/ 8 w 112"/>
                  <a:gd name="T19" fmla="*/ 8 h 112"/>
                  <a:gd name="T20" fmla="*/ 8 w 112"/>
                  <a:gd name="T21"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2">
                    <a:moveTo>
                      <a:pt x="108" y="112"/>
                    </a:moveTo>
                    <a:cubicBezTo>
                      <a:pt x="4" y="112"/>
                      <a:pt x="4" y="112"/>
                      <a:pt x="4" y="112"/>
                    </a:cubicBezTo>
                    <a:cubicBezTo>
                      <a:pt x="2" y="112"/>
                      <a:pt x="0" y="110"/>
                      <a:pt x="0" y="108"/>
                    </a:cubicBezTo>
                    <a:cubicBezTo>
                      <a:pt x="0" y="4"/>
                      <a:pt x="0" y="4"/>
                      <a:pt x="0" y="4"/>
                    </a:cubicBezTo>
                    <a:cubicBezTo>
                      <a:pt x="0" y="2"/>
                      <a:pt x="2" y="0"/>
                      <a:pt x="4" y="0"/>
                    </a:cubicBezTo>
                    <a:cubicBezTo>
                      <a:pt x="64" y="0"/>
                      <a:pt x="112" y="48"/>
                      <a:pt x="112" y="108"/>
                    </a:cubicBezTo>
                    <a:cubicBezTo>
                      <a:pt x="112" y="110"/>
                      <a:pt x="110" y="112"/>
                      <a:pt x="108" y="112"/>
                    </a:cubicBezTo>
                    <a:close/>
                    <a:moveTo>
                      <a:pt x="8" y="104"/>
                    </a:moveTo>
                    <a:cubicBezTo>
                      <a:pt x="104" y="104"/>
                      <a:pt x="104" y="104"/>
                      <a:pt x="104" y="104"/>
                    </a:cubicBezTo>
                    <a:cubicBezTo>
                      <a:pt x="102" y="52"/>
                      <a:pt x="60" y="10"/>
                      <a:pt x="8" y="8"/>
                    </a:cubicBezTo>
                    <a:lnTo>
                      <a:pt x="8" y="104"/>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70"/>
              <p:cNvSpPr>
                <a:spLocks noEditPoints="1"/>
              </p:cNvSpPr>
              <p:nvPr/>
            </p:nvSpPr>
            <p:spPr bwMode="auto">
              <a:xfrm>
                <a:off x="8694738" y="11207751"/>
                <a:ext cx="447675" cy="520700"/>
              </a:xfrm>
              <a:custGeom>
                <a:avLst/>
                <a:gdLst>
                  <a:gd name="T0" fmla="*/ 108 w 186"/>
                  <a:gd name="T1" fmla="*/ 216 h 216"/>
                  <a:gd name="T2" fmla="*/ 0 w 186"/>
                  <a:gd name="T3" fmla="*/ 108 h 216"/>
                  <a:gd name="T4" fmla="*/ 108 w 186"/>
                  <a:gd name="T5" fmla="*/ 0 h 216"/>
                  <a:gd name="T6" fmla="*/ 112 w 186"/>
                  <a:gd name="T7" fmla="*/ 4 h 216"/>
                  <a:gd name="T8" fmla="*/ 112 w 186"/>
                  <a:gd name="T9" fmla="*/ 106 h 216"/>
                  <a:gd name="T10" fmla="*/ 184 w 186"/>
                  <a:gd name="T11" fmla="*/ 179 h 216"/>
                  <a:gd name="T12" fmla="*/ 184 w 186"/>
                  <a:gd name="T13" fmla="*/ 184 h 216"/>
                  <a:gd name="T14" fmla="*/ 108 w 186"/>
                  <a:gd name="T15" fmla="*/ 216 h 216"/>
                  <a:gd name="T16" fmla="*/ 104 w 186"/>
                  <a:gd name="T17" fmla="*/ 8 h 216"/>
                  <a:gd name="T18" fmla="*/ 8 w 186"/>
                  <a:gd name="T19" fmla="*/ 108 h 216"/>
                  <a:gd name="T20" fmla="*/ 108 w 186"/>
                  <a:gd name="T21" fmla="*/ 208 h 216"/>
                  <a:gd name="T22" fmla="*/ 176 w 186"/>
                  <a:gd name="T23" fmla="*/ 181 h 216"/>
                  <a:gd name="T24" fmla="*/ 105 w 186"/>
                  <a:gd name="T25" fmla="*/ 111 h 216"/>
                  <a:gd name="T26" fmla="*/ 104 w 186"/>
                  <a:gd name="T27" fmla="*/ 108 h 216"/>
                  <a:gd name="T28" fmla="*/ 104 w 186"/>
                  <a:gd name="T29" fmla="*/ 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216">
                    <a:moveTo>
                      <a:pt x="108" y="216"/>
                    </a:moveTo>
                    <a:cubicBezTo>
                      <a:pt x="48" y="216"/>
                      <a:pt x="0" y="168"/>
                      <a:pt x="0" y="108"/>
                    </a:cubicBezTo>
                    <a:cubicBezTo>
                      <a:pt x="0" y="48"/>
                      <a:pt x="48" y="0"/>
                      <a:pt x="108" y="0"/>
                    </a:cubicBezTo>
                    <a:cubicBezTo>
                      <a:pt x="110" y="0"/>
                      <a:pt x="112" y="2"/>
                      <a:pt x="112" y="4"/>
                    </a:cubicBezTo>
                    <a:cubicBezTo>
                      <a:pt x="112" y="106"/>
                      <a:pt x="112" y="106"/>
                      <a:pt x="112" y="106"/>
                    </a:cubicBezTo>
                    <a:cubicBezTo>
                      <a:pt x="184" y="179"/>
                      <a:pt x="184" y="179"/>
                      <a:pt x="184" y="179"/>
                    </a:cubicBezTo>
                    <a:cubicBezTo>
                      <a:pt x="186" y="180"/>
                      <a:pt x="186" y="183"/>
                      <a:pt x="184" y="184"/>
                    </a:cubicBezTo>
                    <a:cubicBezTo>
                      <a:pt x="164" y="205"/>
                      <a:pt x="137" y="216"/>
                      <a:pt x="108" y="216"/>
                    </a:cubicBezTo>
                    <a:close/>
                    <a:moveTo>
                      <a:pt x="104" y="8"/>
                    </a:moveTo>
                    <a:cubicBezTo>
                      <a:pt x="51" y="10"/>
                      <a:pt x="8" y="54"/>
                      <a:pt x="8" y="108"/>
                    </a:cubicBezTo>
                    <a:cubicBezTo>
                      <a:pt x="8" y="163"/>
                      <a:pt x="53" y="208"/>
                      <a:pt x="108" y="208"/>
                    </a:cubicBezTo>
                    <a:cubicBezTo>
                      <a:pt x="133" y="208"/>
                      <a:pt x="157" y="199"/>
                      <a:pt x="176" y="181"/>
                    </a:cubicBezTo>
                    <a:cubicBezTo>
                      <a:pt x="105" y="111"/>
                      <a:pt x="105" y="111"/>
                      <a:pt x="105" y="111"/>
                    </a:cubicBezTo>
                    <a:cubicBezTo>
                      <a:pt x="104" y="110"/>
                      <a:pt x="104" y="109"/>
                      <a:pt x="104" y="108"/>
                    </a:cubicBezTo>
                    <a:lnTo>
                      <a:pt x="104" y="8"/>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71"/>
              <p:cNvSpPr>
                <a:spLocks noEditPoints="1"/>
              </p:cNvSpPr>
              <p:nvPr/>
            </p:nvSpPr>
            <p:spPr bwMode="auto">
              <a:xfrm>
                <a:off x="9002713" y="11439526"/>
                <a:ext cx="269875" cy="196850"/>
              </a:xfrm>
              <a:custGeom>
                <a:avLst/>
                <a:gdLst>
                  <a:gd name="T0" fmla="*/ 78 w 112"/>
                  <a:gd name="T1" fmla="*/ 82 h 82"/>
                  <a:gd name="T2" fmla="*/ 75 w 112"/>
                  <a:gd name="T3" fmla="*/ 80 h 82"/>
                  <a:gd name="T4" fmla="*/ 1 w 112"/>
                  <a:gd name="T5" fmla="*/ 7 h 82"/>
                  <a:gd name="T6" fmla="*/ 0 w 112"/>
                  <a:gd name="T7" fmla="*/ 2 h 82"/>
                  <a:gd name="T8" fmla="*/ 4 w 112"/>
                  <a:gd name="T9" fmla="*/ 0 h 82"/>
                  <a:gd name="T10" fmla="*/ 108 w 112"/>
                  <a:gd name="T11" fmla="*/ 0 h 82"/>
                  <a:gd name="T12" fmla="*/ 112 w 112"/>
                  <a:gd name="T13" fmla="*/ 4 h 82"/>
                  <a:gd name="T14" fmla="*/ 80 w 112"/>
                  <a:gd name="T15" fmla="*/ 80 h 82"/>
                  <a:gd name="T16" fmla="*/ 78 w 112"/>
                  <a:gd name="T17" fmla="*/ 82 h 82"/>
                  <a:gd name="T18" fmla="*/ 14 w 112"/>
                  <a:gd name="T19" fmla="*/ 8 h 82"/>
                  <a:gd name="T20" fmla="*/ 77 w 112"/>
                  <a:gd name="T21" fmla="*/ 72 h 82"/>
                  <a:gd name="T22" fmla="*/ 104 w 112"/>
                  <a:gd name="T23" fmla="*/ 8 h 82"/>
                  <a:gd name="T24" fmla="*/ 14 w 112"/>
                  <a:gd name="T25"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82">
                    <a:moveTo>
                      <a:pt x="78" y="82"/>
                    </a:moveTo>
                    <a:cubicBezTo>
                      <a:pt x="77" y="82"/>
                      <a:pt x="75" y="81"/>
                      <a:pt x="75" y="80"/>
                    </a:cubicBezTo>
                    <a:cubicBezTo>
                      <a:pt x="1" y="7"/>
                      <a:pt x="1" y="7"/>
                      <a:pt x="1" y="7"/>
                    </a:cubicBezTo>
                    <a:cubicBezTo>
                      <a:pt x="0" y="6"/>
                      <a:pt x="0" y="4"/>
                      <a:pt x="0" y="2"/>
                    </a:cubicBezTo>
                    <a:cubicBezTo>
                      <a:pt x="1" y="1"/>
                      <a:pt x="2" y="0"/>
                      <a:pt x="4" y="0"/>
                    </a:cubicBezTo>
                    <a:cubicBezTo>
                      <a:pt x="108" y="0"/>
                      <a:pt x="108" y="0"/>
                      <a:pt x="108" y="0"/>
                    </a:cubicBezTo>
                    <a:cubicBezTo>
                      <a:pt x="110" y="0"/>
                      <a:pt x="112" y="2"/>
                      <a:pt x="112" y="4"/>
                    </a:cubicBezTo>
                    <a:cubicBezTo>
                      <a:pt x="112" y="33"/>
                      <a:pt x="101" y="60"/>
                      <a:pt x="80" y="80"/>
                    </a:cubicBezTo>
                    <a:cubicBezTo>
                      <a:pt x="80" y="81"/>
                      <a:pt x="79" y="82"/>
                      <a:pt x="78" y="82"/>
                    </a:cubicBezTo>
                    <a:close/>
                    <a:moveTo>
                      <a:pt x="14" y="8"/>
                    </a:moveTo>
                    <a:cubicBezTo>
                      <a:pt x="77" y="72"/>
                      <a:pt x="77" y="72"/>
                      <a:pt x="77" y="72"/>
                    </a:cubicBezTo>
                    <a:cubicBezTo>
                      <a:pt x="94" y="54"/>
                      <a:pt x="103" y="32"/>
                      <a:pt x="104" y="8"/>
                    </a:cubicBezTo>
                    <a:lnTo>
                      <a:pt x="14" y="8"/>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Freeform 1"/>
            <p:cNvSpPr/>
            <p:nvPr/>
          </p:nvSpPr>
          <p:spPr>
            <a:xfrm>
              <a:off x="2034093" y="1808230"/>
              <a:ext cx="893278" cy="893352"/>
            </a:xfrm>
            <a:custGeom>
              <a:avLst/>
              <a:gdLst>
                <a:gd name="connsiteX0" fmla="*/ 0 w 893278"/>
                <a:gd name="connsiteY0" fmla="*/ 0 h 893352"/>
                <a:gd name="connsiteX1" fmla="*/ 0 w 893278"/>
                <a:gd name="connsiteY1" fmla="*/ 893352 h 893352"/>
                <a:gd name="connsiteX2" fmla="*/ 893278 w 893278"/>
                <a:gd name="connsiteY2" fmla="*/ 893352 h 893352"/>
                <a:gd name="connsiteX3" fmla="*/ 839467 w 893278"/>
                <a:gd name="connsiteY3" fmla="*/ 635033 h 893352"/>
                <a:gd name="connsiteX4" fmla="*/ 678031 w 893278"/>
                <a:gd name="connsiteY4" fmla="*/ 301372 h 893352"/>
                <a:gd name="connsiteX5" fmla="*/ 473545 w 893278"/>
                <a:gd name="connsiteY5" fmla="*/ 161449 h 893352"/>
                <a:gd name="connsiteX6" fmla="*/ 226010 w 893278"/>
                <a:gd name="connsiteY6" fmla="*/ 43053 h 893352"/>
                <a:gd name="connsiteX7" fmla="*/ 0 w 893278"/>
                <a:gd name="connsiteY7" fmla="*/ 0 h 89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278" h="893352">
                  <a:moveTo>
                    <a:pt x="0" y="0"/>
                  </a:moveTo>
                  <a:lnTo>
                    <a:pt x="0" y="893352"/>
                  </a:lnTo>
                  <a:lnTo>
                    <a:pt x="893278" y="893352"/>
                  </a:lnTo>
                  <a:lnTo>
                    <a:pt x="839467" y="635033"/>
                  </a:lnTo>
                  <a:lnTo>
                    <a:pt x="678031" y="301372"/>
                  </a:lnTo>
                  <a:lnTo>
                    <a:pt x="473545" y="161449"/>
                  </a:lnTo>
                  <a:lnTo>
                    <a:pt x="226010" y="43053"/>
                  </a:lnTo>
                  <a:lnTo>
                    <a:pt x="0" y="0"/>
                  </a:lnTo>
                  <a:close/>
                </a:path>
              </a:pathLst>
            </a:custGeom>
            <a:solidFill>
              <a:srgbClr val="D43815">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564911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292975" y="2445947"/>
            <a:ext cx="233363" cy="228600"/>
            <a:chOff x="4849812" y="1039813"/>
            <a:chExt cx="233363" cy="228600"/>
          </a:xfrm>
        </p:grpSpPr>
        <p:sp>
          <p:nvSpPr>
            <p:cNvPr id="23" name="Freeform 22"/>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 name="Group 2"/>
          <p:cNvGrpSpPr/>
          <p:nvPr/>
        </p:nvGrpSpPr>
        <p:grpSpPr>
          <a:xfrm>
            <a:off x="846831" y="2083800"/>
            <a:ext cx="938656" cy="938654"/>
            <a:chOff x="846831" y="1782428"/>
            <a:chExt cx="938656" cy="938654"/>
          </a:xfrm>
        </p:grpSpPr>
        <p:grpSp>
          <p:nvGrpSpPr>
            <p:cNvPr id="12" name="Group 11"/>
            <p:cNvGrpSpPr/>
            <p:nvPr/>
          </p:nvGrpSpPr>
          <p:grpSpPr>
            <a:xfrm>
              <a:off x="991931" y="1966887"/>
              <a:ext cx="686676" cy="598012"/>
              <a:chOff x="609600" y="5446714"/>
              <a:chExt cx="577850" cy="503238"/>
            </a:xfrm>
            <a:solidFill>
              <a:srgbClr val="D43815"/>
            </a:solidFill>
          </p:grpSpPr>
          <p:sp>
            <p:nvSpPr>
              <p:cNvPr id="13" name="Freeform 161"/>
              <p:cNvSpPr>
                <a:spLocks/>
              </p:cNvSpPr>
              <p:nvPr/>
            </p:nvSpPr>
            <p:spPr bwMode="auto">
              <a:xfrm>
                <a:off x="879475" y="5541964"/>
                <a:ext cx="146050" cy="60325"/>
              </a:xfrm>
              <a:custGeom>
                <a:avLst/>
                <a:gdLst>
                  <a:gd name="T0" fmla="*/ 4 w 61"/>
                  <a:gd name="T1" fmla="*/ 1 h 25"/>
                  <a:gd name="T2" fmla="*/ 0 w 61"/>
                  <a:gd name="T3" fmla="*/ 5 h 25"/>
                  <a:gd name="T4" fmla="*/ 4 w 61"/>
                  <a:gd name="T5" fmla="*/ 9 h 25"/>
                  <a:gd name="T6" fmla="*/ 54 w 61"/>
                  <a:gd name="T7" fmla="*/ 24 h 25"/>
                  <a:gd name="T8" fmla="*/ 56 w 61"/>
                  <a:gd name="T9" fmla="*/ 25 h 25"/>
                  <a:gd name="T10" fmla="*/ 59 w 61"/>
                  <a:gd name="T11" fmla="*/ 23 h 25"/>
                  <a:gd name="T12" fmla="*/ 58 w 61"/>
                  <a:gd name="T13" fmla="*/ 18 h 25"/>
                  <a:gd name="T14" fmla="*/ 4 w 61"/>
                  <a:gd name="T15" fmla="*/ 1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5">
                    <a:moveTo>
                      <a:pt x="4" y="1"/>
                    </a:moveTo>
                    <a:cubicBezTo>
                      <a:pt x="2" y="1"/>
                      <a:pt x="0" y="3"/>
                      <a:pt x="0" y="5"/>
                    </a:cubicBezTo>
                    <a:cubicBezTo>
                      <a:pt x="0" y="7"/>
                      <a:pt x="2" y="9"/>
                      <a:pt x="4" y="9"/>
                    </a:cubicBezTo>
                    <a:cubicBezTo>
                      <a:pt x="21" y="8"/>
                      <a:pt x="39" y="14"/>
                      <a:pt x="54" y="24"/>
                    </a:cubicBezTo>
                    <a:cubicBezTo>
                      <a:pt x="54" y="25"/>
                      <a:pt x="55" y="25"/>
                      <a:pt x="56" y="25"/>
                    </a:cubicBezTo>
                    <a:cubicBezTo>
                      <a:pt x="57" y="25"/>
                      <a:pt x="58" y="24"/>
                      <a:pt x="59" y="23"/>
                    </a:cubicBezTo>
                    <a:cubicBezTo>
                      <a:pt x="61" y="22"/>
                      <a:pt x="60" y="19"/>
                      <a:pt x="58" y="18"/>
                    </a:cubicBezTo>
                    <a:cubicBezTo>
                      <a:pt x="43" y="6"/>
                      <a:pt x="22" y="0"/>
                      <a:pt x="4" y="1"/>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62"/>
              <p:cNvSpPr>
                <a:spLocks noEditPoints="1"/>
              </p:cNvSpPr>
              <p:nvPr/>
            </p:nvSpPr>
            <p:spPr bwMode="auto">
              <a:xfrm>
                <a:off x="609600" y="5446714"/>
                <a:ext cx="577850" cy="503238"/>
              </a:xfrm>
              <a:custGeom>
                <a:avLst/>
                <a:gdLst>
                  <a:gd name="T0" fmla="*/ 240 w 240"/>
                  <a:gd name="T1" fmla="*/ 81 h 209"/>
                  <a:gd name="T2" fmla="*/ 236 w 240"/>
                  <a:gd name="T3" fmla="*/ 77 h 209"/>
                  <a:gd name="T4" fmla="*/ 232 w 240"/>
                  <a:gd name="T5" fmla="*/ 81 h 209"/>
                  <a:gd name="T6" fmla="*/ 220 w 240"/>
                  <a:gd name="T7" fmla="*/ 97 h 209"/>
                  <a:gd name="T8" fmla="*/ 120 w 240"/>
                  <a:gd name="T9" fmla="*/ 17 h 209"/>
                  <a:gd name="T10" fmla="*/ 97 w 240"/>
                  <a:gd name="T11" fmla="*/ 18 h 209"/>
                  <a:gd name="T12" fmla="*/ 75 w 240"/>
                  <a:gd name="T13" fmla="*/ 2 h 209"/>
                  <a:gd name="T14" fmla="*/ 45 w 240"/>
                  <a:gd name="T15" fmla="*/ 6 h 209"/>
                  <a:gd name="T16" fmla="*/ 43 w 240"/>
                  <a:gd name="T17" fmla="*/ 10 h 209"/>
                  <a:gd name="T18" fmla="*/ 45 w 240"/>
                  <a:gd name="T19" fmla="*/ 13 h 209"/>
                  <a:gd name="T20" fmla="*/ 60 w 240"/>
                  <a:gd name="T21" fmla="*/ 33 h 209"/>
                  <a:gd name="T22" fmla="*/ 21 w 240"/>
                  <a:gd name="T23" fmla="*/ 89 h 209"/>
                  <a:gd name="T24" fmla="*/ 4 w 240"/>
                  <a:gd name="T25" fmla="*/ 89 h 209"/>
                  <a:gd name="T26" fmla="*/ 0 w 240"/>
                  <a:gd name="T27" fmla="*/ 93 h 209"/>
                  <a:gd name="T28" fmla="*/ 0 w 240"/>
                  <a:gd name="T29" fmla="*/ 133 h 209"/>
                  <a:gd name="T30" fmla="*/ 4 w 240"/>
                  <a:gd name="T31" fmla="*/ 137 h 209"/>
                  <a:gd name="T32" fmla="*/ 29 w 240"/>
                  <a:gd name="T33" fmla="*/ 137 h 209"/>
                  <a:gd name="T34" fmla="*/ 80 w 240"/>
                  <a:gd name="T35" fmla="*/ 179 h 209"/>
                  <a:gd name="T36" fmla="*/ 80 w 240"/>
                  <a:gd name="T37" fmla="*/ 205 h 209"/>
                  <a:gd name="T38" fmla="*/ 84 w 240"/>
                  <a:gd name="T39" fmla="*/ 209 h 209"/>
                  <a:gd name="T40" fmla="*/ 88 w 240"/>
                  <a:gd name="T41" fmla="*/ 205 h 209"/>
                  <a:gd name="T42" fmla="*/ 88 w 240"/>
                  <a:gd name="T43" fmla="*/ 181 h 209"/>
                  <a:gd name="T44" fmla="*/ 120 w 240"/>
                  <a:gd name="T45" fmla="*/ 185 h 209"/>
                  <a:gd name="T46" fmla="*/ 152 w 240"/>
                  <a:gd name="T47" fmla="*/ 181 h 209"/>
                  <a:gd name="T48" fmla="*/ 152 w 240"/>
                  <a:gd name="T49" fmla="*/ 205 h 209"/>
                  <a:gd name="T50" fmla="*/ 156 w 240"/>
                  <a:gd name="T51" fmla="*/ 209 h 209"/>
                  <a:gd name="T52" fmla="*/ 160 w 240"/>
                  <a:gd name="T53" fmla="*/ 205 h 209"/>
                  <a:gd name="T54" fmla="*/ 160 w 240"/>
                  <a:gd name="T55" fmla="*/ 178 h 209"/>
                  <a:gd name="T56" fmla="*/ 220 w 240"/>
                  <a:gd name="T57" fmla="*/ 105 h 209"/>
                  <a:gd name="T58" fmla="*/ 240 w 240"/>
                  <a:gd name="T59" fmla="*/ 81 h 209"/>
                  <a:gd name="T60" fmla="*/ 120 w 240"/>
                  <a:gd name="T61" fmla="*/ 177 h 209"/>
                  <a:gd name="T62" fmla="*/ 36 w 240"/>
                  <a:gd name="T63" fmla="*/ 131 h 209"/>
                  <a:gd name="T64" fmla="*/ 32 w 240"/>
                  <a:gd name="T65" fmla="*/ 129 h 209"/>
                  <a:gd name="T66" fmla="*/ 8 w 240"/>
                  <a:gd name="T67" fmla="*/ 129 h 209"/>
                  <a:gd name="T68" fmla="*/ 8 w 240"/>
                  <a:gd name="T69" fmla="*/ 97 h 209"/>
                  <a:gd name="T70" fmla="*/ 24 w 240"/>
                  <a:gd name="T71" fmla="*/ 97 h 209"/>
                  <a:gd name="T72" fmla="*/ 28 w 240"/>
                  <a:gd name="T73" fmla="*/ 94 h 209"/>
                  <a:gd name="T74" fmla="*/ 66 w 240"/>
                  <a:gd name="T75" fmla="*/ 39 h 209"/>
                  <a:gd name="T76" fmla="*/ 68 w 240"/>
                  <a:gd name="T77" fmla="*/ 35 h 209"/>
                  <a:gd name="T78" fmla="*/ 55 w 240"/>
                  <a:gd name="T79" fmla="*/ 11 h 209"/>
                  <a:gd name="T80" fmla="*/ 73 w 240"/>
                  <a:gd name="T81" fmla="*/ 10 h 209"/>
                  <a:gd name="T82" fmla="*/ 92 w 240"/>
                  <a:gd name="T83" fmla="*/ 25 h 209"/>
                  <a:gd name="T84" fmla="*/ 96 w 240"/>
                  <a:gd name="T85" fmla="*/ 27 h 209"/>
                  <a:gd name="T86" fmla="*/ 120 w 240"/>
                  <a:gd name="T87" fmla="*/ 25 h 209"/>
                  <a:gd name="T88" fmla="*/ 212 w 240"/>
                  <a:gd name="T89" fmla="*/ 101 h 209"/>
                  <a:gd name="T90" fmla="*/ 120 w 240"/>
                  <a:gd name="T91" fmla="*/ 17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0" h="209">
                    <a:moveTo>
                      <a:pt x="240" y="81"/>
                    </a:moveTo>
                    <a:cubicBezTo>
                      <a:pt x="240" y="79"/>
                      <a:pt x="238" y="77"/>
                      <a:pt x="236" y="77"/>
                    </a:cubicBezTo>
                    <a:cubicBezTo>
                      <a:pt x="234" y="77"/>
                      <a:pt x="232" y="79"/>
                      <a:pt x="232" y="81"/>
                    </a:cubicBezTo>
                    <a:cubicBezTo>
                      <a:pt x="232" y="89"/>
                      <a:pt x="227" y="95"/>
                      <a:pt x="220" y="97"/>
                    </a:cubicBezTo>
                    <a:cubicBezTo>
                      <a:pt x="217" y="52"/>
                      <a:pt x="173" y="17"/>
                      <a:pt x="120" y="17"/>
                    </a:cubicBezTo>
                    <a:cubicBezTo>
                      <a:pt x="113" y="17"/>
                      <a:pt x="105" y="17"/>
                      <a:pt x="97" y="18"/>
                    </a:cubicBezTo>
                    <a:cubicBezTo>
                      <a:pt x="92" y="11"/>
                      <a:pt x="84" y="5"/>
                      <a:pt x="75" y="2"/>
                    </a:cubicBezTo>
                    <a:cubicBezTo>
                      <a:pt x="65" y="0"/>
                      <a:pt x="54" y="1"/>
                      <a:pt x="45" y="6"/>
                    </a:cubicBezTo>
                    <a:cubicBezTo>
                      <a:pt x="44" y="7"/>
                      <a:pt x="43" y="8"/>
                      <a:pt x="43" y="10"/>
                    </a:cubicBezTo>
                    <a:cubicBezTo>
                      <a:pt x="43" y="11"/>
                      <a:pt x="44" y="13"/>
                      <a:pt x="45" y="13"/>
                    </a:cubicBezTo>
                    <a:cubicBezTo>
                      <a:pt x="53" y="18"/>
                      <a:pt x="58" y="25"/>
                      <a:pt x="60" y="33"/>
                    </a:cubicBezTo>
                    <a:cubicBezTo>
                      <a:pt x="39" y="47"/>
                      <a:pt x="25" y="67"/>
                      <a:pt x="21" y="89"/>
                    </a:cubicBezTo>
                    <a:cubicBezTo>
                      <a:pt x="4" y="89"/>
                      <a:pt x="4" y="89"/>
                      <a:pt x="4" y="89"/>
                    </a:cubicBezTo>
                    <a:cubicBezTo>
                      <a:pt x="2" y="89"/>
                      <a:pt x="0" y="91"/>
                      <a:pt x="0" y="93"/>
                    </a:cubicBezTo>
                    <a:cubicBezTo>
                      <a:pt x="0" y="133"/>
                      <a:pt x="0" y="133"/>
                      <a:pt x="0" y="133"/>
                    </a:cubicBezTo>
                    <a:cubicBezTo>
                      <a:pt x="0" y="135"/>
                      <a:pt x="2" y="137"/>
                      <a:pt x="4" y="137"/>
                    </a:cubicBezTo>
                    <a:cubicBezTo>
                      <a:pt x="29" y="137"/>
                      <a:pt x="29" y="137"/>
                      <a:pt x="29" y="137"/>
                    </a:cubicBezTo>
                    <a:cubicBezTo>
                      <a:pt x="39" y="157"/>
                      <a:pt x="57" y="172"/>
                      <a:pt x="80" y="179"/>
                    </a:cubicBezTo>
                    <a:cubicBezTo>
                      <a:pt x="80" y="205"/>
                      <a:pt x="80" y="205"/>
                      <a:pt x="80" y="205"/>
                    </a:cubicBezTo>
                    <a:cubicBezTo>
                      <a:pt x="80" y="207"/>
                      <a:pt x="82" y="209"/>
                      <a:pt x="84" y="209"/>
                    </a:cubicBezTo>
                    <a:cubicBezTo>
                      <a:pt x="86" y="209"/>
                      <a:pt x="88" y="207"/>
                      <a:pt x="88" y="205"/>
                    </a:cubicBezTo>
                    <a:cubicBezTo>
                      <a:pt x="88" y="181"/>
                      <a:pt x="88" y="181"/>
                      <a:pt x="88" y="181"/>
                    </a:cubicBezTo>
                    <a:cubicBezTo>
                      <a:pt x="98" y="184"/>
                      <a:pt x="109" y="185"/>
                      <a:pt x="120" y="185"/>
                    </a:cubicBezTo>
                    <a:cubicBezTo>
                      <a:pt x="131" y="185"/>
                      <a:pt x="142" y="183"/>
                      <a:pt x="152" y="181"/>
                    </a:cubicBezTo>
                    <a:cubicBezTo>
                      <a:pt x="152" y="205"/>
                      <a:pt x="152" y="205"/>
                      <a:pt x="152" y="205"/>
                    </a:cubicBezTo>
                    <a:cubicBezTo>
                      <a:pt x="152" y="207"/>
                      <a:pt x="154" y="209"/>
                      <a:pt x="156" y="209"/>
                    </a:cubicBezTo>
                    <a:cubicBezTo>
                      <a:pt x="158" y="209"/>
                      <a:pt x="160" y="207"/>
                      <a:pt x="160" y="205"/>
                    </a:cubicBezTo>
                    <a:cubicBezTo>
                      <a:pt x="160" y="178"/>
                      <a:pt x="160" y="178"/>
                      <a:pt x="160" y="178"/>
                    </a:cubicBezTo>
                    <a:cubicBezTo>
                      <a:pt x="194" y="165"/>
                      <a:pt x="218" y="137"/>
                      <a:pt x="220" y="105"/>
                    </a:cubicBezTo>
                    <a:cubicBezTo>
                      <a:pt x="231" y="103"/>
                      <a:pt x="240" y="93"/>
                      <a:pt x="240" y="81"/>
                    </a:cubicBezTo>
                    <a:close/>
                    <a:moveTo>
                      <a:pt x="120" y="177"/>
                    </a:moveTo>
                    <a:cubicBezTo>
                      <a:pt x="79" y="177"/>
                      <a:pt x="49" y="160"/>
                      <a:pt x="36" y="131"/>
                    </a:cubicBezTo>
                    <a:cubicBezTo>
                      <a:pt x="35" y="130"/>
                      <a:pt x="34" y="129"/>
                      <a:pt x="32" y="129"/>
                    </a:cubicBezTo>
                    <a:cubicBezTo>
                      <a:pt x="8" y="129"/>
                      <a:pt x="8" y="129"/>
                      <a:pt x="8" y="129"/>
                    </a:cubicBezTo>
                    <a:cubicBezTo>
                      <a:pt x="8" y="97"/>
                      <a:pt x="8" y="97"/>
                      <a:pt x="8" y="97"/>
                    </a:cubicBezTo>
                    <a:cubicBezTo>
                      <a:pt x="24" y="97"/>
                      <a:pt x="24" y="97"/>
                      <a:pt x="24" y="97"/>
                    </a:cubicBezTo>
                    <a:cubicBezTo>
                      <a:pt x="26" y="97"/>
                      <a:pt x="28" y="96"/>
                      <a:pt x="28" y="94"/>
                    </a:cubicBezTo>
                    <a:cubicBezTo>
                      <a:pt x="31" y="72"/>
                      <a:pt x="45" y="51"/>
                      <a:pt x="66" y="39"/>
                    </a:cubicBezTo>
                    <a:cubicBezTo>
                      <a:pt x="68" y="38"/>
                      <a:pt x="68" y="36"/>
                      <a:pt x="68" y="35"/>
                    </a:cubicBezTo>
                    <a:cubicBezTo>
                      <a:pt x="67" y="25"/>
                      <a:pt x="62" y="17"/>
                      <a:pt x="55" y="11"/>
                    </a:cubicBezTo>
                    <a:cubicBezTo>
                      <a:pt x="61" y="9"/>
                      <a:pt x="67" y="8"/>
                      <a:pt x="73" y="10"/>
                    </a:cubicBezTo>
                    <a:cubicBezTo>
                      <a:pt x="81" y="12"/>
                      <a:pt x="88" y="18"/>
                      <a:pt x="92" y="25"/>
                    </a:cubicBezTo>
                    <a:cubicBezTo>
                      <a:pt x="93" y="26"/>
                      <a:pt x="94" y="27"/>
                      <a:pt x="96" y="27"/>
                    </a:cubicBezTo>
                    <a:cubicBezTo>
                      <a:pt x="104" y="25"/>
                      <a:pt x="112" y="25"/>
                      <a:pt x="120" y="25"/>
                    </a:cubicBezTo>
                    <a:cubicBezTo>
                      <a:pt x="171" y="25"/>
                      <a:pt x="212" y="59"/>
                      <a:pt x="212" y="101"/>
                    </a:cubicBezTo>
                    <a:cubicBezTo>
                      <a:pt x="212" y="143"/>
                      <a:pt x="171" y="177"/>
                      <a:pt x="120" y="177"/>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63"/>
              <p:cNvSpPr>
                <a:spLocks noEditPoints="1"/>
              </p:cNvSpPr>
              <p:nvPr/>
            </p:nvSpPr>
            <p:spPr bwMode="auto">
              <a:xfrm>
                <a:off x="735013" y="5621339"/>
                <a:ext cx="57150" cy="58738"/>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16 h 24"/>
                  <a:gd name="T12" fmla="*/ 8 w 24"/>
                  <a:gd name="T13" fmla="*/ 12 h 24"/>
                  <a:gd name="T14" fmla="*/ 12 w 24"/>
                  <a:gd name="T15" fmla="*/ 8 h 24"/>
                  <a:gd name="T16" fmla="*/ 16 w 24"/>
                  <a:gd name="T17" fmla="*/ 12 h 24"/>
                  <a:gd name="T18" fmla="*/ 12 w 24"/>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16"/>
                    </a:moveTo>
                    <a:cubicBezTo>
                      <a:pt x="10" y="16"/>
                      <a:pt x="8" y="14"/>
                      <a:pt x="8" y="12"/>
                    </a:cubicBezTo>
                    <a:cubicBezTo>
                      <a:pt x="8" y="10"/>
                      <a:pt x="10" y="8"/>
                      <a:pt x="12" y="8"/>
                    </a:cubicBezTo>
                    <a:cubicBezTo>
                      <a:pt x="14" y="8"/>
                      <a:pt x="16" y="10"/>
                      <a:pt x="16" y="12"/>
                    </a:cubicBezTo>
                    <a:cubicBezTo>
                      <a:pt x="16" y="14"/>
                      <a:pt x="14" y="16"/>
                      <a:pt x="12" y="16"/>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 name="Oval 24"/>
            <p:cNvSpPr/>
            <p:nvPr/>
          </p:nvSpPr>
          <p:spPr>
            <a:xfrm>
              <a:off x="846831" y="1782428"/>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2992913" y="2083800"/>
            <a:ext cx="938656" cy="938654"/>
            <a:chOff x="2992913" y="1782428"/>
            <a:chExt cx="938656" cy="938654"/>
          </a:xfrm>
        </p:grpSpPr>
        <p:grpSp>
          <p:nvGrpSpPr>
            <p:cNvPr id="16" name="Group 15"/>
            <p:cNvGrpSpPr/>
            <p:nvPr/>
          </p:nvGrpSpPr>
          <p:grpSpPr>
            <a:xfrm>
              <a:off x="3121647" y="1911873"/>
              <a:ext cx="691724" cy="552999"/>
              <a:chOff x="7539038" y="2586037"/>
              <a:chExt cx="577850" cy="461962"/>
            </a:xfrm>
            <a:solidFill>
              <a:srgbClr val="D43815"/>
            </a:solidFill>
          </p:grpSpPr>
          <p:sp>
            <p:nvSpPr>
              <p:cNvPr id="17" name="Freeform 60"/>
              <p:cNvSpPr>
                <a:spLocks noEditPoints="1"/>
              </p:cNvSpPr>
              <p:nvPr/>
            </p:nvSpPr>
            <p:spPr bwMode="auto">
              <a:xfrm>
                <a:off x="7539038" y="2586037"/>
                <a:ext cx="577850" cy="461962"/>
              </a:xfrm>
              <a:custGeom>
                <a:avLst/>
                <a:gdLst>
                  <a:gd name="T0" fmla="*/ 216 w 240"/>
                  <a:gd name="T1" fmla="*/ 184 h 192"/>
                  <a:gd name="T2" fmla="*/ 236 w 240"/>
                  <a:gd name="T3" fmla="*/ 96 h 192"/>
                  <a:gd name="T4" fmla="*/ 238 w 240"/>
                  <a:gd name="T5" fmla="*/ 89 h 192"/>
                  <a:gd name="T6" fmla="*/ 208 w 240"/>
                  <a:gd name="T7" fmla="*/ 20 h 192"/>
                  <a:gd name="T8" fmla="*/ 172 w 240"/>
                  <a:gd name="T9" fmla="*/ 16 h 192"/>
                  <a:gd name="T10" fmla="*/ 168 w 240"/>
                  <a:gd name="T11" fmla="*/ 35 h 192"/>
                  <a:gd name="T12" fmla="*/ 118 w 240"/>
                  <a:gd name="T13" fmla="*/ 1 h 192"/>
                  <a:gd name="T14" fmla="*/ 0 w 240"/>
                  <a:gd name="T15" fmla="*/ 93 h 192"/>
                  <a:gd name="T16" fmla="*/ 24 w 240"/>
                  <a:gd name="T17" fmla="*/ 96 h 192"/>
                  <a:gd name="T18" fmla="*/ 4 w 240"/>
                  <a:gd name="T19" fmla="*/ 184 h 192"/>
                  <a:gd name="T20" fmla="*/ 4 w 240"/>
                  <a:gd name="T21" fmla="*/ 192 h 192"/>
                  <a:gd name="T22" fmla="*/ 52 w 240"/>
                  <a:gd name="T23" fmla="*/ 192 h 192"/>
                  <a:gd name="T24" fmla="*/ 212 w 240"/>
                  <a:gd name="T25" fmla="*/ 192 h 192"/>
                  <a:gd name="T26" fmla="*/ 240 w 240"/>
                  <a:gd name="T27" fmla="*/ 188 h 192"/>
                  <a:gd name="T28" fmla="*/ 176 w 240"/>
                  <a:gd name="T29" fmla="*/ 24 h 192"/>
                  <a:gd name="T30" fmla="*/ 200 w 240"/>
                  <a:gd name="T31" fmla="*/ 60 h 192"/>
                  <a:gd name="T32" fmla="*/ 176 w 240"/>
                  <a:gd name="T33" fmla="*/ 24 h 192"/>
                  <a:gd name="T34" fmla="*/ 224 w 240"/>
                  <a:gd name="T35" fmla="*/ 88 h 192"/>
                  <a:gd name="T36" fmla="*/ 28 w 240"/>
                  <a:gd name="T37" fmla="*/ 88 h 192"/>
                  <a:gd name="T38" fmla="*/ 120 w 240"/>
                  <a:gd name="T39" fmla="*/ 9 h 192"/>
                  <a:gd name="T40" fmla="*/ 56 w 240"/>
                  <a:gd name="T41" fmla="*/ 176 h 192"/>
                  <a:gd name="T42" fmla="*/ 92 w 240"/>
                  <a:gd name="T43" fmla="*/ 176 h 192"/>
                  <a:gd name="T44" fmla="*/ 96 w 240"/>
                  <a:gd name="T45" fmla="*/ 184 h 192"/>
                  <a:gd name="T46" fmla="*/ 88 w 240"/>
                  <a:gd name="T47" fmla="*/ 168 h 192"/>
                  <a:gd name="T48" fmla="*/ 64 w 240"/>
                  <a:gd name="T49" fmla="*/ 120 h 192"/>
                  <a:gd name="T50" fmla="*/ 88 w 240"/>
                  <a:gd name="T51" fmla="*/ 168 h 192"/>
                  <a:gd name="T52" fmla="*/ 104 w 240"/>
                  <a:gd name="T53" fmla="*/ 172 h 192"/>
                  <a:gd name="T54" fmla="*/ 96 w 240"/>
                  <a:gd name="T55" fmla="*/ 168 h 192"/>
                  <a:gd name="T56" fmla="*/ 92 w 240"/>
                  <a:gd name="T57" fmla="*/ 112 h 192"/>
                  <a:gd name="T58" fmla="*/ 56 w 240"/>
                  <a:gd name="T59" fmla="*/ 116 h 192"/>
                  <a:gd name="T60" fmla="*/ 52 w 240"/>
                  <a:gd name="T61" fmla="*/ 168 h 192"/>
                  <a:gd name="T62" fmla="*/ 48 w 240"/>
                  <a:gd name="T63" fmla="*/ 184 h 192"/>
                  <a:gd name="T64" fmla="*/ 32 w 240"/>
                  <a:gd name="T65" fmla="*/ 96 h 192"/>
                  <a:gd name="T66" fmla="*/ 208 w 240"/>
                  <a:gd name="T6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0" h="192">
                    <a:moveTo>
                      <a:pt x="236" y="184"/>
                    </a:moveTo>
                    <a:cubicBezTo>
                      <a:pt x="216" y="184"/>
                      <a:pt x="216" y="184"/>
                      <a:pt x="216" y="184"/>
                    </a:cubicBezTo>
                    <a:cubicBezTo>
                      <a:pt x="216" y="96"/>
                      <a:pt x="216" y="96"/>
                      <a:pt x="216" y="96"/>
                    </a:cubicBezTo>
                    <a:cubicBezTo>
                      <a:pt x="236" y="96"/>
                      <a:pt x="236" y="96"/>
                      <a:pt x="236" y="96"/>
                    </a:cubicBezTo>
                    <a:cubicBezTo>
                      <a:pt x="238" y="96"/>
                      <a:pt x="239" y="95"/>
                      <a:pt x="240" y="93"/>
                    </a:cubicBezTo>
                    <a:cubicBezTo>
                      <a:pt x="240" y="92"/>
                      <a:pt x="240" y="90"/>
                      <a:pt x="238" y="89"/>
                    </a:cubicBezTo>
                    <a:cubicBezTo>
                      <a:pt x="208" y="66"/>
                      <a:pt x="208" y="66"/>
                      <a:pt x="208" y="66"/>
                    </a:cubicBezTo>
                    <a:cubicBezTo>
                      <a:pt x="208" y="20"/>
                      <a:pt x="208" y="20"/>
                      <a:pt x="208" y="20"/>
                    </a:cubicBezTo>
                    <a:cubicBezTo>
                      <a:pt x="208" y="18"/>
                      <a:pt x="206" y="16"/>
                      <a:pt x="204" y="16"/>
                    </a:cubicBezTo>
                    <a:cubicBezTo>
                      <a:pt x="172" y="16"/>
                      <a:pt x="172" y="16"/>
                      <a:pt x="172" y="16"/>
                    </a:cubicBezTo>
                    <a:cubicBezTo>
                      <a:pt x="170" y="16"/>
                      <a:pt x="168" y="18"/>
                      <a:pt x="168" y="20"/>
                    </a:cubicBezTo>
                    <a:cubicBezTo>
                      <a:pt x="168" y="35"/>
                      <a:pt x="168" y="35"/>
                      <a:pt x="168" y="35"/>
                    </a:cubicBezTo>
                    <a:cubicBezTo>
                      <a:pt x="122" y="1"/>
                      <a:pt x="122" y="1"/>
                      <a:pt x="122" y="1"/>
                    </a:cubicBezTo>
                    <a:cubicBezTo>
                      <a:pt x="121" y="0"/>
                      <a:pt x="119" y="0"/>
                      <a:pt x="118" y="1"/>
                    </a:cubicBezTo>
                    <a:cubicBezTo>
                      <a:pt x="2" y="89"/>
                      <a:pt x="2" y="89"/>
                      <a:pt x="2" y="89"/>
                    </a:cubicBezTo>
                    <a:cubicBezTo>
                      <a:pt x="0" y="90"/>
                      <a:pt x="0" y="92"/>
                      <a:pt x="0" y="93"/>
                    </a:cubicBezTo>
                    <a:cubicBezTo>
                      <a:pt x="1" y="95"/>
                      <a:pt x="2" y="96"/>
                      <a:pt x="4" y="96"/>
                    </a:cubicBezTo>
                    <a:cubicBezTo>
                      <a:pt x="24" y="96"/>
                      <a:pt x="24" y="96"/>
                      <a:pt x="24" y="96"/>
                    </a:cubicBezTo>
                    <a:cubicBezTo>
                      <a:pt x="24" y="184"/>
                      <a:pt x="24" y="184"/>
                      <a:pt x="24" y="184"/>
                    </a:cubicBezTo>
                    <a:cubicBezTo>
                      <a:pt x="4" y="184"/>
                      <a:pt x="4" y="184"/>
                      <a:pt x="4" y="184"/>
                    </a:cubicBezTo>
                    <a:cubicBezTo>
                      <a:pt x="2" y="184"/>
                      <a:pt x="0" y="186"/>
                      <a:pt x="0" y="188"/>
                    </a:cubicBezTo>
                    <a:cubicBezTo>
                      <a:pt x="0" y="190"/>
                      <a:pt x="2" y="192"/>
                      <a:pt x="4" y="192"/>
                    </a:cubicBezTo>
                    <a:cubicBezTo>
                      <a:pt x="28" y="192"/>
                      <a:pt x="28" y="192"/>
                      <a:pt x="28" y="192"/>
                    </a:cubicBezTo>
                    <a:cubicBezTo>
                      <a:pt x="52" y="192"/>
                      <a:pt x="52" y="192"/>
                      <a:pt x="52" y="192"/>
                    </a:cubicBezTo>
                    <a:cubicBezTo>
                      <a:pt x="100" y="192"/>
                      <a:pt x="100" y="192"/>
                      <a:pt x="100" y="192"/>
                    </a:cubicBezTo>
                    <a:cubicBezTo>
                      <a:pt x="212" y="192"/>
                      <a:pt x="212" y="192"/>
                      <a:pt x="212" y="192"/>
                    </a:cubicBezTo>
                    <a:cubicBezTo>
                      <a:pt x="236" y="192"/>
                      <a:pt x="236" y="192"/>
                      <a:pt x="236" y="192"/>
                    </a:cubicBezTo>
                    <a:cubicBezTo>
                      <a:pt x="238" y="192"/>
                      <a:pt x="240" y="190"/>
                      <a:pt x="240" y="188"/>
                    </a:cubicBezTo>
                    <a:cubicBezTo>
                      <a:pt x="240" y="186"/>
                      <a:pt x="238" y="184"/>
                      <a:pt x="236" y="184"/>
                    </a:cubicBezTo>
                    <a:close/>
                    <a:moveTo>
                      <a:pt x="176" y="24"/>
                    </a:moveTo>
                    <a:cubicBezTo>
                      <a:pt x="200" y="24"/>
                      <a:pt x="200" y="24"/>
                      <a:pt x="200" y="24"/>
                    </a:cubicBezTo>
                    <a:cubicBezTo>
                      <a:pt x="200" y="60"/>
                      <a:pt x="200" y="60"/>
                      <a:pt x="200" y="60"/>
                    </a:cubicBezTo>
                    <a:cubicBezTo>
                      <a:pt x="176" y="41"/>
                      <a:pt x="176" y="41"/>
                      <a:pt x="176" y="41"/>
                    </a:cubicBezTo>
                    <a:lnTo>
                      <a:pt x="176" y="24"/>
                    </a:lnTo>
                    <a:close/>
                    <a:moveTo>
                      <a:pt x="120" y="9"/>
                    </a:moveTo>
                    <a:cubicBezTo>
                      <a:pt x="224" y="88"/>
                      <a:pt x="224" y="88"/>
                      <a:pt x="224" y="88"/>
                    </a:cubicBezTo>
                    <a:cubicBezTo>
                      <a:pt x="212" y="88"/>
                      <a:pt x="212" y="88"/>
                      <a:pt x="212" y="88"/>
                    </a:cubicBezTo>
                    <a:cubicBezTo>
                      <a:pt x="28" y="88"/>
                      <a:pt x="28" y="88"/>
                      <a:pt x="28" y="88"/>
                    </a:cubicBezTo>
                    <a:cubicBezTo>
                      <a:pt x="16" y="88"/>
                      <a:pt x="16" y="88"/>
                      <a:pt x="16" y="88"/>
                    </a:cubicBezTo>
                    <a:lnTo>
                      <a:pt x="120" y="9"/>
                    </a:lnTo>
                    <a:close/>
                    <a:moveTo>
                      <a:pt x="56" y="184"/>
                    </a:moveTo>
                    <a:cubicBezTo>
                      <a:pt x="56" y="176"/>
                      <a:pt x="56" y="176"/>
                      <a:pt x="56" y="176"/>
                    </a:cubicBezTo>
                    <a:cubicBezTo>
                      <a:pt x="60" y="176"/>
                      <a:pt x="60" y="176"/>
                      <a:pt x="60" y="176"/>
                    </a:cubicBezTo>
                    <a:cubicBezTo>
                      <a:pt x="92" y="176"/>
                      <a:pt x="92" y="176"/>
                      <a:pt x="92" y="176"/>
                    </a:cubicBezTo>
                    <a:cubicBezTo>
                      <a:pt x="96" y="176"/>
                      <a:pt x="96" y="176"/>
                      <a:pt x="96" y="176"/>
                    </a:cubicBezTo>
                    <a:cubicBezTo>
                      <a:pt x="96" y="184"/>
                      <a:pt x="96" y="184"/>
                      <a:pt x="96" y="184"/>
                    </a:cubicBezTo>
                    <a:lnTo>
                      <a:pt x="56" y="184"/>
                    </a:lnTo>
                    <a:close/>
                    <a:moveTo>
                      <a:pt x="88" y="168"/>
                    </a:moveTo>
                    <a:cubicBezTo>
                      <a:pt x="64" y="168"/>
                      <a:pt x="64" y="168"/>
                      <a:pt x="64" y="168"/>
                    </a:cubicBezTo>
                    <a:cubicBezTo>
                      <a:pt x="64" y="120"/>
                      <a:pt x="64" y="120"/>
                      <a:pt x="64" y="120"/>
                    </a:cubicBezTo>
                    <a:cubicBezTo>
                      <a:pt x="88" y="120"/>
                      <a:pt x="88" y="120"/>
                      <a:pt x="88" y="120"/>
                    </a:cubicBezTo>
                    <a:lnTo>
                      <a:pt x="88" y="168"/>
                    </a:lnTo>
                    <a:close/>
                    <a:moveTo>
                      <a:pt x="104" y="184"/>
                    </a:moveTo>
                    <a:cubicBezTo>
                      <a:pt x="104" y="172"/>
                      <a:pt x="104" y="172"/>
                      <a:pt x="104" y="172"/>
                    </a:cubicBezTo>
                    <a:cubicBezTo>
                      <a:pt x="104" y="170"/>
                      <a:pt x="102" y="168"/>
                      <a:pt x="100" y="168"/>
                    </a:cubicBezTo>
                    <a:cubicBezTo>
                      <a:pt x="96" y="168"/>
                      <a:pt x="96" y="168"/>
                      <a:pt x="96" y="168"/>
                    </a:cubicBezTo>
                    <a:cubicBezTo>
                      <a:pt x="96" y="116"/>
                      <a:pt x="96" y="116"/>
                      <a:pt x="96" y="116"/>
                    </a:cubicBezTo>
                    <a:cubicBezTo>
                      <a:pt x="96" y="114"/>
                      <a:pt x="94" y="112"/>
                      <a:pt x="92" y="112"/>
                    </a:cubicBezTo>
                    <a:cubicBezTo>
                      <a:pt x="60" y="112"/>
                      <a:pt x="60" y="112"/>
                      <a:pt x="60" y="112"/>
                    </a:cubicBezTo>
                    <a:cubicBezTo>
                      <a:pt x="58" y="112"/>
                      <a:pt x="56" y="114"/>
                      <a:pt x="56" y="116"/>
                    </a:cubicBezTo>
                    <a:cubicBezTo>
                      <a:pt x="56" y="168"/>
                      <a:pt x="56" y="168"/>
                      <a:pt x="56" y="168"/>
                    </a:cubicBezTo>
                    <a:cubicBezTo>
                      <a:pt x="52" y="168"/>
                      <a:pt x="52" y="168"/>
                      <a:pt x="52" y="168"/>
                    </a:cubicBezTo>
                    <a:cubicBezTo>
                      <a:pt x="50" y="168"/>
                      <a:pt x="48" y="170"/>
                      <a:pt x="48" y="172"/>
                    </a:cubicBezTo>
                    <a:cubicBezTo>
                      <a:pt x="48" y="184"/>
                      <a:pt x="48" y="184"/>
                      <a:pt x="48" y="184"/>
                    </a:cubicBezTo>
                    <a:cubicBezTo>
                      <a:pt x="32" y="184"/>
                      <a:pt x="32" y="184"/>
                      <a:pt x="32" y="184"/>
                    </a:cubicBezTo>
                    <a:cubicBezTo>
                      <a:pt x="32" y="96"/>
                      <a:pt x="32" y="96"/>
                      <a:pt x="32" y="96"/>
                    </a:cubicBezTo>
                    <a:cubicBezTo>
                      <a:pt x="208" y="96"/>
                      <a:pt x="208" y="96"/>
                      <a:pt x="208" y="96"/>
                    </a:cubicBezTo>
                    <a:cubicBezTo>
                      <a:pt x="208" y="184"/>
                      <a:pt x="208" y="184"/>
                      <a:pt x="208" y="184"/>
                    </a:cubicBezTo>
                    <a:lnTo>
                      <a:pt x="104" y="184"/>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1"/>
              <p:cNvSpPr>
                <a:spLocks noEditPoints="1"/>
              </p:cNvSpPr>
              <p:nvPr/>
            </p:nvSpPr>
            <p:spPr bwMode="auto">
              <a:xfrm>
                <a:off x="7827963" y="2855912"/>
                <a:ext cx="173038" cy="96837"/>
              </a:xfrm>
              <a:custGeom>
                <a:avLst/>
                <a:gdLst>
                  <a:gd name="T0" fmla="*/ 68 w 72"/>
                  <a:gd name="T1" fmla="*/ 0 h 40"/>
                  <a:gd name="T2" fmla="*/ 4 w 72"/>
                  <a:gd name="T3" fmla="*/ 0 h 40"/>
                  <a:gd name="T4" fmla="*/ 0 w 72"/>
                  <a:gd name="T5" fmla="*/ 4 h 40"/>
                  <a:gd name="T6" fmla="*/ 0 w 72"/>
                  <a:gd name="T7" fmla="*/ 36 h 40"/>
                  <a:gd name="T8" fmla="*/ 4 w 72"/>
                  <a:gd name="T9" fmla="*/ 40 h 40"/>
                  <a:gd name="T10" fmla="*/ 68 w 72"/>
                  <a:gd name="T11" fmla="*/ 40 h 40"/>
                  <a:gd name="T12" fmla="*/ 72 w 72"/>
                  <a:gd name="T13" fmla="*/ 36 h 40"/>
                  <a:gd name="T14" fmla="*/ 72 w 72"/>
                  <a:gd name="T15" fmla="*/ 4 h 40"/>
                  <a:gd name="T16" fmla="*/ 68 w 72"/>
                  <a:gd name="T17" fmla="*/ 0 h 40"/>
                  <a:gd name="T18" fmla="*/ 64 w 72"/>
                  <a:gd name="T19" fmla="*/ 32 h 40"/>
                  <a:gd name="T20" fmla="*/ 8 w 72"/>
                  <a:gd name="T21" fmla="*/ 32 h 40"/>
                  <a:gd name="T22" fmla="*/ 8 w 72"/>
                  <a:gd name="T23" fmla="*/ 8 h 40"/>
                  <a:gd name="T24" fmla="*/ 64 w 72"/>
                  <a:gd name="T25" fmla="*/ 8 h 40"/>
                  <a:gd name="T26" fmla="*/ 64 w 7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0">
                    <a:moveTo>
                      <a:pt x="68" y="0"/>
                    </a:moveTo>
                    <a:cubicBezTo>
                      <a:pt x="4" y="0"/>
                      <a:pt x="4" y="0"/>
                      <a:pt x="4" y="0"/>
                    </a:cubicBezTo>
                    <a:cubicBezTo>
                      <a:pt x="2" y="0"/>
                      <a:pt x="0" y="2"/>
                      <a:pt x="0" y="4"/>
                    </a:cubicBezTo>
                    <a:cubicBezTo>
                      <a:pt x="0" y="36"/>
                      <a:pt x="0" y="36"/>
                      <a:pt x="0" y="36"/>
                    </a:cubicBezTo>
                    <a:cubicBezTo>
                      <a:pt x="0" y="38"/>
                      <a:pt x="2" y="40"/>
                      <a:pt x="4" y="40"/>
                    </a:cubicBezTo>
                    <a:cubicBezTo>
                      <a:pt x="68" y="40"/>
                      <a:pt x="68" y="40"/>
                      <a:pt x="68" y="40"/>
                    </a:cubicBezTo>
                    <a:cubicBezTo>
                      <a:pt x="70" y="40"/>
                      <a:pt x="72" y="38"/>
                      <a:pt x="72" y="36"/>
                    </a:cubicBezTo>
                    <a:cubicBezTo>
                      <a:pt x="72" y="4"/>
                      <a:pt x="72" y="4"/>
                      <a:pt x="72" y="4"/>
                    </a:cubicBezTo>
                    <a:cubicBezTo>
                      <a:pt x="72" y="2"/>
                      <a:pt x="70" y="0"/>
                      <a:pt x="68" y="0"/>
                    </a:cubicBezTo>
                    <a:close/>
                    <a:moveTo>
                      <a:pt x="64" y="32"/>
                    </a:moveTo>
                    <a:cubicBezTo>
                      <a:pt x="8" y="32"/>
                      <a:pt x="8" y="32"/>
                      <a:pt x="8" y="32"/>
                    </a:cubicBezTo>
                    <a:cubicBezTo>
                      <a:pt x="8" y="8"/>
                      <a:pt x="8" y="8"/>
                      <a:pt x="8" y="8"/>
                    </a:cubicBezTo>
                    <a:cubicBezTo>
                      <a:pt x="64" y="8"/>
                      <a:pt x="64" y="8"/>
                      <a:pt x="64" y="8"/>
                    </a:cubicBezTo>
                    <a:lnTo>
                      <a:pt x="64" y="32"/>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 name="Oval 25"/>
            <p:cNvSpPr/>
            <p:nvPr/>
          </p:nvSpPr>
          <p:spPr>
            <a:xfrm>
              <a:off x="2992913" y="1782428"/>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434663" y="2445947"/>
            <a:ext cx="233363" cy="228600"/>
            <a:chOff x="4849812" y="1039813"/>
            <a:chExt cx="233363" cy="228600"/>
          </a:xfrm>
        </p:grpSpPr>
        <p:sp>
          <p:nvSpPr>
            <p:cNvPr id="28" name="Freeform 27"/>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 name="Group 30"/>
          <p:cNvGrpSpPr/>
          <p:nvPr/>
        </p:nvGrpSpPr>
        <p:grpSpPr>
          <a:xfrm>
            <a:off x="6580159" y="2445947"/>
            <a:ext cx="233363" cy="228600"/>
            <a:chOff x="4849812" y="1039813"/>
            <a:chExt cx="233363" cy="228600"/>
          </a:xfrm>
        </p:grpSpPr>
        <p:sp>
          <p:nvSpPr>
            <p:cNvPr id="35" name="Freeform 34"/>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 name="Group 4"/>
          <p:cNvGrpSpPr/>
          <p:nvPr/>
        </p:nvGrpSpPr>
        <p:grpSpPr>
          <a:xfrm>
            <a:off x="5134601" y="2083800"/>
            <a:ext cx="938656" cy="938654"/>
            <a:chOff x="5134601" y="1782428"/>
            <a:chExt cx="938656" cy="938654"/>
          </a:xfrm>
        </p:grpSpPr>
        <p:sp>
          <p:nvSpPr>
            <p:cNvPr id="30" name="Oval 29"/>
            <p:cNvSpPr/>
            <p:nvPr/>
          </p:nvSpPr>
          <p:spPr>
            <a:xfrm>
              <a:off x="5134601" y="1782428"/>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 name="Group 37"/>
            <p:cNvGrpSpPr/>
            <p:nvPr/>
          </p:nvGrpSpPr>
          <p:grpSpPr>
            <a:xfrm>
              <a:off x="5328376" y="1941824"/>
              <a:ext cx="577850" cy="577850"/>
              <a:chOff x="11004550" y="3190875"/>
              <a:chExt cx="577850" cy="577850"/>
            </a:xfrm>
            <a:solidFill>
              <a:srgbClr val="D43815"/>
            </a:solidFill>
          </p:grpSpPr>
          <p:sp>
            <p:nvSpPr>
              <p:cNvPr id="39" name="Freeform 66"/>
              <p:cNvSpPr>
                <a:spLocks/>
              </p:cNvSpPr>
              <p:nvPr/>
            </p:nvSpPr>
            <p:spPr bwMode="auto">
              <a:xfrm>
                <a:off x="11274425" y="3711575"/>
                <a:ext cx="76200" cy="19050"/>
              </a:xfrm>
              <a:custGeom>
                <a:avLst/>
                <a:gdLst>
                  <a:gd name="T0" fmla="*/ 4 w 32"/>
                  <a:gd name="T1" fmla="*/ 8 h 8"/>
                  <a:gd name="T2" fmla="*/ 28 w 32"/>
                  <a:gd name="T3" fmla="*/ 8 h 8"/>
                  <a:gd name="T4" fmla="*/ 32 w 32"/>
                  <a:gd name="T5" fmla="*/ 4 h 8"/>
                  <a:gd name="T6" fmla="*/ 28 w 32"/>
                  <a:gd name="T7" fmla="*/ 0 h 8"/>
                  <a:gd name="T8" fmla="*/ 4 w 32"/>
                  <a:gd name="T9" fmla="*/ 0 h 8"/>
                  <a:gd name="T10" fmla="*/ 0 w 32"/>
                  <a:gd name="T11" fmla="*/ 4 h 8"/>
                  <a:gd name="T12" fmla="*/ 4 w 3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4" y="8"/>
                    </a:moveTo>
                    <a:cubicBezTo>
                      <a:pt x="28" y="8"/>
                      <a:pt x="28" y="8"/>
                      <a:pt x="28" y="8"/>
                    </a:cubicBezTo>
                    <a:cubicBezTo>
                      <a:pt x="30" y="8"/>
                      <a:pt x="32" y="6"/>
                      <a:pt x="32" y="4"/>
                    </a:cubicBezTo>
                    <a:cubicBezTo>
                      <a:pt x="32" y="2"/>
                      <a:pt x="30" y="0"/>
                      <a:pt x="28" y="0"/>
                    </a:cubicBezTo>
                    <a:cubicBezTo>
                      <a:pt x="4" y="0"/>
                      <a:pt x="4" y="0"/>
                      <a:pt x="4" y="0"/>
                    </a:cubicBezTo>
                    <a:cubicBezTo>
                      <a:pt x="2" y="0"/>
                      <a:pt x="0" y="2"/>
                      <a:pt x="0" y="4"/>
                    </a:cubicBezTo>
                    <a:cubicBezTo>
                      <a:pt x="0" y="6"/>
                      <a:pt x="2" y="8"/>
                      <a:pt x="4"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67"/>
              <p:cNvSpPr>
                <a:spLocks/>
              </p:cNvSpPr>
              <p:nvPr/>
            </p:nvSpPr>
            <p:spPr bwMode="auto">
              <a:xfrm>
                <a:off x="11158538" y="3249612"/>
                <a:ext cx="19050" cy="327025"/>
              </a:xfrm>
              <a:custGeom>
                <a:avLst/>
                <a:gdLst>
                  <a:gd name="T0" fmla="*/ 4 w 8"/>
                  <a:gd name="T1" fmla="*/ 136 h 136"/>
                  <a:gd name="T2" fmla="*/ 8 w 8"/>
                  <a:gd name="T3" fmla="*/ 132 h 136"/>
                  <a:gd name="T4" fmla="*/ 8 w 8"/>
                  <a:gd name="T5" fmla="*/ 4 h 136"/>
                  <a:gd name="T6" fmla="*/ 4 w 8"/>
                  <a:gd name="T7" fmla="*/ 0 h 136"/>
                  <a:gd name="T8" fmla="*/ 0 w 8"/>
                  <a:gd name="T9" fmla="*/ 4 h 136"/>
                  <a:gd name="T10" fmla="*/ 0 w 8"/>
                  <a:gd name="T11" fmla="*/ 132 h 136"/>
                  <a:gd name="T12" fmla="*/ 4 w 8"/>
                  <a:gd name="T13" fmla="*/ 136 h 136"/>
                </a:gdLst>
                <a:ahLst/>
                <a:cxnLst>
                  <a:cxn ang="0">
                    <a:pos x="T0" y="T1"/>
                  </a:cxn>
                  <a:cxn ang="0">
                    <a:pos x="T2" y="T3"/>
                  </a:cxn>
                  <a:cxn ang="0">
                    <a:pos x="T4" y="T5"/>
                  </a:cxn>
                  <a:cxn ang="0">
                    <a:pos x="T6" y="T7"/>
                  </a:cxn>
                  <a:cxn ang="0">
                    <a:pos x="T8" y="T9"/>
                  </a:cxn>
                  <a:cxn ang="0">
                    <a:pos x="T10" y="T11"/>
                  </a:cxn>
                  <a:cxn ang="0">
                    <a:pos x="T12" y="T13"/>
                  </a:cxn>
                </a:cxnLst>
                <a:rect l="0" t="0" r="r" b="b"/>
                <a:pathLst>
                  <a:path w="8" h="136">
                    <a:moveTo>
                      <a:pt x="4" y="136"/>
                    </a:moveTo>
                    <a:cubicBezTo>
                      <a:pt x="6" y="136"/>
                      <a:pt x="8" y="134"/>
                      <a:pt x="8" y="132"/>
                    </a:cubicBezTo>
                    <a:cubicBezTo>
                      <a:pt x="8" y="4"/>
                      <a:pt x="8" y="4"/>
                      <a:pt x="8" y="4"/>
                    </a:cubicBezTo>
                    <a:cubicBezTo>
                      <a:pt x="8" y="2"/>
                      <a:pt x="6" y="0"/>
                      <a:pt x="4" y="0"/>
                    </a:cubicBezTo>
                    <a:cubicBezTo>
                      <a:pt x="2" y="0"/>
                      <a:pt x="0" y="2"/>
                      <a:pt x="0" y="4"/>
                    </a:cubicBezTo>
                    <a:cubicBezTo>
                      <a:pt x="0" y="132"/>
                      <a:pt x="0" y="132"/>
                      <a:pt x="0" y="132"/>
                    </a:cubicBezTo>
                    <a:cubicBezTo>
                      <a:pt x="0" y="134"/>
                      <a:pt x="2" y="136"/>
                      <a:pt x="4" y="136"/>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8"/>
              <p:cNvSpPr>
                <a:spLocks noEditPoints="1"/>
              </p:cNvSpPr>
              <p:nvPr/>
            </p:nvSpPr>
            <p:spPr bwMode="auto">
              <a:xfrm>
                <a:off x="11139488" y="3595687"/>
                <a:ext cx="77788" cy="134938"/>
              </a:xfrm>
              <a:custGeom>
                <a:avLst/>
                <a:gdLst>
                  <a:gd name="T0" fmla="*/ 28 w 32"/>
                  <a:gd name="T1" fmla="*/ 0 h 56"/>
                  <a:gd name="T2" fmla="*/ 4 w 32"/>
                  <a:gd name="T3" fmla="*/ 0 h 56"/>
                  <a:gd name="T4" fmla="*/ 0 w 32"/>
                  <a:gd name="T5" fmla="*/ 4 h 56"/>
                  <a:gd name="T6" fmla="*/ 0 w 32"/>
                  <a:gd name="T7" fmla="*/ 52 h 56"/>
                  <a:gd name="T8" fmla="*/ 4 w 32"/>
                  <a:gd name="T9" fmla="*/ 56 h 56"/>
                  <a:gd name="T10" fmla="*/ 28 w 32"/>
                  <a:gd name="T11" fmla="*/ 56 h 56"/>
                  <a:gd name="T12" fmla="*/ 32 w 32"/>
                  <a:gd name="T13" fmla="*/ 52 h 56"/>
                  <a:gd name="T14" fmla="*/ 32 w 32"/>
                  <a:gd name="T15" fmla="*/ 4 h 56"/>
                  <a:gd name="T16" fmla="*/ 28 w 32"/>
                  <a:gd name="T17" fmla="*/ 0 h 56"/>
                  <a:gd name="T18" fmla="*/ 24 w 32"/>
                  <a:gd name="T19" fmla="*/ 48 h 56"/>
                  <a:gd name="T20" fmla="*/ 8 w 32"/>
                  <a:gd name="T21" fmla="*/ 48 h 56"/>
                  <a:gd name="T22" fmla="*/ 8 w 32"/>
                  <a:gd name="T23" fmla="*/ 8 h 56"/>
                  <a:gd name="T24" fmla="*/ 24 w 32"/>
                  <a:gd name="T25" fmla="*/ 8 h 56"/>
                  <a:gd name="T26" fmla="*/ 24 w 32"/>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56">
                    <a:moveTo>
                      <a:pt x="28" y="0"/>
                    </a:moveTo>
                    <a:cubicBezTo>
                      <a:pt x="4" y="0"/>
                      <a:pt x="4" y="0"/>
                      <a:pt x="4" y="0"/>
                    </a:cubicBezTo>
                    <a:cubicBezTo>
                      <a:pt x="2" y="0"/>
                      <a:pt x="0" y="2"/>
                      <a:pt x="0" y="4"/>
                    </a:cubicBezTo>
                    <a:cubicBezTo>
                      <a:pt x="0" y="52"/>
                      <a:pt x="0" y="52"/>
                      <a:pt x="0" y="52"/>
                    </a:cubicBezTo>
                    <a:cubicBezTo>
                      <a:pt x="0" y="54"/>
                      <a:pt x="2" y="56"/>
                      <a:pt x="4" y="56"/>
                    </a:cubicBezTo>
                    <a:cubicBezTo>
                      <a:pt x="28" y="56"/>
                      <a:pt x="28" y="56"/>
                      <a:pt x="28" y="56"/>
                    </a:cubicBezTo>
                    <a:cubicBezTo>
                      <a:pt x="30" y="56"/>
                      <a:pt x="32" y="54"/>
                      <a:pt x="32" y="52"/>
                    </a:cubicBezTo>
                    <a:cubicBezTo>
                      <a:pt x="32" y="4"/>
                      <a:pt x="32" y="4"/>
                      <a:pt x="32" y="4"/>
                    </a:cubicBezTo>
                    <a:cubicBezTo>
                      <a:pt x="32" y="2"/>
                      <a:pt x="30" y="0"/>
                      <a:pt x="28" y="0"/>
                    </a:cubicBezTo>
                    <a:close/>
                    <a:moveTo>
                      <a:pt x="24" y="48"/>
                    </a:moveTo>
                    <a:cubicBezTo>
                      <a:pt x="8" y="48"/>
                      <a:pt x="8" y="48"/>
                      <a:pt x="8" y="48"/>
                    </a:cubicBezTo>
                    <a:cubicBezTo>
                      <a:pt x="8" y="8"/>
                      <a:pt x="8" y="8"/>
                      <a:pt x="8" y="8"/>
                    </a:cubicBezTo>
                    <a:cubicBezTo>
                      <a:pt x="24" y="8"/>
                      <a:pt x="24" y="8"/>
                      <a:pt x="24" y="8"/>
                    </a:cubicBezTo>
                    <a:lnTo>
                      <a:pt x="24" y="48"/>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69"/>
              <p:cNvSpPr>
                <a:spLocks/>
              </p:cNvSpPr>
              <p:nvPr/>
            </p:nvSpPr>
            <p:spPr bwMode="auto">
              <a:xfrm>
                <a:off x="11293475" y="3441700"/>
                <a:ext cx="19050" cy="231775"/>
              </a:xfrm>
              <a:custGeom>
                <a:avLst/>
                <a:gdLst>
                  <a:gd name="T0" fmla="*/ 4 w 8"/>
                  <a:gd name="T1" fmla="*/ 96 h 96"/>
                  <a:gd name="T2" fmla="*/ 8 w 8"/>
                  <a:gd name="T3" fmla="*/ 92 h 96"/>
                  <a:gd name="T4" fmla="*/ 8 w 8"/>
                  <a:gd name="T5" fmla="*/ 4 h 96"/>
                  <a:gd name="T6" fmla="*/ 4 w 8"/>
                  <a:gd name="T7" fmla="*/ 0 h 96"/>
                  <a:gd name="T8" fmla="*/ 0 w 8"/>
                  <a:gd name="T9" fmla="*/ 4 h 96"/>
                  <a:gd name="T10" fmla="*/ 0 w 8"/>
                  <a:gd name="T11" fmla="*/ 92 h 96"/>
                  <a:gd name="T12" fmla="*/ 4 w 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8" h="96">
                    <a:moveTo>
                      <a:pt x="4" y="96"/>
                    </a:moveTo>
                    <a:cubicBezTo>
                      <a:pt x="6" y="96"/>
                      <a:pt x="8" y="94"/>
                      <a:pt x="8" y="92"/>
                    </a:cubicBezTo>
                    <a:cubicBezTo>
                      <a:pt x="8" y="4"/>
                      <a:pt x="8" y="4"/>
                      <a:pt x="8" y="4"/>
                    </a:cubicBezTo>
                    <a:cubicBezTo>
                      <a:pt x="8" y="2"/>
                      <a:pt x="6" y="0"/>
                      <a:pt x="4" y="0"/>
                    </a:cubicBezTo>
                    <a:cubicBezTo>
                      <a:pt x="2" y="0"/>
                      <a:pt x="0" y="2"/>
                      <a:pt x="0" y="4"/>
                    </a:cubicBezTo>
                    <a:cubicBezTo>
                      <a:pt x="0" y="92"/>
                      <a:pt x="0" y="92"/>
                      <a:pt x="0" y="92"/>
                    </a:cubicBezTo>
                    <a:cubicBezTo>
                      <a:pt x="0" y="94"/>
                      <a:pt x="2" y="96"/>
                      <a:pt x="4" y="96"/>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70"/>
              <p:cNvSpPr>
                <a:spLocks/>
              </p:cNvSpPr>
              <p:nvPr/>
            </p:nvSpPr>
            <p:spPr bwMode="auto">
              <a:xfrm>
                <a:off x="11042650" y="3344862"/>
                <a:ext cx="20638" cy="347663"/>
              </a:xfrm>
              <a:custGeom>
                <a:avLst/>
                <a:gdLst>
                  <a:gd name="T0" fmla="*/ 4 w 8"/>
                  <a:gd name="T1" fmla="*/ 0 h 144"/>
                  <a:gd name="T2" fmla="*/ 0 w 8"/>
                  <a:gd name="T3" fmla="*/ 4 h 144"/>
                  <a:gd name="T4" fmla="*/ 0 w 8"/>
                  <a:gd name="T5" fmla="*/ 140 h 144"/>
                  <a:gd name="T6" fmla="*/ 4 w 8"/>
                  <a:gd name="T7" fmla="*/ 144 h 144"/>
                  <a:gd name="T8" fmla="*/ 8 w 8"/>
                  <a:gd name="T9" fmla="*/ 140 h 144"/>
                  <a:gd name="T10" fmla="*/ 8 w 8"/>
                  <a:gd name="T11" fmla="*/ 4 h 144"/>
                  <a:gd name="T12" fmla="*/ 4 w 8"/>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8" h="144">
                    <a:moveTo>
                      <a:pt x="4" y="0"/>
                    </a:moveTo>
                    <a:cubicBezTo>
                      <a:pt x="2" y="0"/>
                      <a:pt x="0" y="2"/>
                      <a:pt x="0" y="4"/>
                    </a:cubicBezTo>
                    <a:cubicBezTo>
                      <a:pt x="0" y="140"/>
                      <a:pt x="0" y="140"/>
                      <a:pt x="0" y="140"/>
                    </a:cubicBezTo>
                    <a:cubicBezTo>
                      <a:pt x="0" y="142"/>
                      <a:pt x="2" y="144"/>
                      <a:pt x="4" y="144"/>
                    </a:cubicBezTo>
                    <a:cubicBezTo>
                      <a:pt x="6" y="144"/>
                      <a:pt x="8" y="142"/>
                      <a:pt x="8" y="140"/>
                    </a:cubicBezTo>
                    <a:cubicBezTo>
                      <a:pt x="8" y="4"/>
                      <a:pt x="8" y="4"/>
                      <a:pt x="8" y="4"/>
                    </a:cubicBezTo>
                    <a:cubicBezTo>
                      <a:pt x="8" y="2"/>
                      <a:pt x="6" y="0"/>
                      <a:pt x="4" y="0"/>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71"/>
              <p:cNvSpPr>
                <a:spLocks noEditPoints="1"/>
              </p:cNvSpPr>
              <p:nvPr/>
            </p:nvSpPr>
            <p:spPr bwMode="auto">
              <a:xfrm>
                <a:off x="11004550" y="3190875"/>
                <a:ext cx="577850" cy="577850"/>
              </a:xfrm>
              <a:custGeom>
                <a:avLst/>
                <a:gdLst>
                  <a:gd name="T0" fmla="*/ 240 w 240"/>
                  <a:gd name="T1" fmla="*/ 225 h 240"/>
                  <a:gd name="T2" fmla="*/ 176 w 240"/>
                  <a:gd name="T3" fmla="*/ 34 h 240"/>
                  <a:gd name="T4" fmla="*/ 174 w 240"/>
                  <a:gd name="T5" fmla="*/ 32 h 240"/>
                  <a:gd name="T6" fmla="*/ 171 w 240"/>
                  <a:gd name="T7" fmla="*/ 32 h 240"/>
                  <a:gd name="T8" fmla="*/ 143 w 240"/>
                  <a:gd name="T9" fmla="*/ 41 h 240"/>
                  <a:gd name="T10" fmla="*/ 140 w 240"/>
                  <a:gd name="T11" fmla="*/ 46 h 240"/>
                  <a:gd name="T12" fmla="*/ 151 w 240"/>
                  <a:gd name="T13" fmla="*/ 80 h 240"/>
                  <a:gd name="T14" fmla="*/ 104 w 240"/>
                  <a:gd name="T15" fmla="*/ 80 h 240"/>
                  <a:gd name="T16" fmla="*/ 104 w 240"/>
                  <a:gd name="T17" fmla="*/ 4 h 240"/>
                  <a:gd name="T18" fmla="*/ 100 w 240"/>
                  <a:gd name="T19" fmla="*/ 0 h 240"/>
                  <a:gd name="T20" fmla="*/ 44 w 240"/>
                  <a:gd name="T21" fmla="*/ 0 h 240"/>
                  <a:gd name="T22" fmla="*/ 40 w 240"/>
                  <a:gd name="T23" fmla="*/ 4 h 240"/>
                  <a:gd name="T24" fmla="*/ 40 w 240"/>
                  <a:gd name="T25" fmla="*/ 32 h 240"/>
                  <a:gd name="T26" fmla="*/ 4 w 240"/>
                  <a:gd name="T27" fmla="*/ 32 h 240"/>
                  <a:gd name="T28" fmla="*/ 0 w 240"/>
                  <a:gd name="T29" fmla="*/ 36 h 240"/>
                  <a:gd name="T30" fmla="*/ 0 w 240"/>
                  <a:gd name="T31" fmla="*/ 236 h 240"/>
                  <a:gd name="T32" fmla="*/ 4 w 240"/>
                  <a:gd name="T33" fmla="*/ 240 h 240"/>
                  <a:gd name="T34" fmla="*/ 44 w 240"/>
                  <a:gd name="T35" fmla="*/ 240 h 240"/>
                  <a:gd name="T36" fmla="*/ 100 w 240"/>
                  <a:gd name="T37" fmla="*/ 240 h 240"/>
                  <a:gd name="T38" fmla="*/ 156 w 240"/>
                  <a:gd name="T39" fmla="*/ 240 h 240"/>
                  <a:gd name="T40" fmla="*/ 160 w 240"/>
                  <a:gd name="T41" fmla="*/ 236 h 240"/>
                  <a:gd name="T42" fmla="*/ 160 w 240"/>
                  <a:gd name="T43" fmla="*/ 105 h 240"/>
                  <a:gd name="T44" fmla="*/ 204 w 240"/>
                  <a:gd name="T45" fmla="*/ 237 h 240"/>
                  <a:gd name="T46" fmla="*/ 206 w 240"/>
                  <a:gd name="T47" fmla="*/ 240 h 240"/>
                  <a:gd name="T48" fmla="*/ 208 w 240"/>
                  <a:gd name="T49" fmla="*/ 240 h 240"/>
                  <a:gd name="T50" fmla="*/ 209 w 240"/>
                  <a:gd name="T51" fmla="*/ 240 h 240"/>
                  <a:gd name="T52" fmla="*/ 237 w 240"/>
                  <a:gd name="T53" fmla="*/ 230 h 240"/>
                  <a:gd name="T54" fmla="*/ 240 w 240"/>
                  <a:gd name="T55" fmla="*/ 225 h 240"/>
                  <a:gd name="T56" fmla="*/ 8 w 240"/>
                  <a:gd name="T57" fmla="*/ 40 h 240"/>
                  <a:gd name="T58" fmla="*/ 40 w 240"/>
                  <a:gd name="T59" fmla="*/ 40 h 240"/>
                  <a:gd name="T60" fmla="*/ 40 w 240"/>
                  <a:gd name="T61" fmla="*/ 232 h 240"/>
                  <a:gd name="T62" fmla="*/ 8 w 240"/>
                  <a:gd name="T63" fmla="*/ 232 h 240"/>
                  <a:gd name="T64" fmla="*/ 8 w 240"/>
                  <a:gd name="T65" fmla="*/ 40 h 240"/>
                  <a:gd name="T66" fmla="*/ 48 w 240"/>
                  <a:gd name="T67" fmla="*/ 36 h 240"/>
                  <a:gd name="T68" fmla="*/ 48 w 240"/>
                  <a:gd name="T69" fmla="*/ 8 h 240"/>
                  <a:gd name="T70" fmla="*/ 96 w 240"/>
                  <a:gd name="T71" fmla="*/ 8 h 240"/>
                  <a:gd name="T72" fmla="*/ 96 w 240"/>
                  <a:gd name="T73" fmla="*/ 84 h 240"/>
                  <a:gd name="T74" fmla="*/ 96 w 240"/>
                  <a:gd name="T75" fmla="*/ 232 h 240"/>
                  <a:gd name="T76" fmla="*/ 48 w 240"/>
                  <a:gd name="T77" fmla="*/ 232 h 240"/>
                  <a:gd name="T78" fmla="*/ 48 w 240"/>
                  <a:gd name="T79" fmla="*/ 36 h 240"/>
                  <a:gd name="T80" fmla="*/ 152 w 240"/>
                  <a:gd name="T81" fmla="*/ 232 h 240"/>
                  <a:gd name="T82" fmla="*/ 104 w 240"/>
                  <a:gd name="T83" fmla="*/ 232 h 240"/>
                  <a:gd name="T84" fmla="*/ 104 w 240"/>
                  <a:gd name="T85" fmla="*/ 88 h 240"/>
                  <a:gd name="T86" fmla="*/ 152 w 240"/>
                  <a:gd name="T87" fmla="*/ 88 h 240"/>
                  <a:gd name="T88" fmla="*/ 152 w 240"/>
                  <a:gd name="T89" fmla="*/ 232 h 240"/>
                  <a:gd name="T90" fmla="*/ 211 w 240"/>
                  <a:gd name="T91" fmla="*/ 231 h 240"/>
                  <a:gd name="T92" fmla="*/ 149 w 240"/>
                  <a:gd name="T93" fmla="*/ 48 h 240"/>
                  <a:gd name="T94" fmla="*/ 169 w 240"/>
                  <a:gd name="T95" fmla="*/ 40 h 240"/>
                  <a:gd name="T96" fmla="*/ 231 w 240"/>
                  <a:gd name="T97" fmla="*/ 224 h 240"/>
                  <a:gd name="T98" fmla="*/ 211 w 240"/>
                  <a:gd name="T99" fmla="*/ 23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 h="240">
                    <a:moveTo>
                      <a:pt x="240" y="225"/>
                    </a:moveTo>
                    <a:cubicBezTo>
                      <a:pt x="176" y="34"/>
                      <a:pt x="176" y="34"/>
                      <a:pt x="176" y="34"/>
                    </a:cubicBezTo>
                    <a:cubicBezTo>
                      <a:pt x="175" y="33"/>
                      <a:pt x="175" y="32"/>
                      <a:pt x="174" y="32"/>
                    </a:cubicBezTo>
                    <a:cubicBezTo>
                      <a:pt x="173" y="31"/>
                      <a:pt x="172" y="31"/>
                      <a:pt x="171" y="32"/>
                    </a:cubicBezTo>
                    <a:cubicBezTo>
                      <a:pt x="143" y="41"/>
                      <a:pt x="143" y="41"/>
                      <a:pt x="143" y="41"/>
                    </a:cubicBezTo>
                    <a:cubicBezTo>
                      <a:pt x="141" y="42"/>
                      <a:pt x="140" y="44"/>
                      <a:pt x="140" y="46"/>
                    </a:cubicBezTo>
                    <a:cubicBezTo>
                      <a:pt x="151" y="80"/>
                      <a:pt x="151" y="80"/>
                      <a:pt x="151" y="80"/>
                    </a:cubicBezTo>
                    <a:cubicBezTo>
                      <a:pt x="104" y="80"/>
                      <a:pt x="104" y="80"/>
                      <a:pt x="104" y="80"/>
                    </a:cubicBezTo>
                    <a:cubicBezTo>
                      <a:pt x="104" y="4"/>
                      <a:pt x="104" y="4"/>
                      <a:pt x="104" y="4"/>
                    </a:cubicBezTo>
                    <a:cubicBezTo>
                      <a:pt x="104" y="2"/>
                      <a:pt x="102" y="0"/>
                      <a:pt x="100" y="0"/>
                    </a:cubicBezTo>
                    <a:cubicBezTo>
                      <a:pt x="44" y="0"/>
                      <a:pt x="44" y="0"/>
                      <a:pt x="44" y="0"/>
                    </a:cubicBezTo>
                    <a:cubicBezTo>
                      <a:pt x="42" y="0"/>
                      <a:pt x="40" y="2"/>
                      <a:pt x="40" y="4"/>
                    </a:cubicBezTo>
                    <a:cubicBezTo>
                      <a:pt x="40" y="32"/>
                      <a:pt x="40" y="32"/>
                      <a:pt x="40" y="32"/>
                    </a:cubicBezTo>
                    <a:cubicBezTo>
                      <a:pt x="4" y="32"/>
                      <a:pt x="4" y="32"/>
                      <a:pt x="4" y="32"/>
                    </a:cubicBezTo>
                    <a:cubicBezTo>
                      <a:pt x="2" y="32"/>
                      <a:pt x="0" y="34"/>
                      <a:pt x="0" y="36"/>
                    </a:cubicBezTo>
                    <a:cubicBezTo>
                      <a:pt x="0" y="236"/>
                      <a:pt x="0" y="236"/>
                      <a:pt x="0" y="236"/>
                    </a:cubicBezTo>
                    <a:cubicBezTo>
                      <a:pt x="0" y="238"/>
                      <a:pt x="2" y="240"/>
                      <a:pt x="4" y="240"/>
                    </a:cubicBezTo>
                    <a:cubicBezTo>
                      <a:pt x="44" y="240"/>
                      <a:pt x="44" y="240"/>
                      <a:pt x="44" y="240"/>
                    </a:cubicBezTo>
                    <a:cubicBezTo>
                      <a:pt x="100" y="240"/>
                      <a:pt x="100" y="240"/>
                      <a:pt x="100" y="240"/>
                    </a:cubicBezTo>
                    <a:cubicBezTo>
                      <a:pt x="156" y="240"/>
                      <a:pt x="156" y="240"/>
                      <a:pt x="156" y="240"/>
                    </a:cubicBezTo>
                    <a:cubicBezTo>
                      <a:pt x="158" y="240"/>
                      <a:pt x="160" y="238"/>
                      <a:pt x="160" y="236"/>
                    </a:cubicBezTo>
                    <a:cubicBezTo>
                      <a:pt x="160" y="105"/>
                      <a:pt x="160" y="105"/>
                      <a:pt x="160" y="105"/>
                    </a:cubicBezTo>
                    <a:cubicBezTo>
                      <a:pt x="204" y="237"/>
                      <a:pt x="204" y="237"/>
                      <a:pt x="204" y="237"/>
                    </a:cubicBezTo>
                    <a:cubicBezTo>
                      <a:pt x="205" y="238"/>
                      <a:pt x="205" y="239"/>
                      <a:pt x="206" y="240"/>
                    </a:cubicBezTo>
                    <a:cubicBezTo>
                      <a:pt x="207" y="240"/>
                      <a:pt x="207" y="240"/>
                      <a:pt x="208" y="240"/>
                    </a:cubicBezTo>
                    <a:cubicBezTo>
                      <a:pt x="208" y="240"/>
                      <a:pt x="209" y="240"/>
                      <a:pt x="209" y="240"/>
                    </a:cubicBezTo>
                    <a:cubicBezTo>
                      <a:pt x="237" y="230"/>
                      <a:pt x="237" y="230"/>
                      <a:pt x="237" y="230"/>
                    </a:cubicBezTo>
                    <a:cubicBezTo>
                      <a:pt x="239" y="229"/>
                      <a:pt x="240" y="227"/>
                      <a:pt x="240" y="225"/>
                    </a:cubicBezTo>
                    <a:close/>
                    <a:moveTo>
                      <a:pt x="8" y="40"/>
                    </a:moveTo>
                    <a:cubicBezTo>
                      <a:pt x="40" y="40"/>
                      <a:pt x="40" y="40"/>
                      <a:pt x="40" y="40"/>
                    </a:cubicBezTo>
                    <a:cubicBezTo>
                      <a:pt x="40" y="232"/>
                      <a:pt x="40" y="232"/>
                      <a:pt x="40" y="232"/>
                    </a:cubicBezTo>
                    <a:cubicBezTo>
                      <a:pt x="8" y="232"/>
                      <a:pt x="8" y="232"/>
                      <a:pt x="8" y="232"/>
                    </a:cubicBezTo>
                    <a:lnTo>
                      <a:pt x="8" y="40"/>
                    </a:lnTo>
                    <a:close/>
                    <a:moveTo>
                      <a:pt x="48" y="36"/>
                    </a:moveTo>
                    <a:cubicBezTo>
                      <a:pt x="48" y="8"/>
                      <a:pt x="48" y="8"/>
                      <a:pt x="48" y="8"/>
                    </a:cubicBezTo>
                    <a:cubicBezTo>
                      <a:pt x="96" y="8"/>
                      <a:pt x="96" y="8"/>
                      <a:pt x="96" y="8"/>
                    </a:cubicBezTo>
                    <a:cubicBezTo>
                      <a:pt x="96" y="84"/>
                      <a:pt x="96" y="84"/>
                      <a:pt x="96" y="84"/>
                    </a:cubicBezTo>
                    <a:cubicBezTo>
                      <a:pt x="96" y="232"/>
                      <a:pt x="96" y="232"/>
                      <a:pt x="96" y="232"/>
                    </a:cubicBezTo>
                    <a:cubicBezTo>
                      <a:pt x="48" y="232"/>
                      <a:pt x="48" y="232"/>
                      <a:pt x="48" y="232"/>
                    </a:cubicBezTo>
                    <a:lnTo>
                      <a:pt x="48" y="36"/>
                    </a:lnTo>
                    <a:close/>
                    <a:moveTo>
                      <a:pt x="152" y="232"/>
                    </a:moveTo>
                    <a:cubicBezTo>
                      <a:pt x="104" y="232"/>
                      <a:pt x="104" y="232"/>
                      <a:pt x="104" y="232"/>
                    </a:cubicBezTo>
                    <a:cubicBezTo>
                      <a:pt x="104" y="88"/>
                      <a:pt x="104" y="88"/>
                      <a:pt x="104" y="88"/>
                    </a:cubicBezTo>
                    <a:cubicBezTo>
                      <a:pt x="152" y="88"/>
                      <a:pt x="152" y="88"/>
                      <a:pt x="152" y="88"/>
                    </a:cubicBezTo>
                    <a:lnTo>
                      <a:pt x="152" y="232"/>
                    </a:lnTo>
                    <a:close/>
                    <a:moveTo>
                      <a:pt x="211" y="231"/>
                    </a:moveTo>
                    <a:cubicBezTo>
                      <a:pt x="149" y="48"/>
                      <a:pt x="149" y="48"/>
                      <a:pt x="149" y="48"/>
                    </a:cubicBezTo>
                    <a:cubicBezTo>
                      <a:pt x="169" y="40"/>
                      <a:pt x="169" y="40"/>
                      <a:pt x="169" y="40"/>
                    </a:cubicBezTo>
                    <a:cubicBezTo>
                      <a:pt x="231" y="224"/>
                      <a:pt x="231" y="224"/>
                      <a:pt x="231" y="224"/>
                    </a:cubicBezTo>
                    <a:lnTo>
                      <a:pt x="211" y="231"/>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 name="Group 5"/>
          <p:cNvGrpSpPr/>
          <p:nvPr/>
        </p:nvGrpSpPr>
        <p:grpSpPr>
          <a:xfrm>
            <a:off x="7280097" y="2083800"/>
            <a:ext cx="938656" cy="938654"/>
            <a:chOff x="7280097" y="1782428"/>
            <a:chExt cx="938656" cy="938654"/>
          </a:xfrm>
        </p:grpSpPr>
        <p:sp>
          <p:nvSpPr>
            <p:cNvPr id="37" name="Oval 36"/>
            <p:cNvSpPr/>
            <p:nvPr/>
          </p:nvSpPr>
          <p:spPr>
            <a:xfrm>
              <a:off x="7280097" y="1782428"/>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5" name="Group 44"/>
            <p:cNvGrpSpPr/>
            <p:nvPr/>
          </p:nvGrpSpPr>
          <p:grpSpPr>
            <a:xfrm>
              <a:off x="7479748" y="1988212"/>
              <a:ext cx="548997" cy="521849"/>
              <a:chOff x="11004550" y="5400676"/>
              <a:chExt cx="577850" cy="549275"/>
            </a:xfrm>
            <a:solidFill>
              <a:srgbClr val="D43815"/>
            </a:solidFill>
          </p:grpSpPr>
          <p:sp>
            <p:nvSpPr>
              <p:cNvPr id="47" name="Freeform 132"/>
              <p:cNvSpPr>
                <a:spLocks noEditPoints="1"/>
              </p:cNvSpPr>
              <p:nvPr/>
            </p:nvSpPr>
            <p:spPr bwMode="auto">
              <a:xfrm>
                <a:off x="11004550" y="5718176"/>
                <a:ext cx="577850" cy="231775"/>
              </a:xfrm>
              <a:custGeom>
                <a:avLst/>
                <a:gdLst>
                  <a:gd name="T0" fmla="*/ 239 w 240"/>
                  <a:gd name="T1" fmla="*/ 41 h 96"/>
                  <a:gd name="T2" fmla="*/ 205 w 240"/>
                  <a:gd name="T3" fmla="*/ 29 h 96"/>
                  <a:gd name="T4" fmla="*/ 168 w 240"/>
                  <a:gd name="T5" fmla="*/ 41 h 96"/>
                  <a:gd name="T6" fmla="*/ 168 w 240"/>
                  <a:gd name="T7" fmla="*/ 40 h 96"/>
                  <a:gd name="T8" fmla="*/ 152 w 240"/>
                  <a:gd name="T9" fmla="*/ 24 h 96"/>
                  <a:gd name="T10" fmla="*/ 137 w 240"/>
                  <a:gd name="T11" fmla="*/ 24 h 96"/>
                  <a:gd name="T12" fmla="*/ 121 w 240"/>
                  <a:gd name="T13" fmla="*/ 24 h 96"/>
                  <a:gd name="T14" fmla="*/ 76 w 240"/>
                  <a:gd name="T15" fmla="*/ 8 h 96"/>
                  <a:gd name="T16" fmla="*/ 48 w 240"/>
                  <a:gd name="T17" fmla="*/ 8 h 96"/>
                  <a:gd name="T18" fmla="*/ 48 w 240"/>
                  <a:gd name="T19" fmla="*/ 4 h 96"/>
                  <a:gd name="T20" fmla="*/ 44 w 240"/>
                  <a:gd name="T21" fmla="*/ 0 h 96"/>
                  <a:gd name="T22" fmla="*/ 4 w 240"/>
                  <a:gd name="T23" fmla="*/ 0 h 96"/>
                  <a:gd name="T24" fmla="*/ 0 w 240"/>
                  <a:gd name="T25" fmla="*/ 4 h 96"/>
                  <a:gd name="T26" fmla="*/ 0 w 240"/>
                  <a:gd name="T27" fmla="*/ 76 h 96"/>
                  <a:gd name="T28" fmla="*/ 4 w 240"/>
                  <a:gd name="T29" fmla="*/ 80 h 96"/>
                  <a:gd name="T30" fmla="*/ 44 w 240"/>
                  <a:gd name="T31" fmla="*/ 80 h 96"/>
                  <a:gd name="T32" fmla="*/ 48 w 240"/>
                  <a:gd name="T33" fmla="*/ 76 h 96"/>
                  <a:gd name="T34" fmla="*/ 48 w 240"/>
                  <a:gd name="T35" fmla="*/ 73 h 96"/>
                  <a:gd name="T36" fmla="*/ 74 w 240"/>
                  <a:gd name="T37" fmla="*/ 82 h 96"/>
                  <a:gd name="T38" fmla="*/ 128 w 240"/>
                  <a:gd name="T39" fmla="*/ 96 h 96"/>
                  <a:gd name="T40" fmla="*/ 193 w 240"/>
                  <a:gd name="T41" fmla="*/ 70 h 96"/>
                  <a:gd name="T42" fmla="*/ 238 w 240"/>
                  <a:gd name="T43" fmla="*/ 48 h 96"/>
                  <a:gd name="T44" fmla="*/ 240 w 240"/>
                  <a:gd name="T45" fmla="*/ 45 h 96"/>
                  <a:gd name="T46" fmla="*/ 239 w 240"/>
                  <a:gd name="T47" fmla="*/ 41 h 96"/>
                  <a:gd name="T48" fmla="*/ 40 w 240"/>
                  <a:gd name="T49" fmla="*/ 72 h 96"/>
                  <a:gd name="T50" fmla="*/ 8 w 240"/>
                  <a:gd name="T51" fmla="*/ 72 h 96"/>
                  <a:gd name="T52" fmla="*/ 8 w 240"/>
                  <a:gd name="T53" fmla="*/ 8 h 96"/>
                  <a:gd name="T54" fmla="*/ 40 w 240"/>
                  <a:gd name="T55" fmla="*/ 8 h 96"/>
                  <a:gd name="T56" fmla="*/ 40 w 240"/>
                  <a:gd name="T57" fmla="*/ 72 h 96"/>
                  <a:gd name="T58" fmla="*/ 190 w 240"/>
                  <a:gd name="T59" fmla="*/ 63 h 96"/>
                  <a:gd name="T60" fmla="*/ 77 w 240"/>
                  <a:gd name="T61" fmla="*/ 74 h 96"/>
                  <a:gd name="T62" fmla="*/ 48 w 240"/>
                  <a:gd name="T63" fmla="*/ 65 h 96"/>
                  <a:gd name="T64" fmla="*/ 48 w 240"/>
                  <a:gd name="T65" fmla="*/ 16 h 96"/>
                  <a:gd name="T66" fmla="*/ 76 w 240"/>
                  <a:gd name="T67" fmla="*/ 16 h 96"/>
                  <a:gd name="T68" fmla="*/ 118 w 240"/>
                  <a:gd name="T69" fmla="*/ 31 h 96"/>
                  <a:gd name="T70" fmla="*/ 120 w 240"/>
                  <a:gd name="T71" fmla="*/ 32 h 96"/>
                  <a:gd name="T72" fmla="*/ 137 w 240"/>
                  <a:gd name="T73" fmla="*/ 32 h 96"/>
                  <a:gd name="T74" fmla="*/ 152 w 240"/>
                  <a:gd name="T75" fmla="*/ 32 h 96"/>
                  <a:gd name="T76" fmla="*/ 160 w 240"/>
                  <a:gd name="T77" fmla="*/ 40 h 96"/>
                  <a:gd name="T78" fmla="*/ 152 w 240"/>
                  <a:gd name="T79" fmla="*/ 48 h 96"/>
                  <a:gd name="T80" fmla="*/ 96 w 240"/>
                  <a:gd name="T81" fmla="*/ 48 h 96"/>
                  <a:gd name="T82" fmla="*/ 92 w 240"/>
                  <a:gd name="T83" fmla="*/ 52 h 96"/>
                  <a:gd name="T84" fmla="*/ 96 w 240"/>
                  <a:gd name="T85" fmla="*/ 56 h 96"/>
                  <a:gd name="T86" fmla="*/ 152 w 240"/>
                  <a:gd name="T87" fmla="*/ 56 h 96"/>
                  <a:gd name="T88" fmla="*/ 164 w 240"/>
                  <a:gd name="T89" fmla="*/ 50 h 96"/>
                  <a:gd name="T90" fmla="*/ 207 w 240"/>
                  <a:gd name="T91" fmla="*/ 36 h 96"/>
                  <a:gd name="T92" fmla="*/ 229 w 240"/>
                  <a:gd name="T93" fmla="*/ 43 h 96"/>
                  <a:gd name="T94" fmla="*/ 190 w 240"/>
                  <a:gd name="T95"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96">
                    <a:moveTo>
                      <a:pt x="239" y="41"/>
                    </a:moveTo>
                    <a:cubicBezTo>
                      <a:pt x="230" y="32"/>
                      <a:pt x="219" y="24"/>
                      <a:pt x="205" y="29"/>
                    </a:cubicBezTo>
                    <a:cubicBezTo>
                      <a:pt x="168" y="41"/>
                      <a:pt x="168" y="41"/>
                      <a:pt x="168" y="41"/>
                    </a:cubicBezTo>
                    <a:cubicBezTo>
                      <a:pt x="168" y="40"/>
                      <a:pt x="168" y="40"/>
                      <a:pt x="168" y="40"/>
                    </a:cubicBezTo>
                    <a:cubicBezTo>
                      <a:pt x="168" y="32"/>
                      <a:pt x="162" y="24"/>
                      <a:pt x="152" y="24"/>
                    </a:cubicBezTo>
                    <a:cubicBezTo>
                      <a:pt x="145" y="24"/>
                      <a:pt x="141" y="24"/>
                      <a:pt x="137" y="24"/>
                    </a:cubicBezTo>
                    <a:cubicBezTo>
                      <a:pt x="132" y="24"/>
                      <a:pt x="129" y="24"/>
                      <a:pt x="121" y="24"/>
                    </a:cubicBezTo>
                    <a:cubicBezTo>
                      <a:pt x="108" y="13"/>
                      <a:pt x="92" y="8"/>
                      <a:pt x="76" y="8"/>
                    </a:cubicBezTo>
                    <a:cubicBezTo>
                      <a:pt x="48" y="8"/>
                      <a:pt x="48" y="8"/>
                      <a:pt x="48" y="8"/>
                    </a:cubicBezTo>
                    <a:cubicBezTo>
                      <a:pt x="48" y="4"/>
                      <a:pt x="48" y="4"/>
                      <a:pt x="48" y="4"/>
                    </a:cubicBezTo>
                    <a:cubicBezTo>
                      <a:pt x="48" y="2"/>
                      <a:pt x="46" y="0"/>
                      <a:pt x="44" y="0"/>
                    </a:cubicBezTo>
                    <a:cubicBezTo>
                      <a:pt x="4" y="0"/>
                      <a:pt x="4" y="0"/>
                      <a:pt x="4" y="0"/>
                    </a:cubicBezTo>
                    <a:cubicBezTo>
                      <a:pt x="2" y="0"/>
                      <a:pt x="0" y="2"/>
                      <a:pt x="0" y="4"/>
                    </a:cubicBezTo>
                    <a:cubicBezTo>
                      <a:pt x="0" y="76"/>
                      <a:pt x="0" y="76"/>
                      <a:pt x="0" y="76"/>
                    </a:cubicBezTo>
                    <a:cubicBezTo>
                      <a:pt x="0" y="78"/>
                      <a:pt x="2" y="80"/>
                      <a:pt x="4" y="80"/>
                    </a:cubicBezTo>
                    <a:cubicBezTo>
                      <a:pt x="44" y="80"/>
                      <a:pt x="44" y="80"/>
                      <a:pt x="44" y="80"/>
                    </a:cubicBezTo>
                    <a:cubicBezTo>
                      <a:pt x="46" y="80"/>
                      <a:pt x="48" y="78"/>
                      <a:pt x="48" y="76"/>
                    </a:cubicBezTo>
                    <a:cubicBezTo>
                      <a:pt x="48" y="73"/>
                      <a:pt x="48" y="73"/>
                      <a:pt x="48" y="73"/>
                    </a:cubicBezTo>
                    <a:cubicBezTo>
                      <a:pt x="58" y="76"/>
                      <a:pt x="67" y="79"/>
                      <a:pt x="74" y="82"/>
                    </a:cubicBezTo>
                    <a:cubicBezTo>
                      <a:pt x="100" y="91"/>
                      <a:pt x="114" y="96"/>
                      <a:pt x="128" y="96"/>
                    </a:cubicBezTo>
                    <a:cubicBezTo>
                      <a:pt x="144" y="96"/>
                      <a:pt x="160" y="88"/>
                      <a:pt x="193" y="70"/>
                    </a:cubicBezTo>
                    <a:cubicBezTo>
                      <a:pt x="205" y="64"/>
                      <a:pt x="220" y="57"/>
                      <a:pt x="238" y="48"/>
                    </a:cubicBezTo>
                    <a:cubicBezTo>
                      <a:pt x="239" y="47"/>
                      <a:pt x="240" y="46"/>
                      <a:pt x="240" y="45"/>
                    </a:cubicBezTo>
                    <a:cubicBezTo>
                      <a:pt x="240" y="43"/>
                      <a:pt x="240" y="42"/>
                      <a:pt x="239" y="41"/>
                    </a:cubicBezTo>
                    <a:close/>
                    <a:moveTo>
                      <a:pt x="40" y="72"/>
                    </a:moveTo>
                    <a:cubicBezTo>
                      <a:pt x="8" y="72"/>
                      <a:pt x="8" y="72"/>
                      <a:pt x="8" y="72"/>
                    </a:cubicBezTo>
                    <a:cubicBezTo>
                      <a:pt x="8" y="8"/>
                      <a:pt x="8" y="8"/>
                      <a:pt x="8" y="8"/>
                    </a:cubicBezTo>
                    <a:cubicBezTo>
                      <a:pt x="40" y="8"/>
                      <a:pt x="40" y="8"/>
                      <a:pt x="40" y="8"/>
                    </a:cubicBezTo>
                    <a:lnTo>
                      <a:pt x="40" y="72"/>
                    </a:lnTo>
                    <a:close/>
                    <a:moveTo>
                      <a:pt x="190" y="63"/>
                    </a:moveTo>
                    <a:cubicBezTo>
                      <a:pt x="132" y="94"/>
                      <a:pt x="132" y="94"/>
                      <a:pt x="77" y="74"/>
                    </a:cubicBezTo>
                    <a:cubicBezTo>
                      <a:pt x="68" y="72"/>
                      <a:pt x="59" y="68"/>
                      <a:pt x="48" y="65"/>
                    </a:cubicBezTo>
                    <a:cubicBezTo>
                      <a:pt x="48" y="16"/>
                      <a:pt x="48" y="16"/>
                      <a:pt x="48" y="16"/>
                    </a:cubicBezTo>
                    <a:cubicBezTo>
                      <a:pt x="76" y="16"/>
                      <a:pt x="76" y="16"/>
                      <a:pt x="76" y="16"/>
                    </a:cubicBezTo>
                    <a:cubicBezTo>
                      <a:pt x="91" y="16"/>
                      <a:pt x="105" y="21"/>
                      <a:pt x="118" y="31"/>
                    </a:cubicBezTo>
                    <a:cubicBezTo>
                      <a:pt x="118" y="32"/>
                      <a:pt x="119" y="32"/>
                      <a:pt x="120" y="32"/>
                    </a:cubicBezTo>
                    <a:cubicBezTo>
                      <a:pt x="128" y="32"/>
                      <a:pt x="132" y="32"/>
                      <a:pt x="137" y="32"/>
                    </a:cubicBezTo>
                    <a:cubicBezTo>
                      <a:pt x="141" y="32"/>
                      <a:pt x="145" y="32"/>
                      <a:pt x="152" y="32"/>
                    </a:cubicBezTo>
                    <a:cubicBezTo>
                      <a:pt x="158" y="32"/>
                      <a:pt x="160" y="36"/>
                      <a:pt x="160" y="40"/>
                    </a:cubicBezTo>
                    <a:cubicBezTo>
                      <a:pt x="160" y="44"/>
                      <a:pt x="158" y="48"/>
                      <a:pt x="152" y="48"/>
                    </a:cubicBezTo>
                    <a:cubicBezTo>
                      <a:pt x="96" y="48"/>
                      <a:pt x="96" y="48"/>
                      <a:pt x="96" y="48"/>
                    </a:cubicBezTo>
                    <a:cubicBezTo>
                      <a:pt x="94" y="48"/>
                      <a:pt x="92" y="50"/>
                      <a:pt x="92" y="52"/>
                    </a:cubicBezTo>
                    <a:cubicBezTo>
                      <a:pt x="92" y="54"/>
                      <a:pt x="94" y="56"/>
                      <a:pt x="96" y="56"/>
                    </a:cubicBezTo>
                    <a:cubicBezTo>
                      <a:pt x="152" y="56"/>
                      <a:pt x="152" y="56"/>
                      <a:pt x="152" y="56"/>
                    </a:cubicBezTo>
                    <a:cubicBezTo>
                      <a:pt x="158" y="56"/>
                      <a:pt x="162" y="54"/>
                      <a:pt x="164" y="50"/>
                    </a:cubicBezTo>
                    <a:cubicBezTo>
                      <a:pt x="207" y="36"/>
                      <a:pt x="207" y="36"/>
                      <a:pt x="207" y="36"/>
                    </a:cubicBezTo>
                    <a:cubicBezTo>
                      <a:pt x="215" y="34"/>
                      <a:pt x="221" y="36"/>
                      <a:pt x="229" y="43"/>
                    </a:cubicBezTo>
                    <a:cubicBezTo>
                      <a:pt x="213" y="51"/>
                      <a:pt x="200" y="58"/>
                      <a:pt x="190" y="63"/>
                    </a:cubicBez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33"/>
              <p:cNvSpPr>
                <a:spLocks/>
              </p:cNvSpPr>
              <p:nvPr/>
            </p:nvSpPr>
            <p:spPr bwMode="auto">
              <a:xfrm>
                <a:off x="11293475" y="5611814"/>
                <a:ext cx="19050" cy="77788"/>
              </a:xfrm>
              <a:custGeom>
                <a:avLst/>
                <a:gdLst>
                  <a:gd name="T0" fmla="*/ 4 w 8"/>
                  <a:gd name="T1" fmla="*/ 32 h 32"/>
                  <a:gd name="T2" fmla="*/ 8 w 8"/>
                  <a:gd name="T3" fmla="*/ 28 h 32"/>
                  <a:gd name="T4" fmla="*/ 8 w 8"/>
                  <a:gd name="T5" fmla="*/ 4 h 32"/>
                  <a:gd name="T6" fmla="*/ 4 w 8"/>
                  <a:gd name="T7" fmla="*/ 0 h 32"/>
                  <a:gd name="T8" fmla="*/ 0 w 8"/>
                  <a:gd name="T9" fmla="*/ 4 h 32"/>
                  <a:gd name="T10" fmla="*/ 0 w 8"/>
                  <a:gd name="T11" fmla="*/ 28 h 32"/>
                  <a:gd name="T12" fmla="*/ 4 w 8"/>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4" y="32"/>
                    </a:moveTo>
                    <a:cubicBezTo>
                      <a:pt x="6" y="32"/>
                      <a:pt x="8" y="30"/>
                      <a:pt x="8" y="28"/>
                    </a:cubicBez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34"/>
              <p:cNvSpPr>
                <a:spLocks/>
              </p:cNvSpPr>
              <p:nvPr/>
            </p:nvSpPr>
            <p:spPr bwMode="auto">
              <a:xfrm>
                <a:off x="11409363" y="5438776"/>
                <a:ext cx="19050" cy="77788"/>
              </a:xfrm>
              <a:custGeom>
                <a:avLst/>
                <a:gdLst>
                  <a:gd name="T0" fmla="*/ 4 w 8"/>
                  <a:gd name="T1" fmla="*/ 32 h 32"/>
                  <a:gd name="T2" fmla="*/ 8 w 8"/>
                  <a:gd name="T3" fmla="*/ 28 h 32"/>
                  <a:gd name="T4" fmla="*/ 8 w 8"/>
                  <a:gd name="T5" fmla="*/ 4 h 32"/>
                  <a:gd name="T6" fmla="*/ 4 w 8"/>
                  <a:gd name="T7" fmla="*/ 0 h 32"/>
                  <a:gd name="T8" fmla="*/ 0 w 8"/>
                  <a:gd name="T9" fmla="*/ 4 h 32"/>
                  <a:gd name="T10" fmla="*/ 0 w 8"/>
                  <a:gd name="T11" fmla="*/ 28 h 32"/>
                  <a:gd name="T12" fmla="*/ 4 w 8"/>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4" y="32"/>
                    </a:moveTo>
                    <a:cubicBezTo>
                      <a:pt x="6" y="32"/>
                      <a:pt x="8" y="30"/>
                      <a:pt x="8" y="28"/>
                    </a:cubicBez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35"/>
              <p:cNvSpPr>
                <a:spLocks noEditPoints="1"/>
              </p:cNvSpPr>
              <p:nvPr/>
            </p:nvSpPr>
            <p:spPr bwMode="auto">
              <a:xfrm>
                <a:off x="11226800" y="5573714"/>
                <a:ext cx="153988" cy="153988"/>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8 h 64"/>
                  <a:gd name="T12" fmla="*/ 56 w 64"/>
                  <a:gd name="T13" fmla="*/ 32 h 64"/>
                  <a:gd name="T14" fmla="*/ 32 w 64"/>
                  <a:gd name="T15" fmla="*/ 56 h 64"/>
                  <a:gd name="T16" fmla="*/ 8 w 64"/>
                  <a:gd name="T17" fmla="*/ 32 h 64"/>
                  <a:gd name="T18" fmla="*/ 32 w 64"/>
                  <a:gd name="T1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50"/>
                      <a:pt x="64" y="32"/>
                    </a:cubicBezTo>
                    <a:cubicBezTo>
                      <a:pt x="64" y="14"/>
                      <a:pt x="50" y="0"/>
                      <a:pt x="32" y="0"/>
                    </a:cubicBezTo>
                    <a:cubicBezTo>
                      <a:pt x="14" y="0"/>
                      <a:pt x="0" y="14"/>
                      <a:pt x="0" y="32"/>
                    </a:cubicBezTo>
                    <a:cubicBezTo>
                      <a:pt x="0" y="50"/>
                      <a:pt x="14" y="64"/>
                      <a:pt x="32" y="64"/>
                    </a:cubicBezTo>
                    <a:close/>
                    <a:moveTo>
                      <a:pt x="32" y="8"/>
                    </a:moveTo>
                    <a:cubicBezTo>
                      <a:pt x="45" y="8"/>
                      <a:pt x="56" y="19"/>
                      <a:pt x="56" y="32"/>
                    </a:cubicBezTo>
                    <a:cubicBezTo>
                      <a:pt x="56" y="45"/>
                      <a:pt x="45" y="56"/>
                      <a:pt x="32" y="56"/>
                    </a:cubicBezTo>
                    <a:cubicBezTo>
                      <a:pt x="19" y="56"/>
                      <a:pt x="8" y="45"/>
                      <a:pt x="8" y="32"/>
                    </a:cubicBezTo>
                    <a:cubicBezTo>
                      <a:pt x="8" y="19"/>
                      <a:pt x="19" y="8"/>
                      <a:pt x="32" y="8"/>
                    </a:cubicBez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36"/>
              <p:cNvSpPr>
                <a:spLocks noEditPoints="1"/>
              </p:cNvSpPr>
              <p:nvPr/>
            </p:nvSpPr>
            <p:spPr bwMode="auto">
              <a:xfrm>
                <a:off x="11341100" y="5400676"/>
                <a:ext cx="153988" cy="153988"/>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8 h 64"/>
                  <a:gd name="T12" fmla="*/ 56 w 64"/>
                  <a:gd name="T13" fmla="*/ 32 h 64"/>
                  <a:gd name="T14" fmla="*/ 32 w 64"/>
                  <a:gd name="T15" fmla="*/ 56 h 64"/>
                  <a:gd name="T16" fmla="*/ 8 w 64"/>
                  <a:gd name="T17" fmla="*/ 32 h 64"/>
                  <a:gd name="T18" fmla="*/ 32 w 64"/>
                  <a:gd name="T1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50"/>
                      <a:pt x="64" y="32"/>
                    </a:cubicBezTo>
                    <a:cubicBezTo>
                      <a:pt x="64" y="14"/>
                      <a:pt x="50" y="0"/>
                      <a:pt x="32" y="0"/>
                    </a:cubicBezTo>
                    <a:cubicBezTo>
                      <a:pt x="14" y="0"/>
                      <a:pt x="0" y="14"/>
                      <a:pt x="0" y="32"/>
                    </a:cubicBezTo>
                    <a:cubicBezTo>
                      <a:pt x="0" y="50"/>
                      <a:pt x="14" y="64"/>
                      <a:pt x="32" y="64"/>
                    </a:cubicBezTo>
                    <a:close/>
                    <a:moveTo>
                      <a:pt x="32" y="8"/>
                    </a:moveTo>
                    <a:cubicBezTo>
                      <a:pt x="45" y="8"/>
                      <a:pt x="56" y="19"/>
                      <a:pt x="56" y="32"/>
                    </a:cubicBezTo>
                    <a:cubicBezTo>
                      <a:pt x="56" y="45"/>
                      <a:pt x="45" y="56"/>
                      <a:pt x="32" y="56"/>
                    </a:cubicBezTo>
                    <a:cubicBezTo>
                      <a:pt x="19" y="56"/>
                      <a:pt x="8" y="45"/>
                      <a:pt x="8" y="32"/>
                    </a:cubicBezTo>
                    <a:cubicBezTo>
                      <a:pt x="8" y="19"/>
                      <a:pt x="19" y="8"/>
                      <a:pt x="32" y="8"/>
                    </a:cubicBez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3" name="Group 52"/>
          <p:cNvGrpSpPr/>
          <p:nvPr/>
        </p:nvGrpSpPr>
        <p:grpSpPr>
          <a:xfrm>
            <a:off x="253397" y="0"/>
            <a:ext cx="2407627" cy="561402"/>
            <a:chOff x="5913317" y="0"/>
            <a:chExt cx="2407627" cy="561402"/>
          </a:xfrm>
        </p:grpSpPr>
        <p:sp>
          <p:nvSpPr>
            <p:cNvPr id="59" name="Round Same Side Corner Rectangle 58"/>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60" name="Group 59"/>
            <p:cNvGrpSpPr/>
            <p:nvPr/>
          </p:nvGrpSpPr>
          <p:grpSpPr>
            <a:xfrm>
              <a:off x="5998058" y="117953"/>
              <a:ext cx="1806980" cy="328396"/>
              <a:chOff x="-18290" y="2448962"/>
              <a:chExt cx="1806980" cy="288079"/>
            </a:xfrm>
          </p:grpSpPr>
          <p:sp>
            <p:nvSpPr>
              <p:cNvPr id="62" name="Rounded Rectangle 61"/>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63" name="TextBox 62"/>
              <p:cNvSpPr txBox="1"/>
              <p:nvPr/>
            </p:nvSpPr>
            <p:spPr>
              <a:xfrm>
                <a:off x="-18290" y="2496281"/>
                <a:ext cx="1806980" cy="227242"/>
              </a:xfrm>
              <a:prstGeom prst="rect">
                <a:avLst/>
              </a:prstGeom>
              <a:noFill/>
            </p:spPr>
            <p:txBody>
              <a:bodyPr wrap="square" rtlCol="0">
                <a:spAutoFit/>
              </a:bodyPr>
              <a:lstStyle/>
              <a:p>
                <a:pPr lvl="0" algn="ctr">
                  <a:lnSpc>
                    <a:spcPct val="80000"/>
                  </a:lnSpc>
                </a:pPr>
                <a:r>
                  <a:rPr lang="en-US" sz="1300" b="1" kern="1300" dirty="0">
                    <a:solidFill>
                      <a:schemeClr val="bg1"/>
                    </a:solidFill>
                    <a:latin typeface="Arial"/>
                    <a:cs typeface="Arial"/>
                  </a:rPr>
                  <a:t>OPENING</a:t>
                </a:r>
                <a:endParaRPr lang="en-US" sz="1300" b="1" dirty="0">
                  <a:solidFill>
                    <a:schemeClr val="bg1"/>
                  </a:solidFill>
                  <a:latin typeface="Arial"/>
                  <a:cs typeface="Arial"/>
                </a:endParaRPr>
              </a:p>
            </p:txBody>
          </p:sp>
        </p:grpSp>
        <p:sp>
          <p:nvSpPr>
            <p:cNvPr id="61" name="Oval 60"/>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sp>
        <p:nvSpPr>
          <p:cNvPr id="64" name="TextBox 63"/>
          <p:cNvSpPr txBox="1"/>
          <p:nvPr/>
        </p:nvSpPr>
        <p:spPr>
          <a:xfrm>
            <a:off x="262986" y="708405"/>
            <a:ext cx="8404780" cy="461665"/>
          </a:xfrm>
          <a:prstGeom prst="rect">
            <a:avLst/>
          </a:prstGeom>
          <a:noFill/>
        </p:spPr>
        <p:txBody>
          <a:bodyPr wrap="square" rtlCol="0">
            <a:spAutoFit/>
          </a:bodyPr>
          <a:lstStyle/>
          <a:p>
            <a:r>
              <a:rPr lang="en-US" sz="2400" b="1" dirty="0">
                <a:solidFill>
                  <a:srgbClr val="0D4571"/>
                </a:solidFill>
                <a:latin typeface="Arial"/>
                <a:cs typeface="Arial"/>
              </a:rPr>
              <a:t>Getting started</a:t>
            </a:r>
          </a:p>
        </p:txBody>
      </p:sp>
      <p:sp>
        <p:nvSpPr>
          <p:cNvPr id="66" name="TextBox 65"/>
          <p:cNvSpPr txBox="1"/>
          <p:nvPr/>
        </p:nvSpPr>
        <p:spPr>
          <a:xfrm>
            <a:off x="564969" y="3233313"/>
            <a:ext cx="1550704" cy="523220"/>
          </a:xfrm>
          <a:prstGeom prst="rect">
            <a:avLst/>
          </a:prstGeom>
          <a:noFill/>
        </p:spPr>
        <p:txBody>
          <a:bodyPr wrap="square" rtlCol="0">
            <a:spAutoFit/>
          </a:bodyPr>
          <a:lstStyle/>
          <a:p>
            <a:pPr algn="ctr"/>
            <a:r>
              <a:rPr lang="en-US" sz="1400" b="1" dirty="0">
                <a:solidFill>
                  <a:srgbClr val="0D4571"/>
                </a:solidFill>
                <a:latin typeface="Arial"/>
                <a:cs typeface="Arial"/>
              </a:rPr>
              <a:t>Saving for retirement</a:t>
            </a:r>
          </a:p>
        </p:txBody>
      </p:sp>
      <p:sp>
        <p:nvSpPr>
          <p:cNvPr id="67" name="TextBox 66"/>
          <p:cNvSpPr txBox="1"/>
          <p:nvPr/>
        </p:nvSpPr>
        <p:spPr>
          <a:xfrm>
            <a:off x="4716736" y="3241150"/>
            <a:ext cx="1777333" cy="523220"/>
          </a:xfrm>
          <a:prstGeom prst="rect">
            <a:avLst/>
          </a:prstGeom>
          <a:noFill/>
        </p:spPr>
        <p:txBody>
          <a:bodyPr wrap="square" rtlCol="0">
            <a:spAutoFit/>
          </a:bodyPr>
          <a:lstStyle/>
          <a:p>
            <a:pPr algn="ctr"/>
            <a:r>
              <a:rPr lang="en-US" sz="1400" b="1" dirty="0">
                <a:solidFill>
                  <a:srgbClr val="0D4571"/>
                </a:solidFill>
                <a:latin typeface="Arial"/>
                <a:cs typeface="Arial"/>
              </a:rPr>
              <a:t>Helping pay </a:t>
            </a:r>
            <a:br>
              <a:rPr lang="en-US" sz="1400" b="1" dirty="0">
                <a:solidFill>
                  <a:srgbClr val="0D4571"/>
                </a:solidFill>
                <a:latin typeface="Arial"/>
                <a:cs typeface="Arial"/>
              </a:rPr>
            </a:br>
            <a:r>
              <a:rPr lang="en-US" sz="1400" b="1" dirty="0">
                <a:solidFill>
                  <a:srgbClr val="0D4571"/>
                </a:solidFill>
                <a:latin typeface="Arial"/>
                <a:cs typeface="Arial"/>
              </a:rPr>
              <a:t>for college</a:t>
            </a:r>
          </a:p>
        </p:txBody>
      </p:sp>
      <p:sp>
        <p:nvSpPr>
          <p:cNvPr id="68" name="TextBox 67"/>
          <p:cNvSpPr txBox="1"/>
          <p:nvPr/>
        </p:nvSpPr>
        <p:spPr>
          <a:xfrm>
            <a:off x="6857667" y="3241150"/>
            <a:ext cx="1777333" cy="523220"/>
          </a:xfrm>
          <a:prstGeom prst="rect">
            <a:avLst/>
          </a:prstGeom>
          <a:noFill/>
        </p:spPr>
        <p:txBody>
          <a:bodyPr wrap="square" rtlCol="0">
            <a:spAutoFit/>
          </a:bodyPr>
          <a:lstStyle/>
          <a:p>
            <a:pPr algn="ctr"/>
            <a:r>
              <a:rPr lang="en-US" sz="1400" b="1" dirty="0">
                <a:solidFill>
                  <a:srgbClr val="0D4571"/>
                </a:solidFill>
                <a:latin typeface="Arial"/>
                <a:cs typeface="Arial"/>
              </a:rPr>
              <a:t>Paying </a:t>
            </a:r>
            <a:br>
              <a:rPr lang="en-US" sz="1400" b="1" dirty="0">
                <a:solidFill>
                  <a:srgbClr val="0D4571"/>
                </a:solidFill>
                <a:latin typeface="Arial"/>
                <a:cs typeface="Arial"/>
              </a:rPr>
            </a:br>
            <a:r>
              <a:rPr lang="en-US" sz="1400" b="1" dirty="0">
                <a:solidFill>
                  <a:srgbClr val="0D4571"/>
                </a:solidFill>
                <a:latin typeface="Arial"/>
                <a:cs typeface="Arial"/>
              </a:rPr>
              <a:t>off debt</a:t>
            </a:r>
          </a:p>
        </p:txBody>
      </p:sp>
      <p:sp>
        <p:nvSpPr>
          <p:cNvPr id="74" name="TextBox 73"/>
          <p:cNvSpPr txBox="1"/>
          <p:nvPr/>
        </p:nvSpPr>
        <p:spPr>
          <a:xfrm>
            <a:off x="2577985" y="3241150"/>
            <a:ext cx="1777333" cy="523220"/>
          </a:xfrm>
          <a:prstGeom prst="rect">
            <a:avLst/>
          </a:prstGeom>
          <a:noFill/>
        </p:spPr>
        <p:txBody>
          <a:bodyPr wrap="square" rtlCol="0">
            <a:spAutoFit/>
          </a:bodyPr>
          <a:lstStyle/>
          <a:p>
            <a:pPr algn="ctr"/>
            <a:r>
              <a:rPr lang="en-US" sz="1400" b="1" dirty="0">
                <a:solidFill>
                  <a:srgbClr val="0D4571"/>
                </a:solidFill>
                <a:latin typeface="Arial"/>
                <a:cs typeface="Arial"/>
              </a:rPr>
              <a:t>Buying a </a:t>
            </a:r>
            <a:br>
              <a:rPr lang="en-US" sz="1400" b="1" dirty="0">
                <a:solidFill>
                  <a:srgbClr val="0D4571"/>
                </a:solidFill>
                <a:latin typeface="Arial"/>
                <a:cs typeface="Arial"/>
              </a:rPr>
            </a:br>
            <a:r>
              <a:rPr lang="en-US" sz="1400" b="1" dirty="0">
                <a:solidFill>
                  <a:srgbClr val="0D4571"/>
                </a:solidFill>
                <a:latin typeface="Arial"/>
                <a:cs typeface="Arial"/>
              </a:rPr>
              <a:t>new home</a:t>
            </a:r>
          </a:p>
        </p:txBody>
      </p:sp>
      <p:grpSp>
        <p:nvGrpSpPr>
          <p:cNvPr id="52" name="Group 51"/>
          <p:cNvGrpSpPr/>
          <p:nvPr/>
        </p:nvGrpSpPr>
        <p:grpSpPr>
          <a:xfrm>
            <a:off x="2285999" y="175689"/>
            <a:ext cx="193675" cy="193675"/>
            <a:chOff x="8694738" y="7683501"/>
            <a:chExt cx="577850" cy="577851"/>
          </a:xfrm>
          <a:solidFill>
            <a:schemeClr val="bg1"/>
          </a:solidFill>
        </p:grpSpPr>
        <p:sp>
          <p:nvSpPr>
            <p:cNvPr id="54" name="Freeform 171"/>
            <p:cNvSpPr>
              <a:spLocks noEditPoints="1"/>
            </p:cNvSpPr>
            <p:nvPr/>
          </p:nvSpPr>
          <p:spPr bwMode="auto">
            <a:xfrm>
              <a:off x="8694738" y="7875589"/>
              <a:ext cx="577850" cy="385763"/>
            </a:xfrm>
            <a:custGeom>
              <a:avLst/>
              <a:gdLst>
                <a:gd name="T0" fmla="*/ 236 w 240"/>
                <a:gd name="T1" fmla="*/ 152 h 160"/>
                <a:gd name="T2" fmla="*/ 224 w 240"/>
                <a:gd name="T3" fmla="*/ 152 h 160"/>
                <a:gd name="T4" fmla="*/ 224 w 240"/>
                <a:gd name="T5" fmla="*/ 4 h 160"/>
                <a:gd name="T6" fmla="*/ 220 w 240"/>
                <a:gd name="T7" fmla="*/ 0 h 160"/>
                <a:gd name="T8" fmla="*/ 188 w 240"/>
                <a:gd name="T9" fmla="*/ 0 h 160"/>
                <a:gd name="T10" fmla="*/ 184 w 240"/>
                <a:gd name="T11" fmla="*/ 4 h 160"/>
                <a:gd name="T12" fmla="*/ 184 w 240"/>
                <a:gd name="T13" fmla="*/ 152 h 160"/>
                <a:gd name="T14" fmla="*/ 168 w 240"/>
                <a:gd name="T15" fmla="*/ 152 h 160"/>
                <a:gd name="T16" fmla="*/ 168 w 240"/>
                <a:gd name="T17" fmla="*/ 76 h 160"/>
                <a:gd name="T18" fmla="*/ 164 w 240"/>
                <a:gd name="T19" fmla="*/ 72 h 160"/>
                <a:gd name="T20" fmla="*/ 132 w 240"/>
                <a:gd name="T21" fmla="*/ 72 h 160"/>
                <a:gd name="T22" fmla="*/ 128 w 240"/>
                <a:gd name="T23" fmla="*/ 76 h 160"/>
                <a:gd name="T24" fmla="*/ 128 w 240"/>
                <a:gd name="T25" fmla="*/ 152 h 160"/>
                <a:gd name="T26" fmla="*/ 112 w 240"/>
                <a:gd name="T27" fmla="*/ 152 h 160"/>
                <a:gd name="T28" fmla="*/ 112 w 240"/>
                <a:gd name="T29" fmla="*/ 52 h 160"/>
                <a:gd name="T30" fmla="*/ 108 w 240"/>
                <a:gd name="T31" fmla="*/ 48 h 160"/>
                <a:gd name="T32" fmla="*/ 76 w 240"/>
                <a:gd name="T33" fmla="*/ 48 h 160"/>
                <a:gd name="T34" fmla="*/ 72 w 240"/>
                <a:gd name="T35" fmla="*/ 52 h 160"/>
                <a:gd name="T36" fmla="*/ 72 w 240"/>
                <a:gd name="T37" fmla="*/ 152 h 160"/>
                <a:gd name="T38" fmla="*/ 56 w 240"/>
                <a:gd name="T39" fmla="*/ 152 h 160"/>
                <a:gd name="T40" fmla="*/ 56 w 240"/>
                <a:gd name="T41" fmla="*/ 108 h 160"/>
                <a:gd name="T42" fmla="*/ 52 w 240"/>
                <a:gd name="T43" fmla="*/ 104 h 160"/>
                <a:gd name="T44" fmla="*/ 20 w 240"/>
                <a:gd name="T45" fmla="*/ 104 h 160"/>
                <a:gd name="T46" fmla="*/ 16 w 240"/>
                <a:gd name="T47" fmla="*/ 108 h 160"/>
                <a:gd name="T48" fmla="*/ 16 w 240"/>
                <a:gd name="T49" fmla="*/ 152 h 160"/>
                <a:gd name="T50" fmla="*/ 4 w 240"/>
                <a:gd name="T51" fmla="*/ 152 h 160"/>
                <a:gd name="T52" fmla="*/ 0 w 240"/>
                <a:gd name="T53" fmla="*/ 156 h 160"/>
                <a:gd name="T54" fmla="*/ 4 w 240"/>
                <a:gd name="T55" fmla="*/ 160 h 160"/>
                <a:gd name="T56" fmla="*/ 20 w 240"/>
                <a:gd name="T57" fmla="*/ 160 h 160"/>
                <a:gd name="T58" fmla="*/ 52 w 240"/>
                <a:gd name="T59" fmla="*/ 160 h 160"/>
                <a:gd name="T60" fmla="*/ 76 w 240"/>
                <a:gd name="T61" fmla="*/ 160 h 160"/>
                <a:gd name="T62" fmla="*/ 108 w 240"/>
                <a:gd name="T63" fmla="*/ 160 h 160"/>
                <a:gd name="T64" fmla="*/ 132 w 240"/>
                <a:gd name="T65" fmla="*/ 160 h 160"/>
                <a:gd name="T66" fmla="*/ 164 w 240"/>
                <a:gd name="T67" fmla="*/ 160 h 160"/>
                <a:gd name="T68" fmla="*/ 188 w 240"/>
                <a:gd name="T69" fmla="*/ 160 h 160"/>
                <a:gd name="T70" fmla="*/ 220 w 240"/>
                <a:gd name="T71" fmla="*/ 160 h 160"/>
                <a:gd name="T72" fmla="*/ 236 w 240"/>
                <a:gd name="T73" fmla="*/ 160 h 160"/>
                <a:gd name="T74" fmla="*/ 240 w 240"/>
                <a:gd name="T75" fmla="*/ 156 h 160"/>
                <a:gd name="T76" fmla="*/ 236 w 240"/>
                <a:gd name="T77" fmla="*/ 152 h 160"/>
                <a:gd name="T78" fmla="*/ 24 w 240"/>
                <a:gd name="T79" fmla="*/ 152 h 160"/>
                <a:gd name="T80" fmla="*/ 24 w 240"/>
                <a:gd name="T81" fmla="*/ 112 h 160"/>
                <a:gd name="T82" fmla="*/ 48 w 240"/>
                <a:gd name="T83" fmla="*/ 112 h 160"/>
                <a:gd name="T84" fmla="*/ 48 w 240"/>
                <a:gd name="T85" fmla="*/ 152 h 160"/>
                <a:gd name="T86" fmla="*/ 24 w 240"/>
                <a:gd name="T87" fmla="*/ 152 h 160"/>
                <a:gd name="T88" fmla="*/ 80 w 240"/>
                <a:gd name="T89" fmla="*/ 152 h 160"/>
                <a:gd name="T90" fmla="*/ 80 w 240"/>
                <a:gd name="T91" fmla="*/ 56 h 160"/>
                <a:gd name="T92" fmla="*/ 104 w 240"/>
                <a:gd name="T93" fmla="*/ 56 h 160"/>
                <a:gd name="T94" fmla="*/ 104 w 240"/>
                <a:gd name="T95" fmla="*/ 152 h 160"/>
                <a:gd name="T96" fmla="*/ 80 w 240"/>
                <a:gd name="T97" fmla="*/ 152 h 160"/>
                <a:gd name="T98" fmla="*/ 136 w 240"/>
                <a:gd name="T99" fmla="*/ 152 h 160"/>
                <a:gd name="T100" fmla="*/ 136 w 240"/>
                <a:gd name="T101" fmla="*/ 80 h 160"/>
                <a:gd name="T102" fmla="*/ 160 w 240"/>
                <a:gd name="T103" fmla="*/ 80 h 160"/>
                <a:gd name="T104" fmla="*/ 160 w 240"/>
                <a:gd name="T105" fmla="*/ 152 h 160"/>
                <a:gd name="T106" fmla="*/ 136 w 240"/>
                <a:gd name="T107" fmla="*/ 152 h 160"/>
                <a:gd name="T108" fmla="*/ 192 w 240"/>
                <a:gd name="T109" fmla="*/ 152 h 160"/>
                <a:gd name="T110" fmla="*/ 192 w 240"/>
                <a:gd name="T111" fmla="*/ 8 h 160"/>
                <a:gd name="T112" fmla="*/ 216 w 240"/>
                <a:gd name="T113" fmla="*/ 8 h 160"/>
                <a:gd name="T114" fmla="*/ 216 w 240"/>
                <a:gd name="T115" fmla="*/ 152 h 160"/>
                <a:gd name="T116" fmla="*/ 192 w 240"/>
                <a:gd name="T11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160">
                  <a:moveTo>
                    <a:pt x="236" y="152"/>
                  </a:moveTo>
                  <a:cubicBezTo>
                    <a:pt x="224" y="152"/>
                    <a:pt x="224" y="152"/>
                    <a:pt x="224" y="152"/>
                  </a:cubicBezTo>
                  <a:cubicBezTo>
                    <a:pt x="224" y="4"/>
                    <a:pt x="224" y="4"/>
                    <a:pt x="224" y="4"/>
                  </a:cubicBezTo>
                  <a:cubicBezTo>
                    <a:pt x="224" y="2"/>
                    <a:pt x="222" y="0"/>
                    <a:pt x="220" y="0"/>
                  </a:cubicBezTo>
                  <a:cubicBezTo>
                    <a:pt x="188" y="0"/>
                    <a:pt x="188" y="0"/>
                    <a:pt x="188" y="0"/>
                  </a:cubicBezTo>
                  <a:cubicBezTo>
                    <a:pt x="186" y="0"/>
                    <a:pt x="184" y="2"/>
                    <a:pt x="184" y="4"/>
                  </a:cubicBezTo>
                  <a:cubicBezTo>
                    <a:pt x="184" y="152"/>
                    <a:pt x="184" y="152"/>
                    <a:pt x="184" y="152"/>
                  </a:cubicBezTo>
                  <a:cubicBezTo>
                    <a:pt x="168" y="152"/>
                    <a:pt x="168" y="152"/>
                    <a:pt x="168" y="152"/>
                  </a:cubicBezTo>
                  <a:cubicBezTo>
                    <a:pt x="168" y="76"/>
                    <a:pt x="168" y="76"/>
                    <a:pt x="168" y="76"/>
                  </a:cubicBezTo>
                  <a:cubicBezTo>
                    <a:pt x="168" y="74"/>
                    <a:pt x="166" y="72"/>
                    <a:pt x="164" y="72"/>
                  </a:cubicBezTo>
                  <a:cubicBezTo>
                    <a:pt x="132" y="72"/>
                    <a:pt x="132" y="72"/>
                    <a:pt x="132" y="72"/>
                  </a:cubicBezTo>
                  <a:cubicBezTo>
                    <a:pt x="130" y="72"/>
                    <a:pt x="128" y="74"/>
                    <a:pt x="128" y="76"/>
                  </a:cubicBezTo>
                  <a:cubicBezTo>
                    <a:pt x="128" y="152"/>
                    <a:pt x="128" y="152"/>
                    <a:pt x="128" y="152"/>
                  </a:cubicBezTo>
                  <a:cubicBezTo>
                    <a:pt x="112" y="152"/>
                    <a:pt x="112" y="152"/>
                    <a:pt x="112" y="152"/>
                  </a:cubicBezTo>
                  <a:cubicBezTo>
                    <a:pt x="112" y="52"/>
                    <a:pt x="112" y="52"/>
                    <a:pt x="112" y="52"/>
                  </a:cubicBezTo>
                  <a:cubicBezTo>
                    <a:pt x="112" y="50"/>
                    <a:pt x="110" y="48"/>
                    <a:pt x="108" y="48"/>
                  </a:cubicBezTo>
                  <a:cubicBezTo>
                    <a:pt x="76" y="48"/>
                    <a:pt x="76" y="48"/>
                    <a:pt x="76" y="48"/>
                  </a:cubicBezTo>
                  <a:cubicBezTo>
                    <a:pt x="74" y="48"/>
                    <a:pt x="72" y="50"/>
                    <a:pt x="72" y="52"/>
                  </a:cubicBezTo>
                  <a:cubicBezTo>
                    <a:pt x="72" y="152"/>
                    <a:pt x="72" y="152"/>
                    <a:pt x="72" y="152"/>
                  </a:cubicBezTo>
                  <a:cubicBezTo>
                    <a:pt x="56" y="152"/>
                    <a:pt x="56" y="152"/>
                    <a:pt x="56" y="152"/>
                  </a:cubicBezTo>
                  <a:cubicBezTo>
                    <a:pt x="56" y="108"/>
                    <a:pt x="56" y="108"/>
                    <a:pt x="56" y="108"/>
                  </a:cubicBezTo>
                  <a:cubicBezTo>
                    <a:pt x="56" y="106"/>
                    <a:pt x="54" y="104"/>
                    <a:pt x="52" y="104"/>
                  </a:cubicBezTo>
                  <a:cubicBezTo>
                    <a:pt x="20" y="104"/>
                    <a:pt x="20" y="104"/>
                    <a:pt x="20" y="104"/>
                  </a:cubicBezTo>
                  <a:cubicBezTo>
                    <a:pt x="18" y="104"/>
                    <a:pt x="16" y="106"/>
                    <a:pt x="16" y="108"/>
                  </a:cubicBezTo>
                  <a:cubicBezTo>
                    <a:pt x="16" y="152"/>
                    <a:pt x="16" y="152"/>
                    <a:pt x="16" y="152"/>
                  </a:cubicBezTo>
                  <a:cubicBezTo>
                    <a:pt x="4" y="152"/>
                    <a:pt x="4" y="152"/>
                    <a:pt x="4" y="152"/>
                  </a:cubicBezTo>
                  <a:cubicBezTo>
                    <a:pt x="2" y="152"/>
                    <a:pt x="0" y="154"/>
                    <a:pt x="0" y="156"/>
                  </a:cubicBezTo>
                  <a:cubicBezTo>
                    <a:pt x="0" y="158"/>
                    <a:pt x="2" y="160"/>
                    <a:pt x="4" y="160"/>
                  </a:cubicBezTo>
                  <a:cubicBezTo>
                    <a:pt x="20" y="160"/>
                    <a:pt x="20" y="160"/>
                    <a:pt x="20" y="160"/>
                  </a:cubicBezTo>
                  <a:cubicBezTo>
                    <a:pt x="52" y="160"/>
                    <a:pt x="52" y="160"/>
                    <a:pt x="52" y="160"/>
                  </a:cubicBezTo>
                  <a:cubicBezTo>
                    <a:pt x="76" y="160"/>
                    <a:pt x="76" y="160"/>
                    <a:pt x="76" y="160"/>
                  </a:cubicBezTo>
                  <a:cubicBezTo>
                    <a:pt x="108" y="160"/>
                    <a:pt x="108" y="160"/>
                    <a:pt x="108" y="160"/>
                  </a:cubicBezTo>
                  <a:cubicBezTo>
                    <a:pt x="132" y="160"/>
                    <a:pt x="132" y="160"/>
                    <a:pt x="132" y="160"/>
                  </a:cubicBezTo>
                  <a:cubicBezTo>
                    <a:pt x="164" y="160"/>
                    <a:pt x="164" y="160"/>
                    <a:pt x="164" y="160"/>
                  </a:cubicBezTo>
                  <a:cubicBezTo>
                    <a:pt x="188" y="160"/>
                    <a:pt x="188" y="160"/>
                    <a:pt x="188" y="160"/>
                  </a:cubicBezTo>
                  <a:cubicBezTo>
                    <a:pt x="220" y="160"/>
                    <a:pt x="220" y="160"/>
                    <a:pt x="220" y="160"/>
                  </a:cubicBezTo>
                  <a:cubicBezTo>
                    <a:pt x="236" y="160"/>
                    <a:pt x="236" y="160"/>
                    <a:pt x="236" y="160"/>
                  </a:cubicBezTo>
                  <a:cubicBezTo>
                    <a:pt x="238" y="160"/>
                    <a:pt x="240" y="158"/>
                    <a:pt x="240" y="156"/>
                  </a:cubicBezTo>
                  <a:cubicBezTo>
                    <a:pt x="240" y="154"/>
                    <a:pt x="238" y="152"/>
                    <a:pt x="236" y="152"/>
                  </a:cubicBezTo>
                  <a:close/>
                  <a:moveTo>
                    <a:pt x="24" y="152"/>
                  </a:moveTo>
                  <a:cubicBezTo>
                    <a:pt x="24" y="112"/>
                    <a:pt x="24" y="112"/>
                    <a:pt x="24" y="112"/>
                  </a:cubicBezTo>
                  <a:cubicBezTo>
                    <a:pt x="48" y="112"/>
                    <a:pt x="48" y="112"/>
                    <a:pt x="48" y="112"/>
                  </a:cubicBezTo>
                  <a:cubicBezTo>
                    <a:pt x="48" y="152"/>
                    <a:pt x="48" y="152"/>
                    <a:pt x="48" y="152"/>
                  </a:cubicBezTo>
                  <a:lnTo>
                    <a:pt x="24" y="152"/>
                  </a:lnTo>
                  <a:close/>
                  <a:moveTo>
                    <a:pt x="80" y="152"/>
                  </a:moveTo>
                  <a:cubicBezTo>
                    <a:pt x="80" y="56"/>
                    <a:pt x="80" y="56"/>
                    <a:pt x="80" y="56"/>
                  </a:cubicBezTo>
                  <a:cubicBezTo>
                    <a:pt x="104" y="56"/>
                    <a:pt x="104" y="56"/>
                    <a:pt x="104" y="56"/>
                  </a:cubicBezTo>
                  <a:cubicBezTo>
                    <a:pt x="104" y="152"/>
                    <a:pt x="104" y="152"/>
                    <a:pt x="104" y="152"/>
                  </a:cubicBezTo>
                  <a:lnTo>
                    <a:pt x="80" y="152"/>
                  </a:lnTo>
                  <a:close/>
                  <a:moveTo>
                    <a:pt x="136" y="152"/>
                  </a:moveTo>
                  <a:cubicBezTo>
                    <a:pt x="136" y="80"/>
                    <a:pt x="136" y="80"/>
                    <a:pt x="136" y="80"/>
                  </a:cubicBezTo>
                  <a:cubicBezTo>
                    <a:pt x="160" y="80"/>
                    <a:pt x="160" y="80"/>
                    <a:pt x="160" y="80"/>
                  </a:cubicBezTo>
                  <a:cubicBezTo>
                    <a:pt x="160" y="152"/>
                    <a:pt x="160" y="152"/>
                    <a:pt x="160" y="152"/>
                  </a:cubicBezTo>
                  <a:lnTo>
                    <a:pt x="136" y="152"/>
                  </a:lnTo>
                  <a:close/>
                  <a:moveTo>
                    <a:pt x="192" y="152"/>
                  </a:moveTo>
                  <a:cubicBezTo>
                    <a:pt x="192" y="8"/>
                    <a:pt x="192" y="8"/>
                    <a:pt x="192" y="8"/>
                  </a:cubicBezTo>
                  <a:cubicBezTo>
                    <a:pt x="216" y="8"/>
                    <a:pt x="216" y="8"/>
                    <a:pt x="216" y="8"/>
                  </a:cubicBezTo>
                  <a:cubicBezTo>
                    <a:pt x="216" y="152"/>
                    <a:pt x="216" y="152"/>
                    <a:pt x="216" y="152"/>
                  </a:cubicBezTo>
                  <a:lnTo>
                    <a:pt x="192" y="152"/>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72"/>
            <p:cNvSpPr>
              <a:spLocks noEditPoints="1"/>
            </p:cNvSpPr>
            <p:nvPr/>
          </p:nvSpPr>
          <p:spPr bwMode="auto">
            <a:xfrm>
              <a:off x="8732838" y="7683501"/>
              <a:ext cx="511175" cy="317500"/>
            </a:xfrm>
            <a:custGeom>
              <a:avLst/>
              <a:gdLst>
                <a:gd name="T0" fmla="*/ 16 w 212"/>
                <a:gd name="T1" fmla="*/ 132 h 132"/>
                <a:gd name="T2" fmla="*/ 32 w 212"/>
                <a:gd name="T3" fmla="*/ 116 h 132"/>
                <a:gd name="T4" fmla="*/ 30 w 212"/>
                <a:gd name="T5" fmla="*/ 109 h 132"/>
                <a:gd name="T6" fmla="*/ 67 w 212"/>
                <a:gd name="T7" fmla="*/ 77 h 132"/>
                <a:gd name="T8" fmla="*/ 76 w 212"/>
                <a:gd name="T9" fmla="*/ 80 h 132"/>
                <a:gd name="T10" fmla="*/ 89 w 212"/>
                <a:gd name="T11" fmla="*/ 73 h 132"/>
                <a:gd name="T12" fmla="*/ 120 w 212"/>
                <a:gd name="T13" fmla="*/ 86 h 132"/>
                <a:gd name="T14" fmla="*/ 120 w 212"/>
                <a:gd name="T15" fmla="*/ 88 h 132"/>
                <a:gd name="T16" fmla="*/ 136 w 212"/>
                <a:gd name="T17" fmla="*/ 104 h 132"/>
                <a:gd name="T18" fmla="*/ 152 w 212"/>
                <a:gd name="T19" fmla="*/ 88 h 132"/>
                <a:gd name="T20" fmla="*/ 149 w 212"/>
                <a:gd name="T21" fmla="*/ 79 h 132"/>
                <a:gd name="T22" fmla="*/ 189 w 212"/>
                <a:gd name="T23" fmla="*/ 30 h 132"/>
                <a:gd name="T24" fmla="*/ 196 w 212"/>
                <a:gd name="T25" fmla="*/ 32 h 132"/>
                <a:gd name="T26" fmla="*/ 212 w 212"/>
                <a:gd name="T27" fmla="*/ 16 h 132"/>
                <a:gd name="T28" fmla="*/ 196 w 212"/>
                <a:gd name="T29" fmla="*/ 0 h 132"/>
                <a:gd name="T30" fmla="*/ 180 w 212"/>
                <a:gd name="T31" fmla="*/ 16 h 132"/>
                <a:gd name="T32" fmla="*/ 183 w 212"/>
                <a:gd name="T33" fmla="*/ 25 h 132"/>
                <a:gd name="T34" fmla="*/ 143 w 212"/>
                <a:gd name="T35" fmla="*/ 74 h 132"/>
                <a:gd name="T36" fmla="*/ 136 w 212"/>
                <a:gd name="T37" fmla="*/ 72 h 132"/>
                <a:gd name="T38" fmla="*/ 123 w 212"/>
                <a:gd name="T39" fmla="*/ 79 h 132"/>
                <a:gd name="T40" fmla="*/ 92 w 212"/>
                <a:gd name="T41" fmla="*/ 66 h 132"/>
                <a:gd name="T42" fmla="*/ 92 w 212"/>
                <a:gd name="T43" fmla="*/ 64 h 132"/>
                <a:gd name="T44" fmla="*/ 76 w 212"/>
                <a:gd name="T45" fmla="*/ 48 h 132"/>
                <a:gd name="T46" fmla="*/ 60 w 212"/>
                <a:gd name="T47" fmla="*/ 64 h 132"/>
                <a:gd name="T48" fmla="*/ 62 w 212"/>
                <a:gd name="T49" fmla="*/ 71 h 132"/>
                <a:gd name="T50" fmla="*/ 25 w 212"/>
                <a:gd name="T51" fmla="*/ 103 h 132"/>
                <a:gd name="T52" fmla="*/ 16 w 212"/>
                <a:gd name="T53" fmla="*/ 100 h 132"/>
                <a:gd name="T54" fmla="*/ 0 w 212"/>
                <a:gd name="T55" fmla="*/ 116 h 132"/>
                <a:gd name="T56" fmla="*/ 16 w 212"/>
                <a:gd name="T57" fmla="*/ 132 h 132"/>
                <a:gd name="T58" fmla="*/ 196 w 212"/>
                <a:gd name="T59" fmla="*/ 8 h 132"/>
                <a:gd name="T60" fmla="*/ 204 w 212"/>
                <a:gd name="T61" fmla="*/ 16 h 132"/>
                <a:gd name="T62" fmla="*/ 196 w 212"/>
                <a:gd name="T63" fmla="*/ 24 h 132"/>
                <a:gd name="T64" fmla="*/ 188 w 212"/>
                <a:gd name="T65" fmla="*/ 16 h 132"/>
                <a:gd name="T66" fmla="*/ 196 w 212"/>
                <a:gd name="T67" fmla="*/ 8 h 132"/>
                <a:gd name="T68" fmla="*/ 136 w 212"/>
                <a:gd name="T69" fmla="*/ 80 h 132"/>
                <a:gd name="T70" fmla="*/ 141 w 212"/>
                <a:gd name="T71" fmla="*/ 82 h 132"/>
                <a:gd name="T72" fmla="*/ 141 w 212"/>
                <a:gd name="T73" fmla="*/ 82 h 132"/>
                <a:gd name="T74" fmla="*/ 141 w 212"/>
                <a:gd name="T75" fmla="*/ 82 h 132"/>
                <a:gd name="T76" fmla="*/ 144 w 212"/>
                <a:gd name="T77" fmla="*/ 88 h 132"/>
                <a:gd name="T78" fmla="*/ 136 w 212"/>
                <a:gd name="T79" fmla="*/ 96 h 132"/>
                <a:gd name="T80" fmla="*/ 128 w 212"/>
                <a:gd name="T81" fmla="*/ 88 h 132"/>
                <a:gd name="T82" fmla="*/ 136 w 212"/>
                <a:gd name="T83" fmla="*/ 80 h 132"/>
                <a:gd name="T84" fmla="*/ 76 w 212"/>
                <a:gd name="T85" fmla="*/ 56 h 132"/>
                <a:gd name="T86" fmla="*/ 84 w 212"/>
                <a:gd name="T87" fmla="*/ 64 h 132"/>
                <a:gd name="T88" fmla="*/ 76 w 212"/>
                <a:gd name="T89" fmla="*/ 72 h 132"/>
                <a:gd name="T90" fmla="*/ 68 w 212"/>
                <a:gd name="T91" fmla="*/ 64 h 132"/>
                <a:gd name="T92" fmla="*/ 76 w 212"/>
                <a:gd name="T93" fmla="*/ 56 h 132"/>
                <a:gd name="T94" fmla="*/ 16 w 212"/>
                <a:gd name="T95" fmla="*/ 108 h 132"/>
                <a:gd name="T96" fmla="*/ 22 w 212"/>
                <a:gd name="T97" fmla="*/ 111 h 132"/>
                <a:gd name="T98" fmla="*/ 22 w 212"/>
                <a:gd name="T99" fmla="*/ 111 h 132"/>
                <a:gd name="T100" fmla="*/ 22 w 212"/>
                <a:gd name="T101" fmla="*/ 111 h 132"/>
                <a:gd name="T102" fmla="*/ 24 w 212"/>
                <a:gd name="T103" fmla="*/ 116 h 132"/>
                <a:gd name="T104" fmla="*/ 16 w 212"/>
                <a:gd name="T105" fmla="*/ 124 h 132"/>
                <a:gd name="T106" fmla="*/ 8 w 212"/>
                <a:gd name="T107" fmla="*/ 116 h 132"/>
                <a:gd name="T108" fmla="*/ 16 w 212"/>
                <a:gd name="T10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 h="132">
                  <a:moveTo>
                    <a:pt x="16" y="132"/>
                  </a:moveTo>
                  <a:cubicBezTo>
                    <a:pt x="25" y="132"/>
                    <a:pt x="32" y="125"/>
                    <a:pt x="32" y="116"/>
                  </a:cubicBezTo>
                  <a:cubicBezTo>
                    <a:pt x="32" y="113"/>
                    <a:pt x="31" y="111"/>
                    <a:pt x="30" y="109"/>
                  </a:cubicBezTo>
                  <a:cubicBezTo>
                    <a:pt x="67" y="77"/>
                    <a:pt x="67" y="77"/>
                    <a:pt x="67" y="77"/>
                  </a:cubicBezTo>
                  <a:cubicBezTo>
                    <a:pt x="70" y="79"/>
                    <a:pt x="73" y="80"/>
                    <a:pt x="76" y="80"/>
                  </a:cubicBezTo>
                  <a:cubicBezTo>
                    <a:pt x="81" y="80"/>
                    <a:pt x="86" y="77"/>
                    <a:pt x="89" y="73"/>
                  </a:cubicBezTo>
                  <a:cubicBezTo>
                    <a:pt x="120" y="86"/>
                    <a:pt x="120" y="86"/>
                    <a:pt x="120" y="86"/>
                  </a:cubicBezTo>
                  <a:cubicBezTo>
                    <a:pt x="120" y="87"/>
                    <a:pt x="120" y="87"/>
                    <a:pt x="120" y="88"/>
                  </a:cubicBezTo>
                  <a:cubicBezTo>
                    <a:pt x="120" y="97"/>
                    <a:pt x="127" y="104"/>
                    <a:pt x="136" y="104"/>
                  </a:cubicBezTo>
                  <a:cubicBezTo>
                    <a:pt x="145" y="104"/>
                    <a:pt x="152" y="97"/>
                    <a:pt x="152" y="88"/>
                  </a:cubicBezTo>
                  <a:cubicBezTo>
                    <a:pt x="152" y="85"/>
                    <a:pt x="151" y="81"/>
                    <a:pt x="149" y="79"/>
                  </a:cubicBezTo>
                  <a:cubicBezTo>
                    <a:pt x="189" y="30"/>
                    <a:pt x="189" y="30"/>
                    <a:pt x="189" y="30"/>
                  </a:cubicBezTo>
                  <a:cubicBezTo>
                    <a:pt x="191" y="31"/>
                    <a:pt x="194" y="32"/>
                    <a:pt x="196" y="32"/>
                  </a:cubicBezTo>
                  <a:cubicBezTo>
                    <a:pt x="205" y="32"/>
                    <a:pt x="212" y="25"/>
                    <a:pt x="212" y="16"/>
                  </a:cubicBezTo>
                  <a:cubicBezTo>
                    <a:pt x="212" y="7"/>
                    <a:pt x="205" y="0"/>
                    <a:pt x="196" y="0"/>
                  </a:cubicBezTo>
                  <a:cubicBezTo>
                    <a:pt x="187" y="0"/>
                    <a:pt x="180" y="7"/>
                    <a:pt x="180" y="16"/>
                  </a:cubicBezTo>
                  <a:cubicBezTo>
                    <a:pt x="180" y="19"/>
                    <a:pt x="181" y="23"/>
                    <a:pt x="183" y="25"/>
                  </a:cubicBezTo>
                  <a:cubicBezTo>
                    <a:pt x="143" y="74"/>
                    <a:pt x="143" y="74"/>
                    <a:pt x="143" y="74"/>
                  </a:cubicBezTo>
                  <a:cubicBezTo>
                    <a:pt x="141" y="73"/>
                    <a:pt x="138" y="72"/>
                    <a:pt x="136" y="72"/>
                  </a:cubicBezTo>
                  <a:cubicBezTo>
                    <a:pt x="131" y="72"/>
                    <a:pt x="126" y="75"/>
                    <a:pt x="123" y="79"/>
                  </a:cubicBezTo>
                  <a:cubicBezTo>
                    <a:pt x="92" y="66"/>
                    <a:pt x="92" y="66"/>
                    <a:pt x="92" y="66"/>
                  </a:cubicBezTo>
                  <a:cubicBezTo>
                    <a:pt x="92" y="65"/>
                    <a:pt x="92" y="65"/>
                    <a:pt x="92" y="64"/>
                  </a:cubicBezTo>
                  <a:cubicBezTo>
                    <a:pt x="92" y="55"/>
                    <a:pt x="85" y="48"/>
                    <a:pt x="76" y="48"/>
                  </a:cubicBezTo>
                  <a:cubicBezTo>
                    <a:pt x="67" y="48"/>
                    <a:pt x="60" y="55"/>
                    <a:pt x="60" y="64"/>
                  </a:cubicBezTo>
                  <a:cubicBezTo>
                    <a:pt x="60" y="67"/>
                    <a:pt x="61" y="69"/>
                    <a:pt x="62" y="71"/>
                  </a:cubicBezTo>
                  <a:cubicBezTo>
                    <a:pt x="25" y="103"/>
                    <a:pt x="25" y="103"/>
                    <a:pt x="25" y="103"/>
                  </a:cubicBezTo>
                  <a:cubicBezTo>
                    <a:pt x="22" y="101"/>
                    <a:pt x="19" y="100"/>
                    <a:pt x="16" y="100"/>
                  </a:cubicBezTo>
                  <a:cubicBezTo>
                    <a:pt x="7" y="100"/>
                    <a:pt x="0" y="107"/>
                    <a:pt x="0" y="116"/>
                  </a:cubicBezTo>
                  <a:cubicBezTo>
                    <a:pt x="0" y="125"/>
                    <a:pt x="7" y="132"/>
                    <a:pt x="16" y="132"/>
                  </a:cubicBezTo>
                  <a:close/>
                  <a:moveTo>
                    <a:pt x="196" y="8"/>
                  </a:moveTo>
                  <a:cubicBezTo>
                    <a:pt x="200" y="8"/>
                    <a:pt x="204" y="12"/>
                    <a:pt x="204" y="16"/>
                  </a:cubicBezTo>
                  <a:cubicBezTo>
                    <a:pt x="204" y="20"/>
                    <a:pt x="200" y="24"/>
                    <a:pt x="196" y="24"/>
                  </a:cubicBezTo>
                  <a:cubicBezTo>
                    <a:pt x="192" y="24"/>
                    <a:pt x="188" y="20"/>
                    <a:pt x="188" y="16"/>
                  </a:cubicBezTo>
                  <a:cubicBezTo>
                    <a:pt x="188" y="12"/>
                    <a:pt x="192" y="8"/>
                    <a:pt x="196" y="8"/>
                  </a:cubicBezTo>
                  <a:close/>
                  <a:moveTo>
                    <a:pt x="136" y="80"/>
                  </a:moveTo>
                  <a:cubicBezTo>
                    <a:pt x="138" y="80"/>
                    <a:pt x="140" y="81"/>
                    <a:pt x="141" y="82"/>
                  </a:cubicBezTo>
                  <a:cubicBezTo>
                    <a:pt x="141" y="82"/>
                    <a:pt x="141" y="82"/>
                    <a:pt x="141" y="82"/>
                  </a:cubicBezTo>
                  <a:cubicBezTo>
                    <a:pt x="141" y="82"/>
                    <a:pt x="141" y="82"/>
                    <a:pt x="141" y="82"/>
                  </a:cubicBezTo>
                  <a:cubicBezTo>
                    <a:pt x="143" y="83"/>
                    <a:pt x="144" y="86"/>
                    <a:pt x="144" y="88"/>
                  </a:cubicBezTo>
                  <a:cubicBezTo>
                    <a:pt x="144" y="92"/>
                    <a:pt x="140" y="96"/>
                    <a:pt x="136" y="96"/>
                  </a:cubicBezTo>
                  <a:cubicBezTo>
                    <a:pt x="132" y="96"/>
                    <a:pt x="128" y="92"/>
                    <a:pt x="128" y="88"/>
                  </a:cubicBezTo>
                  <a:cubicBezTo>
                    <a:pt x="128" y="84"/>
                    <a:pt x="132" y="80"/>
                    <a:pt x="136" y="80"/>
                  </a:cubicBezTo>
                  <a:close/>
                  <a:moveTo>
                    <a:pt x="76" y="56"/>
                  </a:moveTo>
                  <a:cubicBezTo>
                    <a:pt x="80" y="56"/>
                    <a:pt x="84" y="60"/>
                    <a:pt x="84" y="64"/>
                  </a:cubicBezTo>
                  <a:cubicBezTo>
                    <a:pt x="84" y="68"/>
                    <a:pt x="80" y="72"/>
                    <a:pt x="76" y="72"/>
                  </a:cubicBezTo>
                  <a:cubicBezTo>
                    <a:pt x="72" y="72"/>
                    <a:pt x="68" y="68"/>
                    <a:pt x="68" y="64"/>
                  </a:cubicBezTo>
                  <a:cubicBezTo>
                    <a:pt x="68" y="60"/>
                    <a:pt x="72" y="56"/>
                    <a:pt x="76" y="56"/>
                  </a:cubicBezTo>
                  <a:close/>
                  <a:moveTo>
                    <a:pt x="16" y="108"/>
                  </a:moveTo>
                  <a:cubicBezTo>
                    <a:pt x="18" y="108"/>
                    <a:pt x="21" y="109"/>
                    <a:pt x="22" y="111"/>
                  </a:cubicBezTo>
                  <a:cubicBezTo>
                    <a:pt x="22" y="111"/>
                    <a:pt x="22" y="111"/>
                    <a:pt x="22" y="111"/>
                  </a:cubicBezTo>
                  <a:cubicBezTo>
                    <a:pt x="22" y="111"/>
                    <a:pt x="22" y="111"/>
                    <a:pt x="22" y="111"/>
                  </a:cubicBezTo>
                  <a:cubicBezTo>
                    <a:pt x="23" y="112"/>
                    <a:pt x="24" y="114"/>
                    <a:pt x="24" y="116"/>
                  </a:cubicBezTo>
                  <a:cubicBezTo>
                    <a:pt x="24" y="120"/>
                    <a:pt x="20" y="124"/>
                    <a:pt x="16" y="124"/>
                  </a:cubicBezTo>
                  <a:cubicBezTo>
                    <a:pt x="12" y="124"/>
                    <a:pt x="8" y="120"/>
                    <a:pt x="8" y="116"/>
                  </a:cubicBezTo>
                  <a:cubicBezTo>
                    <a:pt x="8" y="112"/>
                    <a:pt x="12" y="108"/>
                    <a:pt x="16" y="10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6797368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750"/>
                                        <p:tgtEl>
                                          <p:spTgt spid="22"/>
                                        </p:tgtEl>
                                      </p:cBhvr>
                                    </p:animEffect>
                                  </p:childTnLst>
                                </p:cTn>
                              </p:par>
                              <p:par>
                                <p:cTn id="18" presetID="47"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50"/>
                                        <p:tgtEl>
                                          <p:spTgt spid="5"/>
                                        </p:tgtEl>
                                      </p:cBhvr>
                                    </p:animEffect>
                                    <p:anim calcmode="lin" valueType="num">
                                      <p:cBhvr>
                                        <p:cTn id="21" dur="750" fill="hold"/>
                                        <p:tgtEl>
                                          <p:spTgt spid="5"/>
                                        </p:tgtEl>
                                        <p:attrNameLst>
                                          <p:attrName>ppt_x</p:attrName>
                                        </p:attrNameLst>
                                      </p:cBhvr>
                                      <p:tavLst>
                                        <p:tav tm="0">
                                          <p:val>
                                            <p:strVal val="#ppt_x"/>
                                          </p:val>
                                        </p:tav>
                                        <p:tav tm="100000">
                                          <p:val>
                                            <p:strVal val="#ppt_x"/>
                                          </p:val>
                                        </p:tav>
                                      </p:tavLst>
                                    </p:anim>
                                    <p:anim calcmode="lin" valueType="num">
                                      <p:cBhvr>
                                        <p:cTn id="22" dur="750" fill="hold"/>
                                        <p:tgtEl>
                                          <p:spTgt spid="5"/>
                                        </p:tgtEl>
                                        <p:attrNameLst>
                                          <p:attrName>ppt_y</p:attrName>
                                        </p:attrNameLst>
                                      </p:cBhvr>
                                      <p:tavLst>
                                        <p:tav tm="0">
                                          <p:val>
                                            <p:strVal val="#ppt_y-.1"/>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childTnLst>
                                </p:cTn>
                              </p:par>
                              <p:par>
                                <p:cTn id="26" presetID="47"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750"/>
                                        <p:tgtEl>
                                          <p:spTgt spid="6"/>
                                        </p:tgtEl>
                                      </p:cBhvr>
                                    </p:animEffect>
                                    <p:anim calcmode="lin" valueType="num">
                                      <p:cBhvr>
                                        <p:cTn id="29" dur="750" fill="hold"/>
                                        <p:tgtEl>
                                          <p:spTgt spid="6"/>
                                        </p:tgtEl>
                                        <p:attrNameLst>
                                          <p:attrName>ppt_x</p:attrName>
                                        </p:attrNameLst>
                                      </p:cBhvr>
                                      <p:tavLst>
                                        <p:tav tm="0">
                                          <p:val>
                                            <p:strVal val="#ppt_x"/>
                                          </p:val>
                                        </p:tav>
                                        <p:tav tm="100000">
                                          <p:val>
                                            <p:strVal val="#ppt_x"/>
                                          </p:val>
                                        </p:tav>
                                      </p:tavLst>
                                    </p:anim>
                                    <p:anim calcmode="lin" valueType="num">
                                      <p:cBhvr>
                                        <p:cTn id="30" dur="750" fill="hold"/>
                                        <p:tgtEl>
                                          <p:spTgt spid="6"/>
                                        </p:tgtEl>
                                        <p:attrNameLst>
                                          <p:attrName>ppt_y</p:attrName>
                                        </p:attrNameLst>
                                      </p:cBhvr>
                                      <p:tavLst>
                                        <p:tav tm="0">
                                          <p:val>
                                            <p:strVal val="#ppt_y-.1"/>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50"/>
                                        <p:tgtEl>
                                          <p:spTgt spid="31"/>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750"/>
                                        <p:tgtEl>
                                          <p:spTgt spid="66"/>
                                        </p:tgtEl>
                                      </p:cBhvr>
                                    </p:animEffect>
                                    <p:anim calcmode="lin" valueType="num">
                                      <p:cBhvr>
                                        <p:cTn id="37" dur="750" fill="hold"/>
                                        <p:tgtEl>
                                          <p:spTgt spid="66"/>
                                        </p:tgtEl>
                                        <p:attrNameLst>
                                          <p:attrName>ppt_x</p:attrName>
                                        </p:attrNameLst>
                                      </p:cBhvr>
                                      <p:tavLst>
                                        <p:tav tm="0">
                                          <p:val>
                                            <p:strVal val="#ppt_x"/>
                                          </p:val>
                                        </p:tav>
                                        <p:tav tm="100000">
                                          <p:val>
                                            <p:strVal val="#ppt_x"/>
                                          </p:val>
                                        </p:tav>
                                      </p:tavLst>
                                    </p:anim>
                                    <p:anim calcmode="lin" valueType="num">
                                      <p:cBhvr>
                                        <p:cTn id="38" dur="75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750"/>
                                        <p:tgtEl>
                                          <p:spTgt spid="74"/>
                                        </p:tgtEl>
                                      </p:cBhvr>
                                    </p:animEffect>
                                    <p:anim calcmode="lin" valueType="num">
                                      <p:cBhvr>
                                        <p:cTn id="42" dur="750" fill="hold"/>
                                        <p:tgtEl>
                                          <p:spTgt spid="74"/>
                                        </p:tgtEl>
                                        <p:attrNameLst>
                                          <p:attrName>ppt_x</p:attrName>
                                        </p:attrNameLst>
                                      </p:cBhvr>
                                      <p:tavLst>
                                        <p:tav tm="0">
                                          <p:val>
                                            <p:strVal val="#ppt_x"/>
                                          </p:val>
                                        </p:tav>
                                        <p:tav tm="100000">
                                          <p:val>
                                            <p:strVal val="#ppt_x"/>
                                          </p:val>
                                        </p:tav>
                                      </p:tavLst>
                                    </p:anim>
                                    <p:anim calcmode="lin" valueType="num">
                                      <p:cBhvr>
                                        <p:cTn id="43" dur="750" fill="hold"/>
                                        <p:tgtEl>
                                          <p:spTgt spid="7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750"/>
                                        <p:tgtEl>
                                          <p:spTgt spid="67"/>
                                        </p:tgtEl>
                                      </p:cBhvr>
                                    </p:animEffect>
                                    <p:anim calcmode="lin" valueType="num">
                                      <p:cBhvr>
                                        <p:cTn id="47" dur="750" fill="hold"/>
                                        <p:tgtEl>
                                          <p:spTgt spid="67"/>
                                        </p:tgtEl>
                                        <p:attrNameLst>
                                          <p:attrName>ppt_x</p:attrName>
                                        </p:attrNameLst>
                                      </p:cBhvr>
                                      <p:tavLst>
                                        <p:tav tm="0">
                                          <p:val>
                                            <p:strVal val="#ppt_x"/>
                                          </p:val>
                                        </p:tav>
                                        <p:tav tm="100000">
                                          <p:val>
                                            <p:strVal val="#ppt_x"/>
                                          </p:val>
                                        </p:tav>
                                      </p:tavLst>
                                    </p:anim>
                                    <p:anim calcmode="lin" valueType="num">
                                      <p:cBhvr>
                                        <p:cTn id="48" dur="750" fill="hold"/>
                                        <p:tgtEl>
                                          <p:spTgt spid="6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750"/>
                                        <p:tgtEl>
                                          <p:spTgt spid="68"/>
                                        </p:tgtEl>
                                      </p:cBhvr>
                                    </p:animEffect>
                                    <p:anim calcmode="lin" valueType="num">
                                      <p:cBhvr>
                                        <p:cTn id="52" dur="750" fill="hold"/>
                                        <p:tgtEl>
                                          <p:spTgt spid="68"/>
                                        </p:tgtEl>
                                        <p:attrNameLst>
                                          <p:attrName>ppt_x</p:attrName>
                                        </p:attrNameLst>
                                      </p:cBhvr>
                                      <p:tavLst>
                                        <p:tav tm="0">
                                          <p:val>
                                            <p:strVal val="#ppt_x"/>
                                          </p:val>
                                        </p:tav>
                                        <p:tav tm="100000">
                                          <p:val>
                                            <p:strVal val="#ppt_x"/>
                                          </p:val>
                                        </p:tav>
                                      </p:tavLst>
                                    </p:anim>
                                    <p:anim calcmode="lin" valueType="num">
                                      <p:cBhvr>
                                        <p:cTn id="53" dur="75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7554933" y="3605767"/>
            <a:ext cx="984863" cy="523220"/>
          </a:xfrm>
          <a:prstGeom prst="rect">
            <a:avLst/>
          </a:prstGeom>
          <a:noFill/>
        </p:spPr>
        <p:txBody>
          <a:bodyPr wrap="square" rtlCol="0">
            <a:spAutoFit/>
          </a:bodyPr>
          <a:lstStyle/>
          <a:p>
            <a:pPr algn="ctr"/>
            <a:r>
              <a:rPr lang="en-US" sz="1400" b="1" dirty="0">
                <a:solidFill>
                  <a:srgbClr val="0D4571"/>
                </a:solidFill>
                <a:latin typeface="Arial"/>
                <a:cs typeface="Arial"/>
              </a:rPr>
              <a:t>Specialty</a:t>
            </a:r>
            <a:br>
              <a:rPr lang="en-US" sz="1400" b="1" dirty="0">
                <a:solidFill>
                  <a:srgbClr val="0D4571"/>
                </a:solidFill>
                <a:latin typeface="Arial"/>
                <a:cs typeface="Arial"/>
              </a:rPr>
            </a:br>
            <a:r>
              <a:rPr lang="en-US" sz="1400" b="1" dirty="0">
                <a:solidFill>
                  <a:srgbClr val="0D4571"/>
                </a:solidFill>
                <a:latin typeface="Arial"/>
                <a:cs typeface="Arial"/>
              </a:rPr>
              <a:t>funds</a:t>
            </a:r>
          </a:p>
        </p:txBody>
      </p:sp>
      <p:sp>
        <p:nvSpPr>
          <p:cNvPr id="67" name="TextBox 66"/>
          <p:cNvSpPr txBox="1"/>
          <p:nvPr/>
        </p:nvSpPr>
        <p:spPr>
          <a:xfrm>
            <a:off x="6181310" y="3605767"/>
            <a:ext cx="945987" cy="523220"/>
          </a:xfrm>
          <a:prstGeom prst="rect">
            <a:avLst/>
          </a:prstGeom>
          <a:noFill/>
        </p:spPr>
        <p:txBody>
          <a:bodyPr wrap="square" rtlCol="0">
            <a:spAutoFit/>
          </a:bodyPr>
          <a:lstStyle/>
          <a:p>
            <a:pPr algn="ctr"/>
            <a:r>
              <a:rPr lang="en-US" sz="1400" b="1" dirty="0">
                <a:solidFill>
                  <a:srgbClr val="0D4571"/>
                </a:solidFill>
                <a:latin typeface="Arial"/>
                <a:cs typeface="Arial"/>
              </a:rPr>
              <a:t>Sector</a:t>
            </a:r>
            <a:br>
              <a:rPr lang="en-US" sz="1400" b="1" dirty="0">
                <a:solidFill>
                  <a:srgbClr val="0D4571"/>
                </a:solidFill>
                <a:latin typeface="Arial"/>
                <a:cs typeface="Arial"/>
              </a:rPr>
            </a:br>
            <a:r>
              <a:rPr lang="en-US" sz="1400" b="1" dirty="0">
                <a:solidFill>
                  <a:srgbClr val="0D4571"/>
                </a:solidFill>
                <a:latin typeface="Arial"/>
                <a:cs typeface="Arial"/>
              </a:rPr>
              <a:t>funds</a:t>
            </a:r>
          </a:p>
        </p:txBody>
      </p:sp>
      <p:sp>
        <p:nvSpPr>
          <p:cNvPr id="72" name="TextBox 71"/>
          <p:cNvSpPr txBox="1"/>
          <p:nvPr/>
        </p:nvSpPr>
        <p:spPr>
          <a:xfrm>
            <a:off x="3291518" y="3595600"/>
            <a:ext cx="1202990" cy="523220"/>
          </a:xfrm>
          <a:prstGeom prst="rect">
            <a:avLst/>
          </a:prstGeom>
          <a:noFill/>
        </p:spPr>
        <p:txBody>
          <a:bodyPr wrap="square" rtlCol="0">
            <a:spAutoFit/>
          </a:bodyPr>
          <a:lstStyle/>
          <a:p>
            <a:pPr algn="ctr"/>
            <a:r>
              <a:rPr lang="en-US" sz="1400" b="1" dirty="0">
                <a:solidFill>
                  <a:srgbClr val="0D4571"/>
                </a:solidFill>
                <a:latin typeface="Arial"/>
                <a:cs typeface="Arial"/>
              </a:rPr>
              <a:t>Balanced</a:t>
            </a:r>
            <a:br>
              <a:rPr lang="en-US" sz="1400" b="1" dirty="0">
                <a:solidFill>
                  <a:srgbClr val="0D4571"/>
                </a:solidFill>
                <a:latin typeface="Arial"/>
                <a:cs typeface="Arial"/>
              </a:rPr>
            </a:br>
            <a:r>
              <a:rPr lang="en-US" sz="1400" b="1" dirty="0">
                <a:solidFill>
                  <a:srgbClr val="0D4571"/>
                </a:solidFill>
                <a:latin typeface="Arial"/>
                <a:cs typeface="Arial"/>
              </a:rPr>
              <a:t>funds*</a:t>
            </a:r>
          </a:p>
        </p:txBody>
      </p:sp>
      <p:sp>
        <p:nvSpPr>
          <p:cNvPr id="73" name="TextBox 72"/>
          <p:cNvSpPr txBox="1"/>
          <p:nvPr/>
        </p:nvSpPr>
        <p:spPr>
          <a:xfrm>
            <a:off x="504829" y="3601701"/>
            <a:ext cx="1192763" cy="523220"/>
          </a:xfrm>
          <a:prstGeom prst="rect">
            <a:avLst/>
          </a:prstGeom>
          <a:noFill/>
        </p:spPr>
        <p:txBody>
          <a:bodyPr wrap="square" rtlCol="0">
            <a:spAutoFit/>
          </a:bodyPr>
          <a:lstStyle/>
          <a:p>
            <a:pPr algn="ctr"/>
            <a:r>
              <a:rPr lang="en-US" sz="1400" b="1" dirty="0">
                <a:solidFill>
                  <a:srgbClr val="0D4571"/>
                </a:solidFill>
                <a:latin typeface="Arial"/>
                <a:cs typeface="Arial"/>
              </a:rPr>
              <a:t>Growth </a:t>
            </a:r>
            <a:br>
              <a:rPr lang="en-US" sz="1400" b="1" dirty="0">
                <a:solidFill>
                  <a:srgbClr val="0D4571"/>
                </a:solidFill>
                <a:latin typeface="Arial"/>
                <a:cs typeface="Arial"/>
              </a:rPr>
            </a:br>
            <a:r>
              <a:rPr lang="en-US" sz="1400" b="1" dirty="0">
                <a:solidFill>
                  <a:srgbClr val="0D4571"/>
                </a:solidFill>
                <a:latin typeface="Arial"/>
                <a:cs typeface="Arial"/>
              </a:rPr>
              <a:t>funds</a:t>
            </a:r>
          </a:p>
        </p:txBody>
      </p:sp>
      <p:sp>
        <p:nvSpPr>
          <p:cNvPr id="74" name="TextBox 73"/>
          <p:cNvSpPr txBox="1"/>
          <p:nvPr/>
        </p:nvSpPr>
        <p:spPr>
          <a:xfrm>
            <a:off x="1912135" y="3595600"/>
            <a:ext cx="1146124" cy="523220"/>
          </a:xfrm>
          <a:prstGeom prst="rect">
            <a:avLst/>
          </a:prstGeom>
          <a:noFill/>
        </p:spPr>
        <p:txBody>
          <a:bodyPr wrap="square" rtlCol="0">
            <a:spAutoFit/>
          </a:bodyPr>
          <a:lstStyle/>
          <a:p>
            <a:pPr algn="ctr"/>
            <a:r>
              <a:rPr lang="en-US" sz="1400" b="1" dirty="0">
                <a:solidFill>
                  <a:srgbClr val="0D4571"/>
                </a:solidFill>
                <a:latin typeface="Arial"/>
                <a:cs typeface="Arial"/>
              </a:rPr>
              <a:t>Value </a:t>
            </a:r>
            <a:br>
              <a:rPr lang="en-US" sz="1400" b="1" dirty="0">
                <a:solidFill>
                  <a:srgbClr val="0D4571"/>
                </a:solidFill>
                <a:latin typeface="Arial"/>
                <a:cs typeface="Arial"/>
              </a:rPr>
            </a:br>
            <a:r>
              <a:rPr lang="en-US" sz="1400" b="1" dirty="0">
                <a:solidFill>
                  <a:srgbClr val="0D4571"/>
                </a:solidFill>
                <a:latin typeface="Arial"/>
                <a:cs typeface="Arial"/>
              </a:rPr>
              <a:t>funds</a:t>
            </a:r>
          </a:p>
        </p:txBody>
      </p:sp>
      <p:sp>
        <p:nvSpPr>
          <p:cNvPr id="94" name="TextBox 93"/>
          <p:cNvSpPr txBox="1"/>
          <p:nvPr/>
        </p:nvSpPr>
        <p:spPr>
          <a:xfrm>
            <a:off x="4820645" y="3604634"/>
            <a:ext cx="907111" cy="523220"/>
          </a:xfrm>
          <a:prstGeom prst="rect">
            <a:avLst/>
          </a:prstGeom>
          <a:noFill/>
        </p:spPr>
        <p:txBody>
          <a:bodyPr wrap="square" rtlCol="0">
            <a:spAutoFit/>
          </a:bodyPr>
          <a:lstStyle/>
          <a:p>
            <a:pPr algn="ctr"/>
            <a:r>
              <a:rPr lang="en-US" sz="1400" b="1" dirty="0">
                <a:solidFill>
                  <a:srgbClr val="0D4571"/>
                </a:solidFill>
                <a:latin typeface="Arial"/>
                <a:cs typeface="Arial"/>
              </a:rPr>
              <a:t>Index</a:t>
            </a:r>
            <a:br>
              <a:rPr lang="en-US" sz="1400" b="1" dirty="0">
                <a:solidFill>
                  <a:srgbClr val="0D4571"/>
                </a:solidFill>
                <a:latin typeface="Arial"/>
                <a:cs typeface="Arial"/>
              </a:rPr>
            </a:br>
            <a:r>
              <a:rPr lang="en-US" sz="1400" b="1" dirty="0">
                <a:solidFill>
                  <a:srgbClr val="0D4571"/>
                </a:solidFill>
                <a:latin typeface="Arial"/>
                <a:cs typeface="Arial"/>
              </a:rPr>
              <a:t>funds</a:t>
            </a:r>
          </a:p>
        </p:txBody>
      </p:sp>
      <p:grpSp>
        <p:nvGrpSpPr>
          <p:cNvPr id="131" name="Group 130"/>
          <p:cNvGrpSpPr/>
          <p:nvPr/>
        </p:nvGrpSpPr>
        <p:grpSpPr>
          <a:xfrm>
            <a:off x="1678280" y="2811454"/>
            <a:ext cx="233363" cy="228600"/>
            <a:chOff x="4849812" y="1039813"/>
            <a:chExt cx="233363" cy="228600"/>
          </a:xfrm>
        </p:grpSpPr>
        <p:sp>
          <p:nvSpPr>
            <p:cNvPr id="132" name="Freeform 131"/>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Freeform 132"/>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 name="Group 2"/>
          <p:cNvGrpSpPr/>
          <p:nvPr/>
        </p:nvGrpSpPr>
        <p:grpSpPr>
          <a:xfrm>
            <a:off x="632737" y="2457673"/>
            <a:ext cx="938656" cy="938654"/>
            <a:chOff x="632737" y="2085583"/>
            <a:chExt cx="938656" cy="938654"/>
          </a:xfrm>
        </p:grpSpPr>
        <p:grpSp>
          <p:nvGrpSpPr>
            <p:cNvPr id="90" name="Group 89"/>
            <p:cNvGrpSpPr/>
            <p:nvPr/>
          </p:nvGrpSpPr>
          <p:grpSpPr>
            <a:xfrm>
              <a:off x="807722" y="2246428"/>
              <a:ext cx="577850" cy="601816"/>
              <a:chOff x="8694738" y="11126635"/>
              <a:chExt cx="577850" cy="601816"/>
            </a:xfrm>
            <a:solidFill>
              <a:srgbClr val="D43815"/>
            </a:solidFill>
          </p:grpSpPr>
          <p:sp>
            <p:nvSpPr>
              <p:cNvPr id="91" name="Freeform 269"/>
              <p:cNvSpPr>
                <a:spLocks noEditPoints="1"/>
              </p:cNvSpPr>
              <p:nvPr/>
            </p:nvSpPr>
            <p:spPr bwMode="auto">
              <a:xfrm>
                <a:off x="9002713" y="11126635"/>
                <a:ext cx="269875" cy="269875"/>
              </a:xfrm>
              <a:custGeom>
                <a:avLst/>
                <a:gdLst>
                  <a:gd name="T0" fmla="*/ 108 w 112"/>
                  <a:gd name="T1" fmla="*/ 112 h 112"/>
                  <a:gd name="T2" fmla="*/ 4 w 112"/>
                  <a:gd name="T3" fmla="*/ 112 h 112"/>
                  <a:gd name="T4" fmla="*/ 0 w 112"/>
                  <a:gd name="T5" fmla="*/ 108 h 112"/>
                  <a:gd name="T6" fmla="*/ 0 w 112"/>
                  <a:gd name="T7" fmla="*/ 4 h 112"/>
                  <a:gd name="T8" fmla="*/ 4 w 112"/>
                  <a:gd name="T9" fmla="*/ 0 h 112"/>
                  <a:gd name="T10" fmla="*/ 112 w 112"/>
                  <a:gd name="T11" fmla="*/ 108 h 112"/>
                  <a:gd name="T12" fmla="*/ 108 w 112"/>
                  <a:gd name="T13" fmla="*/ 112 h 112"/>
                  <a:gd name="T14" fmla="*/ 8 w 112"/>
                  <a:gd name="T15" fmla="*/ 104 h 112"/>
                  <a:gd name="T16" fmla="*/ 104 w 112"/>
                  <a:gd name="T17" fmla="*/ 104 h 112"/>
                  <a:gd name="T18" fmla="*/ 8 w 112"/>
                  <a:gd name="T19" fmla="*/ 8 h 112"/>
                  <a:gd name="T20" fmla="*/ 8 w 112"/>
                  <a:gd name="T21"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2">
                    <a:moveTo>
                      <a:pt x="108" y="112"/>
                    </a:moveTo>
                    <a:cubicBezTo>
                      <a:pt x="4" y="112"/>
                      <a:pt x="4" y="112"/>
                      <a:pt x="4" y="112"/>
                    </a:cubicBezTo>
                    <a:cubicBezTo>
                      <a:pt x="2" y="112"/>
                      <a:pt x="0" y="110"/>
                      <a:pt x="0" y="108"/>
                    </a:cubicBezTo>
                    <a:cubicBezTo>
                      <a:pt x="0" y="4"/>
                      <a:pt x="0" y="4"/>
                      <a:pt x="0" y="4"/>
                    </a:cubicBezTo>
                    <a:cubicBezTo>
                      <a:pt x="0" y="2"/>
                      <a:pt x="2" y="0"/>
                      <a:pt x="4" y="0"/>
                    </a:cubicBezTo>
                    <a:cubicBezTo>
                      <a:pt x="64" y="0"/>
                      <a:pt x="112" y="48"/>
                      <a:pt x="112" y="108"/>
                    </a:cubicBezTo>
                    <a:cubicBezTo>
                      <a:pt x="112" y="110"/>
                      <a:pt x="110" y="112"/>
                      <a:pt x="108" y="112"/>
                    </a:cubicBezTo>
                    <a:close/>
                    <a:moveTo>
                      <a:pt x="8" y="104"/>
                    </a:moveTo>
                    <a:cubicBezTo>
                      <a:pt x="104" y="104"/>
                      <a:pt x="104" y="104"/>
                      <a:pt x="104" y="104"/>
                    </a:cubicBezTo>
                    <a:cubicBezTo>
                      <a:pt x="102" y="52"/>
                      <a:pt x="60" y="10"/>
                      <a:pt x="8" y="8"/>
                    </a:cubicBezTo>
                    <a:lnTo>
                      <a:pt x="8" y="104"/>
                    </a:ln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70"/>
              <p:cNvSpPr>
                <a:spLocks noEditPoints="1"/>
              </p:cNvSpPr>
              <p:nvPr/>
            </p:nvSpPr>
            <p:spPr bwMode="auto">
              <a:xfrm>
                <a:off x="8694738" y="11207751"/>
                <a:ext cx="447675" cy="520700"/>
              </a:xfrm>
              <a:custGeom>
                <a:avLst/>
                <a:gdLst>
                  <a:gd name="T0" fmla="*/ 108 w 186"/>
                  <a:gd name="T1" fmla="*/ 216 h 216"/>
                  <a:gd name="T2" fmla="*/ 0 w 186"/>
                  <a:gd name="T3" fmla="*/ 108 h 216"/>
                  <a:gd name="T4" fmla="*/ 108 w 186"/>
                  <a:gd name="T5" fmla="*/ 0 h 216"/>
                  <a:gd name="T6" fmla="*/ 112 w 186"/>
                  <a:gd name="T7" fmla="*/ 4 h 216"/>
                  <a:gd name="T8" fmla="*/ 112 w 186"/>
                  <a:gd name="T9" fmla="*/ 106 h 216"/>
                  <a:gd name="T10" fmla="*/ 184 w 186"/>
                  <a:gd name="T11" fmla="*/ 179 h 216"/>
                  <a:gd name="T12" fmla="*/ 184 w 186"/>
                  <a:gd name="T13" fmla="*/ 184 h 216"/>
                  <a:gd name="T14" fmla="*/ 108 w 186"/>
                  <a:gd name="T15" fmla="*/ 216 h 216"/>
                  <a:gd name="T16" fmla="*/ 104 w 186"/>
                  <a:gd name="T17" fmla="*/ 8 h 216"/>
                  <a:gd name="T18" fmla="*/ 8 w 186"/>
                  <a:gd name="T19" fmla="*/ 108 h 216"/>
                  <a:gd name="T20" fmla="*/ 108 w 186"/>
                  <a:gd name="T21" fmla="*/ 208 h 216"/>
                  <a:gd name="T22" fmla="*/ 176 w 186"/>
                  <a:gd name="T23" fmla="*/ 181 h 216"/>
                  <a:gd name="T24" fmla="*/ 105 w 186"/>
                  <a:gd name="T25" fmla="*/ 111 h 216"/>
                  <a:gd name="T26" fmla="*/ 104 w 186"/>
                  <a:gd name="T27" fmla="*/ 108 h 216"/>
                  <a:gd name="T28" fmla="*/ 104 w 186"/>
                  <a:gd name="T29" fmla="*/ 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216">
                    <a:moveTo>
                      <a:pt x="108" y="216"/>
                    </a:moveTo>
                    <a:cubicBezTo>
                      <a:pt x="48" y="216"/>
                      <a:pt x="0" y="168"/>
                      <a:pt x="0" y="108"/>
                    </a:cubicBezTo>
                    <a:cubicBezTo>
                      <a:pt x="0" y="48"/>
                      <a:pt x="48" y="0"/>
                      <a:pt x="108" y="0"/>
                    </a:cubicBezTo>
                    <a:cubicBezTo>
                      <a:pt x="110" y="0"/>
                      <a:pt x="112" y="2"/>
                      <a:pt x="112" y="4"/>
                    </a:cubicBezTo>
                    <a:cubicBezTo>
                      <a:pt x="112" y="106"/>
                      <a:pt x="112" y="106"/>
                      <a:pt x="112" y="106"/>
                    </a:cubicBezTo>
                    <a:cubicBezTo>
                      <a:pt x="184" y="179"/>
                      <a:pt x="184" y="179"/>
                      <a:pt x="184" y="179"/>
                    </a:cubicBezTo>
                    <a:cubicBezTo>
                      <a:pt x="186" y="180"/>
                      <a:pt x="186" y="183"/>
                      <a:pt x="184" y="184"/>
                    </a:cubicBezTo>
                    <a:cubicBezTo>
                      <a:pt x="164" y="205"/>
                      <a:pt x="137" y="216"/>
                      <a:pt x="108" y="216"/>
                    </a:cubicBezTo>
                    <a:close/>
                    <a:moveTo>
                      <a:pt x="104" y="8"/>
                    </a:moveTo>
                    <a:cubicBezTo>
                      <a:pt x="51" y="10"/>
                      <a:pt x="8" y="54"/>
                      <a:pt x="8" y="108"/>
                    </a:cubicBezTo>
                    <a:cubicBezTo>
                      <a:pt x="8" y="163"/>
                      <a:pt x="53" y="208"/>
                      <a:pt x="108" y="208"/>
                    </a:cubicBezTo>
                    <a:cubicBezTo>
                      <a:pt x="133" y="208"/>
                      <a:pt x="157" y="199"/>
                      <a:pt x="176" y="181"/>
                    </a:cubicBezTo>
                    <a:cubicBezTo>
                      <a:pt x="105" y="111"/>
                      <a:pt x="105" y="111"/>
                      <a:pt x="105" y="111"/>
                    </a:cubicBezTo>
                    <a:cubicBezTo>
                      <a:pt x="104" y="110"/>
                      <a:pt x="104" y="109"/>
                      <a:pt x="104" y="108"/>
                    </a:cubicBezTo>
                    <a:lnTo>
                      <a:pt x="104" y="8"/>
                    </a:ln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71"/>
              <p:cNvSpPr>
                <a:spLocks noEditPoints="1"/>
              </p:cNvSpPr>
              <p:nvPr/>
            </p:nvSpPr>
            <p:spPr bwMode="auto">
              <a:xfrm>
                <a:off x="9002713" y="11439526"/>
                <a:ext cx="269875" cy="196850"/>
              </a:xfrm>
              <a:custGeom>
                <a:avLst/>
                <a:gdLst>
                  <a:gd name="T0" fmla="*/ 78 w 112"/>
                  <a:gd name="T1" fmla="*/ 82 h 82"/>
                  <a:gd name="T2" fmla="*/ 75 w 112"/>
                  <a:gd name="T3" fmla="*/ 80 h 82"/>
                  <a:gd name="T4" fmla="*/ 1 w 112"/>
                  <a:gd name="T5" fmla="*/ 7 h 82"/>
                  <a:gd name="T6" fmla="*/ 0 w 112"/>
                  <a:gd name="T7" fmla="*/ 2 h 82"/>
                  <a:gd name="T8" fmla="*/ 4 w 112"/>
                  <a:gd name="T9" fmla="*/ 0 h 82"/>
                  <a:gd name="T10" fmla="*/ 108 w 112"/>
                  <a:gd name="T11" fmla="*/ 0 h 82"/>
                  <a:gd name="T12" fmla="*/ 112 w 112"/>
                  <a:gd name="T13" fmla="*/ 4 h 82"/>
                  <a:gd name="T14" fmla="*/ 80 w 112"/>
                  <a:gd name="T15" fmla="*/ 80 h 82"/>
                  <a:gd name="T16" fmla="*/ 78 w 112"/>
                  <a:gd name="T17" fmla="*/ 82 h 82"/>
                  <a:gd name="T18" fmla="*/ 14 w 112"/>
                  <a:gd name="T19" fmla="*/ 8 h 82"/>
                  <a:gd name="T20" fmla="*/ 77 w 112"/>
                  <a:gd name="T21" fmla="*/ 72 h 82"/>
                  <a:gd name="T22" fmla="*/ 104 w 112"/>
                  <a:gd name="T23" fmla="*/ 8 h 82"/>
                  <a:gd name="T24" fmla="*/ 14 w 112"/>
                  <a:gd name="T25"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82">
                    <a:moveTo>
                      <a:pt x="78" y="82"/>
                    </a:moveTo>
                    <a:cubicBezTo>
                      <a:pt x="77" y="82"/>
                      <a:pt x="75" y="81"/>
                      <a:pt x="75" y="80"/>
                    </a:cubicBezTo>
                    <a:cubicBezTo>
                      <a:pt x="1" y="7"/>
                      <a:pt x="1" y="7"/>
                      <a:pt x="1" y="7"/>
                    </a:cubicBezTo>
                    <a:cubicBezTo>
                      <a:pt x="0" y="6"/>
                      <a:pt x="0" y="4"/>
                      <a:pt x="0" y="2"/>
                    </a:cubicBezTo>
                    <a:cubicBezTo>
                      <a:pt x="1" y="1"/>
                      <a:pt x="2" y="0"/>
                      <a:pt x="4" y="0"/>
                    </a:cubicBezTo>
                    <a:cubicBezTo>
                      <a:pt x="108" y="0"/>
                      <a:pt x="108" y="0"/>
                      <a:pt x="108" y="0"/>
                    </a:cubicBezTo>
                    <a:cubicBezTo>
                      <a:pt x="110" y="0"/>
                      <a:pt x="112" y="2"/>
                      <a:pt x="112" y="4"/>
                    </a:cubicBezTo>
                    <a:cubicBezTo>
                      <a:pt x="112" y="33"/>
                      <a:pt x="101" y="60"/>
                      <a:pt x="80" y="80"/>
                    </a:cubicBezTo>
                    <a:cubicBezTo>
                      <a:pt x="80" y="81"/>
                      <a:pt x="79" y="82"/>
                      <a:pt x="78" y="82"/>
                    </a:cubicBezTo>
                    <a:close/>
                    <a:moveTo>
                      <a:pt x="14" y="8"/>
                    </a:moveTo>
                    <a:cubicBezTo>
                      <a:pt x="77" y="72"/>
                      <a:pt x="77" y="72"/>
                      <a:pt x="77" y="72"/>
                    </a:cubicBezTo>
                    <a:cubicBezTo>
                      <a:pt x="94" y="54"/>
                      <a:pt x="103" y="32"/>
                      <a:pt x="104" y="8"/>
                    </a:cubicBezTo>
                    <a:lnTo>
                      <a:pt x="14" y="8"/>
                    </a:ln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4" name="Oval 133"/>
            <p:cNvSpPr/>
            <p:nvPr/>
          </p:nvSpPr>
          <p:spPr>
            <a:xfrm>
              <a:off x="632737" y="2085583"/>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017322" y="2457673"/>
            <a:ext cx="938656" cy="938654"/>
            <a:chOff x="2017322" y="2085583"/>
            <a:chExt cx="938656" cy="938654"/>
          </a:xfrm>
        </p:grpSpPr>
        <p:grpSp>
          <p:nvGrpSpPr>
            <p:cNvPr id="85" name="Group 84"/>
            <p:cNvGrpSpPr/>
            <p:nvPr/>
          </p:nvGrpSpPr>
          <p:grpSpPr>
            <a:xfrm>
              <a:off x="2261874" y="2307054"/>
              <a:ext cx="455356" cy="455355"/>
              <a:chOff x="5229225" y="11150601"/>
              <a:chExt cx="577851" cy="577850"/>
            </a:xfrm>
            <a:solidFill>
              <a:srgbClr val="D43815"/>
            </a:solidFill>
          </p:grpSpPr>
          <p:sp>
            <p:nvSpPr>
              <p:cNvPr id="86" name="Freeform 225"/>
              <p:cNvSpPr>
                <a:spLocks/>
              </p:cNvSpPr>
              <p:nvPr/>
            </p:nvSpPr>
            <p:spPr bwMode="auto">
              <a:xfrm>
                <a:off x="5634038" y="11150601"/>
                <a:ext cx="173038" cy="173038"/>
              </a:xfrm>
              <a:custGeom>
                <a:avLst/>
                <a:gdLst>
                  <a:gd name="T0" fmla="*/ 68 w 72"/>
                  <a:gd name="T1" fmla="*/ 72 h 72"/>
                  <a:gd name="T2" fmla="*/ 64 w 72"/>
                  <a:gd name="T3" fmla="*/ 68 h 72"/>
                  <a:gd name="T4" fmla="*/ 64 w 72"/>
                  <a:gd name="T5" fmla="*/ 8 h 72"/>
                  <a:gd name="T6" fmla="*/ 4 w 72"/>
                  <a:gd name="T7" fmla="*/ 8 h 72"/>
                  <a:gd name="T8" fmla="*/ 0 w 72"/>
                  <a:gd name="T9" fmla="*/ 4 h 72"/>
                  <a:gd name="T10" fmla="*/ 4 w 72"/>
                  <a:gd name="T11" fmla="*/ 0 h 72"/>
                  <a:gd name="T12" fmla="*/ 68 w 72"/>
                  <a:gd name="T13" fmla="*/ 0 h 72"/>
                  <a:gd name="T14" fmla="*/ 72 w 72"/>
                  <a:gd name="T15" fmla="*/ 4 h 72"/>
                  <a:gd name="T16" fmla="*/ 72 w 72"/>
                  <a:gd name="T17" fmla="*/ 68 h 72"/>
                  <a:gd name="T18" fmla="*/ 68 w 72"/>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68" y="72"/>
                    </a:moveTo>
                    <a:cubicBezTo>
                      <a:pt x="66" y="72"/>
                      <a:pt x="64" y="70"/>
                      <a:pt x="64" y="68"/>
                    </a:cubicBezTo>
                    <a:cubicBezTo>
                      <a:pt x="64" y="8"/>
                      <a:pt x="64" y="8"/>
                      <a:pt x="64" y="8"/>
                    </a:cubicBezTo>
                    <a:cubicBezTo>
                      <a:pt x="4" y="8"/>
                      <a:pt x="4" y="8"/>
                      <a:pt x="4" y="8"/>
                    </a:cubicBezTo>
                    <a:cubicBezTo>
                      <a:pt x="2" y="8"/>
                      <a:pt x="0" y="6"/>
                      <a:pt x="0" y="4"/>
                    </a:cubicBezTo>
                    <a:cubicBezTo>
                      <a:pt x="0" y="2"/>
                      <a:pt x="2" y="0"/>
                      <a:pt x="4" y="0"/>
                    </a:cubicBezTo>
                    <a:cubicBezTo>
                      <a:pt x="68" y="0"/>
                      <a:pt x="68" y="0"/>
                      <a:pt x="68" y="0"/>
                    </a:cubicBezTo>
                    <a:cubicBezTo>
                      <a:pt x="70" y="0"/>
                      <a:pt x="72" y="2"/>
                      <a:pt x="72" y="4"/>
                    </a:cubicBezTo>
                    <a:cubicBezTo>
                      <a:pt x="72" y="68"/>
                      <a:pt x="72" y="68"/>
                      <a:pt x="72" y="68"/>
                    </a:cubicBezTo>
                    <a:cubicBezTo>
                      <a:pt x="72" y="70"/>
                      <a:pt x="70" y="72"/>
                      <a:pt x="68" y="72"/>
                    </a:cubicBezTo>
                    <a:close/>
                  </a:path>
                </a:pathLst>
              </a:custGeom>
              <a:grpFill/>
              <a:ln w="12700"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226"/>
              <p:cNvSpPr>
                <a:spLocks/>
              </p:cNvSpPr>
              <p:nvPr/>
            </p:nvSpPr>
            <p:spPr bwMode="auto">
              <a:xfrm>
                <a:off x="5229225" y="11150601"/>
                <a:ext cx="577850" cy="577850"/>
              </a:xfrm>
              <a:custGeom>
                <a:avLst/>
                <a:gdLst>
                  <a:gd name="T0" fmla="*/ 4 w 240"/>
                  <a:gd name="T1" fmla="*/ 240 h 240"/>
                  <a:gd name="T2" fmla="*/ 1 w 240"/>
                  <a:gd name="T3" fmla="*/ 239 h 240"/>
                  <a:gd name="T4" fmla="*/ 1 w 240"/>
                  <a:gd name="T5" fmla="*/ 233 h 240"/>
                  <a:gd name="T6" fmla="*/ 233 w 240"/>
                  <a:gd name="T7" fmla="*/ 1 h 240"/>
                  <a:gd name="T8" fmla="*/ 239 w 240"/>
                  <a:gd name="T9" fmla="*/ 1 h 240"/>
                  <a:gd name="T10" fmla="*/ 239 w 240"/>
                  <a:gd name="T11" fmla="*/ 7 h 240"/>
                  <a:gd name="T12" fmla="*/ 7 w 240"/>
                  <a:gd name="T13" fmla="*/ 239 h 240"/>
                  <a:gd name="T14" fmla="*/ 4 w 240"/>
                  <a:gd name="T15" fmla="*/ 240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240">
                    <a:moveTo>
                      <a:pt x="4" y="240"/>
                    </a:moveTo>
                    <a:cubicBezTo>
                      <a:pt x="3" y="240"/>
                      <a:pt x="2" y="240"/>
                      <a:pt x="1" y="239"/>
                    </a:cubicBezTo>
                    <a:cubicBezTo>
                      <a:pt x="0" y="237"/>
                      <a:pt x="0" y="235"/>
                      <a:pt x="1" y="233"/>
                    </a:cubicBezTo>
                    <a:cubicBezTo>
                      <a:pt x="233" y="1"/>
                      <a:pt x="233" y="1"/>
                      <a:pt x="233" y="1"/>
                    </a:cubicBezTo>
                    <a:cubicBezTo>
                      <a:pt x="235" y="0"/>
                      <a:pt x="237" y="0"/>
                      <a:pt x="239" y="1"/>
                    </a:cubicBezTo>
                    <a:cubicBezTo>
                      <a:pt x="240" y="3"/>
                      <a:pt x="240" y="5"/>
                      <a:pt x="239" y="7"/>
                    </a:cubicBezTo>
                    <a:cubicBezTo>
                      <a:pt x="7" y="239"/>
                      <a:pt x="7" y="239"/>
                      <a:pt x="7" y="239"/>
                    </a:cubicBezTo>
                    <a:cubicBezTo>
                      <a:pt x="6" y="240"/>
                      <a:pt x="5" y="240"/>
                      <a:pt x="4" y="240"/>
                    </a:cubicBezTo>
                    <a:close/>
                  </a:path>
                </a:pathLst>
              </a:custGeom>
              <a:grpFill/>
              <a:ln w="12700"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227"/>
              <p:cNvSpPr>
                <a:spLocks noEditPoints="1"/>
              </p:cNvSpPr>
              <p:nvPr/>
            </p:nvSpPr>
            <p:spPr bwMode="auto">
              <a:xfrm>
                <a:off x="5248275" y="11169651"/>
                <a:ext cx="193675" cy="192088"/>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8 h 80"/>
                  <a:gd name="T12" fmla="*/ 8 w 80"/>
                  <a:gd name="T13" fmla="*/ 40 h 80"/>
                  <a:gd name="T14" fmla="*/ 40 w 80"/>
                  <a:gd name="T15" fmla="*/ 72 h 80"/>
                  <a:gd name="T16" fmla="*/ 72 w 80"/>
                  <a:gd name="T17" fmla="*/ 40 h 80"/>
                  <a:gd name="T18" fmla="*/ 40 w 80"/>
                  <a:gd name="T19"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8"/>
                    </a:moveTo>
                    <a:cubicBezTo>
                      <a:pt x="22" y="8"/>
                      <a:pt x="8" y="22"/>
                      <a:pt x="8" y="40"/>
                    </a:cubicBezTo>
                    <a:cubicBezTo>
                      <a:pt x="8" y="58"/>
                      <a:pt x="22" y="72"/>
                      <a:pt x="40" y="72"/>
                    </a:cubicBezTo>
                    <a:cubicBezTo>
                      <a:pt x="58" y="72"/>
                      <a:pt x="72" y="58"/>
                      <a:pt x="72" y="40"/>
                    </a:cubicBezTo>
                    <a:cubicBezTo>
                      <a:pt x="72" y="22"/>
                      <a:pt x="58" y="8"/>
                      <a:pt x="40" y="8"/>
                    </a:cubicBezTo>
                    <a:close/>
                  </a:path>
                </a:pathLst>
              </a:custGeom>
              <a:grpFill/>
              <a:ln w="12700"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228"/>
              <p:cNvSpPr>
                <a:spLocks noEditPoints="1"/>
              </p:cNvSpPr>
              <p:nvPr/>
            </p:nvSpPr>
            <p:spPr bwMode="auto">
              <a:xfrm>
                <a:off x="5595938" y="11517313"/>
                <a:ext cx="192088" cy="192088"/>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8 h 80"/>
                  <a:gd name="T12" fmla="*/ 8 w 80"/>
                  <a:gd name="T13" fmla="*/ 40 h 80"/>
                  <a:gd name="T14" fmla="*/ 40 w 80"/>
                  <a:gd name="T15" fmla="*/ 72 h 80"/>
                  <a:gd name="T16" fmla="*/ 72 w 80"/>
                  <a:gd name="T17" fmla="*/ 40 h 80"/>
                  <a:gd name="T18" fmla="*/ 40 w 80"/>
                  <a:gd name="T19"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8"/>
                    </a:moveTo>
                    <a:cubicBezTo>
                      <a:pt x="22" y="8"/>
                      <a:pt x="8" y="22"/>
                      <a:pt x="8" y="40"/>
                    </a:cubicBezTo>
                    <a:cubicBezTo>
                      <a:pt x="8" y="58"/>
                      <a:pt x="22" y="72"/>
                      <a:pt x="40" y="72"/>
                    </a:cubicBezTo>
                    <a:cubicBezTo>
                      <a:pt x="58" y="72"/>
                      <a:pt x="72" y="58"/>
                      <a:pt x="72" y="40"/>
                    </a:cubicBezTo>
                    <a:cubicBezTo>
                      <a:pt x="72" y="22"/>
                      <a:pt x="58" y="8"/>
                      <a:pt x="40" y="8"/>
                    </a:cubicBezTo>
                    <a:close/>
                  </a:path>
                </a:pathLst>
              </a:custGeom>
              <a:grpFill/>
              <a:ln w="12700"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5" name="Oval 134"/>
            <p:cNvSpPr/>
            <p:nvPr/>
          </p:nvSpPr>
          <p:spPr>
            <a:xfrm>
              <a:off x="2017322" y="2085583"/>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3406184" y="2457673"/>
            <a:ext cx="938656" cy="938654"/>
            <a:chOff x="3406184" y="2085583"/>
            <a:chExt cx="938656" cy="938654"/>
          </a:xfrm>
        </p:grpSpPr>
        <p:sp>
          <p:nvSpPr>
            <p:cNvPr id="84" name="Freeform 278"/>
            <p:cNvSpPr>
              <a:spLocks noEditPoints="1"/>
            </p:cNvSpPr>
            <p:nvPr/>
          </p:nvSpPr>
          <p:spPr bwMode="auto">
            <a:xfrm>
              <a:off x="3559956" y="2296540"/>
              <a:ext cx="654040" cy="502692"/>
            </a:xfrm>
            <a:custGeom>
              <a:avLst/>
              <a:gdLst>
                <a:gd name="T0" fmla="*/ 236 w 240"/>
                <a:gd name="T1" fmla="*/ 96 h 184"/>
                <a:gd name="T2" fmla="*/ 235 w 240"/>
                <a:gd name="T3" fmla="*/ 96 h 184"/>
                <a:gd name="T4" fmla="*/ 206 w 240"/>
                <a:gd name="T5" fmla="*/ 24 h 184"/>
                <a:gd name="T6" fmla="*/ 216 w 240"/>
                <a:gd name="T7" fmla="*/ 24 h 184"/>
                <a:gd name="T8" fmla="*/ 220 w 240"/>
                <a:gd name="T9" fmla="*/ 20 h 184"/>
                <a:gd name="T10" fmla="*/ 216 w 240"/>
                <a:gd name="T11" fmla="*/ 16 h 184"/>
                <a:gd name="T12" fmla="*/ 136 w 240"/>
                <a:gd name="T13" fmla="*/ 16 h 184"/>
                <a:gd name="T14" fmla="*/ 116 w 240"/>
                <a:gd name="T15" fmla="*/ 0 h 184"/>
                <a:gd name="T16" fmla="*/ 96 w 240"/>
                <a:gd name="T17" fmla="*/ 16 h 184"/>
                <a:gd name="T18" fmla="*/ 24 w 240"/>
                <a:gd name="T19" fmla="*/ 16 h 184"/>
                <a:gd name="T20" fmla="*/ 20 w 240"/>
                <a:gd name="T21" fmla="*/ 20 h 184"/>
                <a:gd name="T22" fmla="*/ 24 w 240"/>
                <a:gd name="T23" fmla="*/ 24 h 184"/>
                <a:gd name="T24" fmla="*/ 34 w 240"/>
                <a:gd name="T25" fmla="*/ 24 h 184"/>
                <a:gd name="T26" fmla="*/ 5 w 240"/>
                <a:gd name="T27" fmla="*/ 96 h 184"/>
                <a:gd name="T28" fmla="*/ 4 w 240"/>
                <a:gd name="T29" fmla="*/ 96 h 184"/>
                <a:gd name="T30" fmla="*/ 0 w 240"/>
                <a:gd name="T31" fmla="*/ 100 h 184"/>
                <a:gd name="T32" fmla="*/ 40 w 240"/>
                <a:gd name="T33" fmla="*/ 140 h 184"/>
                <a:gd name="T34" fmla="*/ 80 w 240"/>
                <a:gd name="T35" fmla="*/ 100 h 184"/>
                <a:gd name="T36" fmla="*/ 76 w 240"/>
                <a:gd name="T37" fmla="*/ 96 h 184"/>
                <a:gd name="T38" fmla="*/ 75 w 240"/>
                <a:gd name="T39" fmla="*/ 96 h 184"/>
                <a:gd name="T40" fmla="*/ 46 w 240"/>
                <a:gd name="T41" fmla="*/ 24 h 184"/>
                <a:gd name="T42" fmla="*/ 96 w 240"/>
                <a:gd name="T43" fmla="*/ 24 h 184"/>
                <a:gd name="T44" fmla="*/ 112 w 240"/>
                <a:gd name="T45" fmla="*/ 40 h 184"/>
                <a:gd name="T46" fmla="*/ 112 w 240"/>
                <a:gd name="T47" fmla="*/ 176 h 184"/>
                <a:gd name="T48" fmla="*/ 84 w 240"/>
                <a:gd name="T49" fmla="*/ 176 h 184"/>
                <a:gd name="T50" fmla="*/ 80 w 240"/>
                <a:gd name="T51" fmla="*/ 180 h 184"/>
                <a:gd name="T52" fmla="*/ 84 w 240"/>
                <a:gd name="T53" fmla="*/ 184 h 184"/>
                <a:gd name="T54" fmla="*/ 156 w 240"/>
                <a:gd name="T55" fmla="*/ 184 h 184"/>
                <a:gd name="T56" fmla="*/ 160 w 240"/>
                <a:gd name="T57" fmla="*/ 180 h 184"/>
                <a:gd name="T58" fmla="*/ 156 w 240"/>
                <a:gd name="T59" fmla="*/ 176 h 184"/>
                <a:gd name="T60" fmla="*/ 120 w 240"/>
                <a:gd name="T61" fmla="*/ 176 h 184"/>
                <a:gd name="T62" fmla="*/ 120 w 240"/>
                <a:gd name="T63" fmla="*/ 40 h 184"/>
                <a:gd name="T64" fmla="*/ 136 w 240"/>
                <a:gd name="T65" fmla="*/ 24 h 184"/>
                <a:gd name="T66" fmla="*/ 194 w 240"/>
                <a:gd name="T67" fmla="*/ 24 h 184"/>
                <a:gd name="T68" fmla="*/ 165 w 240"/>
                <a:gd name="T69" fmla="*/ 96 h 184"/>
                <a:gd name="T70" fmla="*/ 164 w 240"/>
                <a:gd name="T71" fmla="*/ 96 h 184"/>
                <a:gd name="T72" fmla="*/ 160 w 240"/>
                <a:gd name="T73" fmla="*/ 100 h 184"/>
                <a:gd name="T74" fmla="*/ 200 w 240"/>
                <a:gd name="T75" fmla="*/ 140 h 184"/>
                <a:gd name="T76" fmla="*/ 240 w 240"/>
                <a:gd name="T77" fmla="*/ 100 h 184"/>
                <a:gd name="T78" fmla="*/ 236 w 240"/>
                <a:gd name="T79" fmla="*/ 96 h 184"/>
                <a:gd name="T80" fmla="*/ 40 w 240"/>
                <a:gd name="T81" fmla="*/ 132 h 184"/>
                <a:gd name="T82" fmla="*/ 8 w 240"/>
                <a:gd name="T83" fmla="*/ 104 h 184"/>
                <a:gd name="T84" fmla="*/ 72 w 240"/>
                <a:gd name="T85" fmla="*/ 104 h 184"/>
                <a:gd name="T86" fmla="*/ 40 w 240"/>
                <a:gd name="T87" fmla="*/ 132 h 184"/>
                <a:gd name="T88" fmla="*/ 14 w 240"/>
                <a:gd name="T89" fmla="*/ 96 h 184"/>
                <a:gd name="T90" fmla="*/ 40 w 240"/>
                <a:gd name="T91" fmla="*/ 31 h 184"/>
                <a:gd name="T92" fmla="*/ 66 w 240"/>
                <a:gd name="T93" fmla="*/ 96 h 184"/>
                <a:gd name="T94" fmla="*/ 14 w 240"/>
                <a:gd name="T95" fmla="*/ 96 h 184"/>
                <a:gd name="T96" fmla="*/ 116 w 240"/>
                <a:gd name="T97" fmla="*/ 32 h 184"/>
                <a:gd name="T98" fmla="*/ 104 w 240"/>
                <a:gd name="T99" fmla="*/ 20 h 184"/>
                <a:gd name="T100" fmla="*/ 116 w 240"/>
                <a:gd name="T101" fmla="*/ 8 h 184"/>
                <a:gd name="T102" fmla="*/ 128 w 240"/>
                <a:gd name="T103" fmla="*/ 20 h 184"/>
                <a:gd name="T104" fmla="*/ 116 w 240"/>
                <a:gd name="T105" fmla="*/ 32 h 184"/>
                <a:gd name="T106" fmla="*/ 200 w 240"/>
                <a:gd name="T107" fmla="*/ 31 h 184"/>
                <a:gd name="T108" fmla="*/ 226 w 240"/>
                <a:gd name="T109" fmla="*/ 96 h 184"/>
                <a:gd name="T110" fmla="*/ 174 w 240"/>
                <a:gd name="T111" fmla="*/ 96 h 184"/>
                <a:gd name="T112" fmla="*/ 200 w 240"/>
                <a:gd name="T113" fmla="*/ 31 h 184"/>
                <a:gd name="T114" fmla="*/ 200 w 240"/>
                <a:gd name="T115" fmla="*/ 132 h 184"/>
                <a:gd name="T116" fmla="*/ 168 w 240"/>
                <a:gd name="T117" fmla="*/ 104 h 184"/>
                <a:gd name="T118" fmla="*/ 232 w 240"/>
                <a:gd name="T119" fmla="*/ 104 h 184"/>
                <a:gd name="T120" fmla="*/ 200 w 240"/>
                <a:gd name="T121" fmla="*/ 13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184">
                  <a:moveTo>
                    <a:pt x="236" y="96"/>
                  </a:moveTo>
                  <a:cubicBezTo>
                    <a:pt x="235" y="96"/>
                    <a:pt x="235" y="96"/>
                    <a:pt x="235" y="96"/>
                  </a:cubicBezTo>
                  <a:cubicBezTo>
                    <a:pt x="206" y="24"/>
                    <a:pt x="206" y="24"/>
                    <a:pt x="206" y="24"/>
                  </a:cubicBezTo>
                  <a:cubicBezTo>
                    <a:pt x="216" y="24"/>
                    <a:pt x="216" y="24"/>
                    <a:pt x="216" y="24"/>
                  </a:cubicBezTo>
                  <a:cubicBezTo>
                    <a:pt x="218" y="24"/>
                    <a:pt x="220" y="22"/>
                    <a:pt x="220" y="20"/>
                  </a:cubicBezTo>
                  <a:cubicBezTo>
                    <a:pt x="220" y="18"/>
                    <a:pt x="218" y="16"/>
                    <a:pt x="216" y="16"/>
                  </a:cubicBezTo>
                  <a:cubicBezTo>
                    <a:pt x="136" y="16"/>
                    <a:pt x="136" y="16"/>
                    <a:pt x="136" y="16"/>
                  </a:cubicBezTo>
                  <a:cubicBezTo>
                    <a:pt x="134" y="7"/>
                    <a:pt x="126" y="0"/>
                    <a:pt x="116" y="0"/>
                  </a:cubicBezTo>
                  <a:cubicBezTo>
                    <a:pt x="106" y="0"/>
                    <a:pt x="98" y="7"/>
                    <a:pt x="96" y="16"/>
                  </a:cubicBezTo>
                  <a:cubicBezTo>
                    <a:pt x="24" y="16"/>
                    <a:pt x="24" y="16"/>
                    <a:pt x="24" y="16"/>
                  </a:cubicBezTo>
                  <a:cubicBezTo>
                    <a:pt x="22" y="16"/>
                    <a:pt x="20" y="18"/>
                    <a:pt x="20" y="20"/>
                  </a:cubicBezTo>
                  <a:cubicBezTo>
                    <a:pt x="20" y="22"/>
                    <a:pt x="22" y="24"/>
                    <a:pt x="24" y="24"/>
                  </a:cubicBezTo>
                  <a:cubicBezTo>
                    <a:pt x="34" y="24"/>
                    <a:pt x="34" y="24"/>
                    <a:pt x="34" y="24"/>
                  </a:cubicBezTo>
                  <a:cubicBezTo>
                    <a:pt x="5" y="96"/>
                    <a:pt x="5" y="96"/>
                    <a:pt x="5" y="96"/>
                  </a:cubicBezTo>
                  <a:cubicBezTo>
                    <a:pt x="4" y="96"/>
                    <a:pt x="4" y="96"/>
                    <a:pt x="4" y="96"/>
                  </a:cubicBezTo>
                  <a:cubicBezTo>
                    <a:pt x="2" y="96"/>
                    <a:pt x="0" y="98"/>
                    <a:pt x="0" y="100"/>
                  </a:cubicBezTo>
                  <a:cubicBezTo>
                    <a:pt x="0" y="122"/>
                    <a:pt x="18" y="140"/>
                    <a:pt x="40" y="140"/>
                  </a:cubicBezTo>
                  <a:cubicBezTo>
                    <a:pt x="62" y="140"/>
                    <a:pt x="80" y="122"/>
                    <a:pt x="80" y="100"/>
                  </a:cubicBezTo>
                  <a:cubicBezTo>
                    <a:pt x="80" y="98"/>
                    <a:pt x="78" y="96"/>
                    <a:pt x="76" y="96"/>
                  </a:cubicBezTo>
                  <a:cubicBezTo>
                    <a:pt x="75" y="96"/>
                    <a:pt x="75" y="96"/>
                    <a:pt x="75" y="96"/>
                  </a:cubicBezTo>
                  <a:cubicBezTo>
                    <a:pt x="46" y="24"/>
                    <a:pt x="46" y="24"/>
                    <a:pt x="46" y="24"/>
                  </a:cubicBezTo>
                  <a:cubicBezTo>
                    <a:pt x="96" y="24"/>
                    <a:pt x="96" y="24"/>
                    <a:pt x="96" y="24"/>
                  </a:cubicBezTo>
                  <a:cubicBezTo>
                    <a:pt x="98" y="32"/>
                    <a:pt x="104" y="38"/>
                    <a:pt x="112" y="40"/>
                  </a:cubicBezTo>
                  <a:cubicBezTo>
                    <a:pt x="112" y="176"/>
                    <a:pt x="112" y="176"/>
                    <a:pt x="112" y="176"/>
                  </a:cubicBezTo>
                  <a:cubicBezTo>
                    <a:pt x="84" y="176"/>
                    <a:pt x="84" y="176"/>
                    <a:pt x="84" y="176"/>
                  </a:cubicBezTo>
                  <a:cubicBezTo>
                    <a:pt x="82" y="176"/>
                    <a:pt x="80" y="178"/>
                    <a:pt x="80" y="180"/>
                  </a:cubicBezTo>
                  <a:cubicBezTo>
                    <a:pt x="80" y="182"/>
                    <a:pt x="82" y="184"/>
                    <a:pt x="84" y="184"/>
                  </a:cubicBezTo>
                  <a:cubicBezTo>
                    <a:pt x="156" y="184"/>
                    <a:pt x="156" y="184"/>
                    <a:pt x="156" y="184"/>
                  </a:cubicBezTo>
                  <a:cubicBezTo>
                    <a:pt x="158" y="184"/>
                    <a:pt x="160" y="182"/>
                    <a:pt x="160" y="180"/>
                  </a:cubicBezTo>
                  <a:cubicBezTo>
                    <a:pt x="160" y="178"/>
                    <a:pt x="158" y="176"/>
                    <a:pt x="156" y="176"/>
                  </a:cubicBezTo>
                  <a:cubicBezTo>
                    <a:pt x="120" y="176"/>
                    <a:pt x="120" y="176"/>
                    <a:pt x="120" y="176"/>
                  </a:cubicBezTo>
                  <a:cubicBezTo>
                    <a:pt x="120" y="40"/>
                    <a:pt x="120" y="40"/>
                    <a:pt x="120" y="40"/>
                  </a:cubicBezTo>
                  <a:cubicBezTo>
                    <a:pt x="128" y="38"/>
                    <a:pt x="134" y="32"/>
                    <a:pt x="136" y="24"/>
                  </a:cubicBezTo>
                  <a:cubicBezTo>
                    <a:pt x="194" y="24"/>
                    <a:pt x="194" y="24"/>
                    <a:pt x="194" y="24"/>
                  </a:cubicBezTo>
                  <a:cubicBezTo>
                    <a:pt x="165" y="96"/>
                    <a:pt x="165" y="96"/>
                    <a:pt x="165" y="96"/>
                  </a:cubicBezTo>
                  <a:cubicBezTo>
                    <a:pt x="164" y="96"/>
                    <a:pt x="164" y="96"/>
                    <a:pt x="164" y="96"/>
                  </a:cubicBezTo>
                  <a:cubicBezTo>
                    <a:pt x="162" y="96"/>
                    <a:pt x="160" y="98"/>
                    <a:pt x="160" y="100"/>
                  </a:cubicBezTo>
                  <a:cubicBezTo>
                    <a:pt x="160" y="122"/>
                    <a:pt x="178" y="140"/>
                    <a:pt x="200" y="140"/>
                  </a:cubicBezTo>
                  <a:cubicBezTo>
                    <a:pt x="222" y="140"/>
                    <a:pt x="240" y="122"/>
                    <a:pt x="240" y="100"/>
                  </a:cubicBezTo>
                  <a:cubicBezTo>
                    <a:pt x="240" y="98"/>
                    <a:pt x="238" y="96"/>
                    <a:pt x="236" y="96"/>
                  </a:cubicBezTo>
                  <a:close/>
                  <a:moveTo>
                    <a:pt x="40" y="132"/>
                  </a:moveTo>
                  <a:cubicBezTo>
                    <a:pt x="24" y="132"/>
                    <a:pt x="10" y="120"/>
                    <a:pt x="8" y="104"/>
                  </a:cubicBezTo>
                  <a:cubicBezTo>
                    <a:pt x="72" y="104"/>
                    <a:pt x="72" y="104"/>
                    <a:pt x="72" y="104"/>
                  </a:cubicBezTo>
                  <a:cubicBezTo>
                    <a:pt x="70" y="120"/>
                    <a:pt x="56" y="132"/>
                    <a:pt x="40" y="132"/>
                  </a:cubicBezTo>
                  <a:close/>
                  <a:moveTo>
                    <a:pt x="14" y="96"/>
                  </a:moveTo>
                  <a:cubicBezTo>
                    <a:pt x="40" y="31"/>
                    <a:pt x="40" y="31"/>
                    <a:pt x="40" y="31"/>
                  </a:cubicBezTo>
                  <a:cubicBezTo>
                    <a:pt x="66" y="96"/>
                    <a:pt x="66" y="96"/>
                    <a:pt x="66" y="96"/>
                  </a:cubicBezTo>
                  <a:lnTo>
                    <a:pt x="14" y="96"/>
                  </a:lnTo>
                  <a:close/>
                  <a:moveTo>
                    <a:pt x="116" y="32"/>
                  </a:moveTo>
                  <a:cubicBezTo>
                    <a:pt x="109" y="32"/>
                    <a:pt x="104" y="27"/>
                    <a:pt x="104" y="20"/>
                  </a:cubicBezTo>
                  <a:cubicBezTo>
                    <a:pt x="104" y="13"/>
                    <a:pt x="109" y="8"/>
                    <a:pt x="116" y="8"/>
                  </a:cubicBezTo>
                  <a:cubicBezTo>
                    <a:pt x="123" y="8"/>
                    <a:pt x="128" y="13"/>
                    <a:pt x="128" y="20"/>
                  </a:cubicBezTo>
                  <a:cubicBezTo>
                    <a:pt x="128" y="27"/>
                    <a:pt x="123" y="32"/>
                    <a:pt x="116" y="32"/>
                  </a:cubicBezTo>
                  <a:close/>
                  <a:moveTo>
                    <a:pt x="200" y="31"/>
                  </a:moveTo>
                  <a:cubicBezTo>
                    <a:pt x="226" y="96"/>
                    <a:pt x="226" y="96"/>
                    <a:pt x="226" y="96"/>
                  </a:cubicBezTo>
                  <a:cubicBezTo>
                    <a:pt x="174" y="96"/>
                    <a:pt x="174" y="96"/>
                    <a:pt x="174" y="96"/>
                  </a:cubicBezTo>
                  <a:lnTo>
                    <a:pt x="200" y="31"/>
                  </a:lnTo>
                  <a:close/>
                  <a:moveTo>
                    <a:pt x="200" y="132"/>
                  </a:moveTo>
                  <a:cubicBezTo>
                    <a:pt x="184" y="132"/>
                    <a:pt x="170" y="120"/>
                    <a:pt x="168" y="104"/>
                  </a:cubicBezTo>
                  <a:cubicBezTo>
                    <a:pt x="232" y="104"/>
                    <a:pt x="232" y="104"/>
                    <a:pt x="232" y="104"/>
                  </a:cubicBezTo>
                  <a:cubicBezTo>
                    <a:pt x="230" y="120"/>
                    <a:pt x="216" y="132"/>
                    <a:pt x="200" y="132"/>
                  </a:cubicBezTo>
                  <a:close/>
                </a:path>
              </a:pathLst>
            </a:custGeom>
            <a:solidFill>
              <a:srgbClr val="D43815"/>
            </a:solid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Oval 135"/>
            <p:cNvSpPr/>
            <p:nvPr/>
          </p:nvSpPr>
          <p:spPr>
            <a:xfrm>
              <a:off x="3406184" y="2085583"/>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4795046" y="2457673"/>
            <a:ext cx="938656" cy="938654"/>
            <a:chOff x="4795046" y="2085583"/>
            <a:chExt cx="938656" cy="938654"/>
          </a:xfrm>
        </p:grpSpPr>
        <p:grpSp>
          <p:nvGrpSpPr>
            <p:cNvPr id="95" name="Group 94"/>
            <p:cNvGrpSpPr/>
            <p:nvPr/>
          </p:nvGrpSpPr>
          <p:grpSpPr>
            <a:xfrm rot="5400000">
              <a:off x="5106523" y="2274556"/>
              <a:ext cx="327026" cy="579437"/>
              <a:chOff x="3035300" y="2855913"/>
              <a:chExt cx="327026" cy="579437"/>
            </a:xfrm>
            <a:solidFill>
              <a:srgbClr val="D43815"/>
            </a:solidFill>
          </p:grpSpPr>
          <p:sp>
            <p:nvSpPr>
              <p:cNvPr id="96" name="Freeform 30"/>
              <p:cNvSpPr>
                <a:spLocks noEditPoints="1"/>
              </p:cNvSpPr>
              <p:nvPr/>
            </p:nvSpPr>
            <p:spPr bwMode="auto">
              <a:xfrm>
                <a:off x="3035300" y="2855913"/>
                <a:ext cx="134938" cy="579437"/>
              </a:xfrm>
              <a:custGeom>
                <a:avLst/>
                <a:gdLst>
                  <a:gd name="T0" fmla="*/ 52 w 56"/>
                  <a:gd name="T1" fmla="*/ 240 h 240"/>
                  <a:gd name="T2" fmla="*/ 4 w 56"/>
                  <a:gd name="T3" fmla="*/ 240 h 240"/>
                  <a:gd name="T4" fmla="*/ 0 w 56"/>
                  <a:gd name="T5" fmla="*/ 236 h 240"/>
                  <a:gd name="T6" fmla="*/ 0 w 56"/>
                  <a:gd name="T7" fmla="*/ 4 h 240"/>
                  <a:gd name="T8" fmla="*/ 4 w 56"/>
                  <a:gd name="T9" fmla="*/ 0 h 240"/>
                  <a:gd name="T10" fmla="*/ 52 w 56"/>
                  <a:gd name="T11" fmla="*/ 0 h 240"/>
                  <a:gd name="T12" fmla="*/ 56 w 56"/>
                  <a:gd name="T13" fmla="*/ 4 h 240"/>
                  <a:gd name="T14" fmla="*/ 56 w 56"/>
                  <a:gd name="T15" fmla="*/ 236 h 240"/>
                  <a:gd name="T16" fmla="*/ 52 w 56"/>
                  <a:gd name="T17" fmla="*/ 240 h 240"/>
                  <a:gd name="T18" fmla="*/ 8 w 56"/>
                  <a:gd name="T19" fmla="*/ 232 h 240"/>
                  <a:gd name="T20" fmla="*/ 48 w 56"/>
                  <a:gd name="T21" fmla="*/ 232 h 240"/>
                  <a:gd name="T22" fmla="*/ 48 w 56"/>
                  <a:gd name="T23" fmla="*/ 8 h 240"/>
                  <a:gd name="T24" fmla="*/ 8 w 56"/>
                  <a:gd name="T25" fmla="*/ 8 h 240"/>
                  <a:gd name="T26" fmla="*/ 8 w 56"/>
                  <a:gd name="T27" fmla="*/ 2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240">
                    <a:moveTo>
                      <a:pt x="52" y="240"/>
                    </a:moveTo>
                    <a:cubicBezTo>
                      <a:pt x="4" y="240"/>
                      <a:pt x="4" y="240"/>
                      <a:pt x="4" y="240"/>
                    </a:cubicBezTo>
                    <a:cubicBezTo>
                      <a:pt x="2" y="240"/>
                      <a:pt x="0" y="238"/>
                      <a:pt x="0" y="236"/>
                    </a:cubicBezTo>
                    <a:cubicBezTo>
                      <a:pt x="0" y="4"/>
                      <a:pt x="0" y="4"/>
                      <a:pt x="0" y="4"/>
                    </a:cubicBezTo>
                    <a:cubicBezTo>
                      <a:pt x="0" y="2"/>
                      <a:pt x="2" y="0"/>
                      <a:pt x="4" y="0"/>
                    </a:cubicBezTo>
                    <a:cubicBezTo>
                      <a:pt x="52" y="0"/>
                      <a:pt x="52" y="0"/>
                      <a:pt x="52" y="0"/>
                    </a:cubicBezTo>
                    <a:cubicBezTo>
                      <a:pt x="54" y="0"/>
                      <a:pt x="56" y="2"/>
                      <a:pt x="56" y="4"/>
                    </a:cubicBezTo>
                    <a:cubicBezTo>
                      <a:pt x="56" y="236"/>
                      <a:pt x="56" y="236"/>
                      <a:pt x="56" y="236"/>
                    </a:cubicBezTo>
                    <a:cubicBezTo>
                      <a:pt x="56" y="238"/>
                      <a:pt x="54" y="240"/>
                      <a:pt x="52" y="240"/>
                    </a:cubicBezTo>
                    <a:close/>
                    <a:moveTo>
                      <a:pt x="8" y="232"/>
                    </a:moveTo>
                    <a:cubicBezTo>
                      <a:pt x="48" y="232"/>
                      <a:pt x="48" y="232"/>
                      <a:pt x="48" y="232"/>
                    </a:cubicBezTo>
                    <a:cubicBezTo>
                      <a:pt x="48" y="8"/>
                      <a:pt x="48" y="8"/>
                      <a:pt x="48" y="8"/>
                    </a:cubicBezTo>
                    <a:cubicBezTo>
                      <a:pt x="8" y="8"/>
                      <a:pt x="8" y="8"/>
                      <a:pt x="8" y="8"/>
                    </a:cubicBezTo>
                    <a:lnTo>
                      <a:pt x="8" y="232"/>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31"/>
              <p:cNvSpPr>
                <a:spLocks noEditPoints="1"/>
              </p:cNvSpPr>
              <p:nvPr/>
            </p:nvSpPr>
            <p:spPr bwMode="auto">
              <a:xfrm>
                <a:off x="3227388" y="2855913"/>
                <a:ext cx="134938" cy="579437"/>
              </a:xfrm>
              <a:custGeom>
                <a:avLst/>
                <a:gdLst>
                  <a:gd name="T0" fmla="*/ 52 w 56"/>
                  <a:gd name="T1" fmla="*/ 240 h 240"/>
                  <a:gd name="T2" fmla="*/ 4 w 56"/>
                  <a:gd name="T3" fmla="*/ 240 h 240"/>
                  <a:gd name="T4" fmla="*/ 0 w 56"/>
                  <a:gd name="T5" fmla="*/ 236 h 240"/>
                  <a:gd name="T6" fmla="*/ 0 w 56"/>
                  <a:gd name="T7" fmla="*/ 4 h 240"/>
                  <a:gd name="T8" fmla="*/ 4 w 56"/>
                  <a:gd name="T9" fmla="*/ 0 h 240"/>
                  <a:gd name="T10" fmla="*/ 52 w 56"/>
                  <a:gd name="T11" fmla="*/ 0 h 240"/>
                  <a:gd name="T12" fmla="*/ 56 w 56"/>
                  <a:gd name="T13" fmla="*/ 4 h 240"/>
                  <a:gd name="T14" fmla="*/ 56 w 56"/>
                  <a:gd name="T15" fmla="*/ 236 h 240"/>
                  <a:gd name="T16" fmla="*/ 52 w 56"/>
                  <a:gd name="T17" fmla="*/ 240 h 240"/>
                  <a:gd name="T18" fmla="*/ 8 w 56"/>
                  <a:gd name="T19" fmla="*/ 232 h 240"/>
                  <a:gd name="T20" fmla="*/ 48 w 56"/>
                  <a:gd name="T21" fmla="*/ 232 h 240"/>
                  <a:gd name="T22" fmla="*/ 48 w 56"/>
                  <a:gd name="T23" fmla="*/ 8 h 240"/>
                  <a:gd name="T24" fmla="*/ 8 w 56"/>
                  <a:gd name="T25" fmla="*/ 8 h 240"/>
                  <a:gd name="T26" fmla="*/ 8 w 56"/>
                  <a:gd name="T27" fmla="*/ 2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240">
                    <a:moveTo>
                      <a:pt x="52" y="240"/>
                    </a:moveTo>
                    <a:cubicBezTo>
                      <a:pt x="4" y="240"/>
                      <a:pt x="4" y="240"/>
                      <a:pt x="4" y="240"/>
                    </a:cubicBezTo>
                    <a:cubicBezTo>
                      <a:pt x="2" y="240"/>
                      <a:pt x="0" y="238"/>
                      <a:pt x="0" y="236"/>
                    </a:cubicBezTo>
                    <a:cubicBezTo>
                      <a:pt x="0" y="4"/>
                      <a:pt x="0" y="4"/>
                      <a:pt x="0" y="4"/>
                    </a:cubicBezTo>
                    <a:cubicBezTo>
                      <a:pt x="0" y="2"/>
                      <a:pt x="2" y="0"/>
                      <a:pt x="4" y="0"/>
                    </a:cubicBezTo>
                    <a:cubicBezTo>
                      <a:pt x="52" y="0"/>
                      <a:pt x="52" y="0"/>
                      <a:pt x="52" y="0"/>
                    </a:cubicBezTo>
                    <a:cubicBezTo>
                      <a:pt x="54" y="0"/>
                      <a:pt x="56" y="2"/>
                      <a:pt x="56" y="4"/>
                    </a:cubicBezTo>
                    <a:cubicBezTo>
                      <a:pt x="56" y="236"/>
                      <a:pt x="56" y="236"/>
                      <a:pt x="56" y="236"/>
                    </a:cubicBezTo>
                    <a:cubicBezTo>
                      <a:pt x="56" y="238"/>
                      <a:pt x="54" y="240"/>
                      <a:pt x="52" y="240"/>
                    </a:cubicBezTo>
                    <a:close/>
                    <a:moveTo>
                      <a:pt x="8" y="232"/>
                    </a:moveTo>
                    <a:cubicBezTo>
                      <a:pt x="48" y="232"/>
                      <a:pt x="48" y="232"/>
                      <a:pt x="48" y="232"/>
                    </a:cubicBezTo>
                    <a:cubicBezTo>
                      <a:pt x="48" y="8"/>
                      <a:pt x="48" y="8"/>
                      <a:pt x="48" y="8"/>
                    </a:cubicBezTo>
                    <a:cubicBezTo>
                      <a:pt x="8" y="8"/>
                      <a:pt x="8" y="8"/>
                      <a:pt x="8" y="8"/>
                    </a:cubicBezTo>
                    <a:lnTo>
                      <a:pt x="8" y="232"/>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7" name="Oval 136"/>
            <p:cNvSpPr/>
            <p:nvPr/>
          </p:nvSpPr>
          <p:spPr>
            <a:xfrm>
              <a:off x="4795046" y="2085583"/>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176830" y="2457673"/>
            <a:ext cx="938656" cy="938654"/>
            <a:chOff x="6176830" y="2085583"/>
            <a:chExt cx="938656" cy="938654"/>
          </a:xfrm>
        </p:grpSpPr>
        <p:sp>
          <p:nvSpPr>
            <p:cNvPr id="25" name="Freeform 17"/>
            <p:cNvSpPr>
              <a:spLocks noEditPoints="1"/>
            </p:cNvSpPr>
            <p:nvPr/>
          </p:nvSpPr>
          <p:spPr bwMode="auto">
            <a:xfrm>
              <a:off x="6346605" y="2265621"/>
              <a:ext cx="614507" cy="527496"/>
            </a:xfrm>
            <a:custGeom>
              <a:avLst/>
              <a:gdLst>
                <a:gd name="T0" fmla="*/ 220 w 224"/>
                <a:gd name="T1" fmla="*/ 40 h 192"/>
                <a:gd name="T2" fmla="*/ 160 w 224"/>
                <a:gd name="T3" fmla="*/ 40 h 192"/>
                <a:gd name="T4" fmla="*/ 116 w 224"/>
                <a:gd name="T5" fmla="*/ 0 h 192"/>
                <a:gd name="T6" fmla="*/ 72 w 224"/>
                <a:gd name="T7" fmla="*/ 40 h 192"/>
                <a:gd name="T8" fmla="*/ 4 w 224"/>
                <a:gd name="T9" fmla="*/ 40 h 192"/>
                <a:gd name="T10" fmla="*/ 0 w 224"/>
                <a:gd name="T11" fmla="*/ 44 h 192"/>
                <a:gd name="T12" fmla="*/ 0 w 224"/>
                <a:gd name="T13" fmla="*/ 188 h 192"/>
                <a:gd name="T14" fmla="*/ 4 w 224"/>
                <a:gd name="T15" fmla="*/ 192 h 192"/>
                <a:gd name="T16" fmla="*/ 220 w 224"/>
                <a:gd name="T17" fmla="*/ 192 h 192"/>
                <a:gd name="T18" fmla="*/ 224 w 224"/>
                <a:gd name="T19" fmla="*/ 188 h 192"/>
                <a:gd name="T20" fmla="*/ 224 w 224"/>
                <a:gd name="T21" fmla="*/ 44 h 192"/>
                <a:gd name="T22" fmla="*/ 220 w 224"/>
                <a:gd name="T23" fmla="*/ 40 h 192"/>
                <a:gd name="T24" fmla="*/ 116 w 224"/>
                <a:gd name="T25" fmla="*/ 8 h 192"/>
                <a:gd name="T26" fmla="*/ 152 w 224"/>
                <a:gd name="T27" fmla="*/ 40 h 192"/>
                <a:gd name="T28" fmla="*/ 80 w 224"/>
                <a:gd name="T29" fmla="*/ 40 h 192"/>
                <a:gd name="T30" fmla="*/ 116 w 224"/>
                <a:gd name="T31" fmla="*/ 8 h 192"/>
                <a:gd name="T32" fmla="*/ 216 w 224"/>
                <a:gd name="T33" fmla="*/ 48 h 192"/>
                <a:gd name="T34" fmla="*/ 216 w 224"/>
                <a:gd name="T35" fmla="*/ 96 h 192"/>
                <a:gd name="T36" fmla="*/ 136 w 224"/>
                <a:gd name="T37" fmla="*/ 96 h 192"/>
                <a:gd name="T38" fmla="*/ 136 w 224"/>
                <a:gd name="T39" fmla="*/ 84 h 192"/>
                <a:gd name="T40" fmla="*/ 132 w 224"/>
                <a:gd name="T41" fmla="*/ 80 h 192"/>
                <a:gd name="T42" fmla="*/ 100 w 224"/>
                <a:gd name="T43" fmla="*/ 80 h 192"/>
                <a:gd name="T44" fmla="*/ 96 w 224"/>
                <a:gd name="T45" fmla="*/ 84 h 192"/>
                <a:gd name="T46" fmla="*/ 96 w 224"/>
                <a:gd name="T47" fmla="*/ 96 h 192"/>
                <a:gd name="T48" fmla="*/ 8 w 224"/>
                <a:gd name="T49" fmla="*/ 96 h 192"/>
                <a:gd name="T50" fmla="*/ 8 w 224"/>
                <a:gd name="T51" fmla="*/ 48 h 192"/>
                <a:gd name="T52" fmla="*/ 216 w 224"/>
                <a:gd name="T53" fmla="*/ 48 h 192"/>
                <a:gd name="T54" fmla="*/ 104 w 224"/>
                <a:gd name="T55" fmla="*/ 88 h 192"/>
                <a:gd name="T56" fmla="*/ 128 w 224"/>
                <a:gd name="T57" fmla="*/ 88 h 192"/>
                <a:gd name="T58" fmla="*/ 128 w 224"/>
                <a:gd name="T59" fmla="*/ 120 h 192"/>
                <a:gd name="T60" fmla="*/ 104 w 224"/>
                <a:gd name="T61" fmla="*/ 120 h 192"/>
                <a:gd name="T62" fmla="*/ 104 w 224"/>
                <a:gd name="T63" fmla="*/ 88 h 192"/>
                <a:gd name="T64" fmla="*/ 8 w 224"/>
                <a:gd name="T65" fmla="*/ 184 h 192"/>
                <a:gd name="T66" fmla="*/ 8 w 224"/>
                <a:gd name="T67" fmla="*/ 104 h 192"/>
                <a:gd name="T68" fmla="*/ 96 w 224"/>
                <a:gd name="T69" fmla="*/ 104 h 192"/>
                <a:gd name="T70" fmla="*/ 96 w 224"/>
                <a:gd name="T71" fmla="*/ 124 h 192"/>
                <a:gd name="T72" fmla="*/ 100 w 224"/>
                <a:gd name="T73" fmla="*/ 128 h 192"/>
                <a:gd name="T74" fmla="*/ 132 w 224"/>
                <a:gd name="T75" fmla="*/ 128 h 192"/>
                <a:gd name="T76" fmla="*/ 136 w 224"/>
                <a:gd name="T77" fmla="*/ 124 h 192"/>
                <a:gd name="T78" fmla="*/ 136 w 224"/>
                <a:gd name="T79" fmla="*/ 104 h 192"/>
                <a:gd name="T80" fmla="*/ 216 w 224"/>
                <a:gd name="T81" fmla="*/ 104 h 192"/>
                <a:gd name="T82" fmla="*/ 216 w 224"/>
                <a:gd name="T83" fmla="*/ 184 h 192"/>
                <a:gd name="T84" fmla="*/ 8 w 224"/>
                <a:gd name="T85"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92">
                  <a:moveTo>
                    <a:pt x="220" y="40"/>
                  </a:moveTo>
                  <a:cubicBezTo>
                    <a:pt x="160" y="40"/>
                    <a:pt x="160" y="40"/>
                    <a:pt x="160" y="40"/>
                  </a:cubicBezTo>
                  <a:cubicBezTo>
                    <a:pt x="158" y="17"/>
                    <a:pt x="139" y="0"/>
                    <a:pt x="116" y="0"/>
                  </a:cubicBezTo>
                  <a:cubicBezTo>
                    <a:pt x="93" y="0"/>
                    <a:pt x="74" y="17"/>
                    <a:pt x="72" y="40"/>
                  </a:cubicBezTo>
                  <a:cubicBezTo>
                    <a:pt x="4" y="40"/>
                    <a:pt x="4" y="40"/>
                    <a:pt x="4" y="40"/>
                  </a:cubicBezTo>
                  <a:cubicBezTo>
                    <a:pt x="2" y="40"/>
                    <a:pt x="0" y="42"/>
                    <a:pt x="0" y="44"/>
                  </a:cubicBezTo>
                  <a:cubicBezTo>
                    <a:pt x="0" y="188"/>
                    <a:pt x="0" y="188"/>
                    <a:pt x="0" y="188"/>
                  </a:cubicBezTo>
                  <a:cubicBezTo>
                    <a:pt x="0" y="190"/>
                    <a:pt x="2" y="192"/>
                    <a:pt x="4" y="192"/>
                  </a:cubicBezTo>
                  <a:cubicBezTo>
                    <a:pt x="220" y="192"/>
                    <a:pt x="220" y="192"/>
                    <a:pt x="220" y="192"/>
                  </a:cubicBezTo>
                  <a:cubicBezTo>
                    <a:pt x="222" y="192"/>
                    <a:pt x="224" y="190"/>
                    <a:pt x="224" y="188"/>
                  </a:cubicBezTo>
                  <a:cubicBezTo>
                    <a:pt x="224" y="44"/>
                    <a:pt x="224" y="44"/>
                    <a:pt x="224" y="44"/>
                  </a:cubicBezTo>
                  <a:cubicBezTo>
                    <a:pt x="224" y="42"/>
                    <a:pt x="222" y="40"/>
                    <a:pt x="220" y="40"/>
                  </a:cubicBezTo>
                  <a:close/>
                  <a:moveTo>
                    <a:pt x="116" y="8"/>
                  </a:moveTo>
                  <a:cubicBezTo>
                    <a:pt x="135" y="8"/>
                    <a:pt x="150" y="22"/>
                    <a:pt x="152" y="40"/>
                  </a:cubicBezTo>
                  <a:cubicBezTo>
                    <a:pt x="80" y="40"/>
                    <a:pt x="80" y="40"/>
                    <a:pt x="80" y="40"/>
                  </a:cubicBezTo>
                  <a:cubicBezTo>
                    <a:pt x="82" y="22"/>
                    <a:pt x="97" y="8"/>
                    <a:pt x="116" y="8"/>
                  </a:cubicBezTo>
                  <a:close/>
                  <a:moveTo>
                    <a:pt x="216" y="48"/>
                  </a:moveTo>
                  <a:cubicBezTo>
                    <a:pt x="216" y="96"/>
                    <a:pt x="216" y="96"/>
                    <a:pt x="216" y="96"/>
                  </a:cubicBezTo>
                  <a:cubicBezTo>
                    <a:pt x="136" y="96"/>
                    <a:pt x="136" y="96"/>
                    <a:pt x="136" y="96"/>
                  </a:cubicBezTo>
                  <a:cubicBezTo>
                    <a:pt x="136" y="84"/>
                    <a:pt x="136" y="84"/>
                    <a:pt x="136" y="84"/>
                  </a:cubicBezTo>
                  <a:cubicBezTo>
                    <a:pt x="136" y="82"/>
                    <a:pt x="134" y="80"/>
                    <a:pt x="132" y="80"/>
                  </a:cubicBezTo>
                  <a:cubicBezTo>
                    <a:pt x="100" y="80"/>
                    <a:pt x="100" y="80"/>
                    <a:pt x="100" y="80"/>
                  </a:cubicBezTo>
                  <a:cubicBezTo>
                    <a:pt x="98" y="80"/>
                    <a:pt x="96" y="82"/>
                    <a:pt x="96" y="84"/>
                  </a:cubicBezTo>
                  <a:cubicBezTo>
                    <a:pt x="96" y="96"/>
                    <a:pt x="96" y="96"/>
                    <a:pt x="96" y="96"/>
                  </a:cubicBezTo>
                  <a:cubicBezTo>
                    <a:pt x="8" y="96"/>
                    <a:pt x="8" y="96"/>
                    <a:pt x="8" y="96"/>
                  </a:cubicBezTo>
                  <a:cubicBezTo>
                    <a:pt x="8" y="48"/>
                    <a:pt x="8" y="48"/>
                    <a:pt x="8" y="48"/>
                  </a:cubicBezTo>
                  <a:lnTo>
                    <a:pt x="216" y="48"/>
                  </a:lnTo>
                  <a:close/>
                  <a:moveTo>
                    <a:pt x="104" y="88"/>
                  </a:moveTo>
                  <a:cubicBezTo>
                    <a:pt x="128" y="88"/>
                    <a:pt x="128" y="88"/>
                    <a:pt x="128" y="88"/>
                  </a:cubicBezTo>
                  <a:cubicBezTo>
                    <a:pt x="128" y="120"/>
                    <a:pt x="128" y="120"/>
                    <a:pt x="128" y="120"/>
                  </a:cubicBezTo>
                  <a:cubicBezTo>
                    <a:pt x="104" y="120"/>
                    <a:pt x="104" y="120"/>
                    <a:pt x="104" y="120"/>
                  </a:cubicBezTo>
                  <a:lnTo>
                    <a:pt x="104" y="88"/>
                  </a:lnTo>
                  <a:close/>
                  <a:moveTo>
                    <a:pt x="8" y="184"/>
                  </a:moveTo>
                  <a:cubicBezTo>
                    <a:pt x="8" y="104"/>
                    <a:pt x="8" y="104"/>
                    <a:pt x="8" y="104"/>
                  </a:cubicBezTo>
                  <a:cubicBezTo>
                    <a:pt x="96" y="104"/>
                    <a:pt x="96" y="104"/>
                    <a:pt x="96" y="104"/>
                  </a:cubicBezTo>
                  <a:cubicBezTo>
                    <a:pt x="96" y="124"/>
                    <a:pt x="96" y="124"/>
                    <a:pt x="96" y="124"/>
                  </a:cubicBezTo>
                  <a:cubicBezTo>
                    <a:pt x="96" y="126"/>
                    <a:pt x="98" y="128"/>
                    <a:pt x="100" y="128"/>
                  </a:cubicBezTo>
                  <a:cubicBezTo>
                    <a:pt x="132" y="128"/>
                    <a:pt x="132" y="128"/>
                    <a:pt x="132" y="128"/>
                  </a:cubicBezTo>
                  <a:cubicBezTo>
                    <a:pt x="134" y="128"/>
                    <a:pt x="136" y="126"/>
                    <a:pt x="136" y="124"/>
                  </a:cubicBezTo>
                  <a:cubicBezTo>
                    <a:pt x="136" y="104"/>
                    <a:pt x="136" y="104"/>
                    <a:pt x="136" y="104"/>
                  </a:cubicBezTo>
                  <a:cubicBezTo>
                    <a:pt x="216" y="104"/>
                    <a:pt x="216" y="104"/>
                    <a:pt x="216" y="104"/>
                  </a:cubicBezTo>
                  <a:cubicBezTo>
                    <a:pt x="216" y="184"/>
                    <a:pt x="216" y="184"/>
                    <a:pt x="216" y="184"/>
                  </a:cubicBezTo>
                  <a:lnTo>
                    <a:pt x="8" y="184"/>
                  </a:lnTo>
                  <a:close/>
                </a:path>
              </a:pathLst>
            </a:custGeom>
            <a:solidFill>
              <a:srgbClr val="D43815"/>
            </a:solid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Oval 137"/>
            <p:cNvSpPr/>
            <p:nvPr/>
          </p:nvSpPr>
          <p:spPr>
            <a:xfrm>
              <a:off x="6176830" y="2085583"/>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561415" y="2457673"/>
            <a:ext cx="938656" cy="938654"/>
            <a:chOff x="7561415" y="2085583"/>
            <a:chExt cx="938656" cy="938654"/>
          </a:xfrm>
        </p:grpSpPr>
        <p:grpSp>
          <p:nvGrpSpPr>
            <p:cNvPr id="26" name="Group 25"/>
            <p:cNvGrpSpPr/>
            <p:nvPr/>
          </p:nvGrpSpPr>
          <p:grpSpPr>
            <a:xfrm>
              <a:off x="7736409" y="2267600"/>
              <a:ext cx="577850" cy="577850"/>
              <a:chOff x="5229225" y="6527801"/>
              <a:chExt cx="577850" cy="577850"/>
            </a:xfrm>
            <a:solidFill>
              <a:srgbClr val="D43815"/>
            </a:solidFill>
          </p:grpSpPr>
          <p:sp>
            <p:nvSpPr>
              <p:cNvPr id="27" name="Freeform 54"/>
              <p:cNvSpPr>
                <a:spLocks noEditPoints="1"/>
              </p:cNvSpPr>
              <p:nvPr/>
            </p:nvSpPr>
            <p:spPr bwMode="auto">
              <a:xfrm>
                <a:off x="5229225" y="6527801"/>
                <a:ext cx="577850" cy="577850"/>
              </a:xfrm>
              <a:custGeom>
                <a:avLst/>
                <a:gdLst>
                  <a:gd name="T0" fmla="*/ 240 w 240"/>
                  <a:gd name="T1" fmla="*/ 52 h 240"/>
                  <a:gd name="T2" fmla="*/ 240 w 240"/>
                  <a:gd name="T3" fmla="*/ 52 h 240"/>
                  <a:gd name="T4" fmla="*/ 240 w 240"/>
                  <a:gd name="T5" fmla="*/ 51 h 240"/>
                  <a:gd name="T6" fmla="*/ 240 w 240"/>
                  <a:gd name="T7" fmla="*/ 50 h 240"/>
                  <a:gd name="T8" fmla="*/ 239 w 240"/>
                  <a:gd name="T9" fmla="*/ 49 h 240"/>
                  <a:gd name="T10" fmla="*/ 239 w 240"/>
                  <a:gd name="T11" fmla="*/ 49 h 240"/>
                  <a:gd name="T12" fmla="*/ 238 w 240"/>
                  <a:gd name="T13" fmla="*/ 49 h 240"/>
                  <a:gd name="T14" fmla="*/ 238 w 240"/>
                  <a:gd name="T15" fmla="*/ 48 h 240"/>
                  <a:gd name="T16" fmla="*/ 238 w 240"/>
                  <a:gd name="T17" fmla="*/ 48 h 240"/>
                  <a:gd name="T18" fmla="*/ 126 w 240"/>
                  <a:gd name="T19" fmla="*/ 0 h 240"/>
                  <a:gd name="T20" fmla="*/ 123 w 240"/>
                  <a:gd name="T21" fmla="*/ 0 h 240"/>
                  <a:gd name="T22" fmla="*/ 3 w 240"/>
                  <a:gd name="T23" fmla="*/ 48 h 240"/>
                  <a:gd name="T24" fmla="*/ 2 w 240"/>
                  <a:gd name="T25" fmla="*/ 48 h 240"/>
                  <a:gd name="T26" fmla="*/ 2 w 240"/>
                  <a:gd name="T27" fmla="*/ 49 h 240"/>
                  <a:gd name="T28" fmla="*/ 1 w 240"/>
                  <a:gd name="T29" fmla="*/ 49 h 240"/>
                  <a:gd name="T30" fmla="*/ 1 w 240"/>
                  <a:gd name="T31" fmla="*/ 49 h 240"/>
                  <a:gd name="T32" fmla="*/ 0 w 240"/>
                  <a:gd name="T33" fmla="*/ 50 h 240"/>
                  <a:gd name="T34" fmla="*/ 0 w 240"/>
                  <a:gd name="T35" fmla="*/ 51 h 240"/>
                  <a:gd name="T36" fmla="*/ 0 w 240"/>
                  <a:gd name="T37" fmla="*/ 52 h 240"/>
                  <a:gd name="T38" fmla="*/ 0 w 240"/>
                  <a:gd name="T39" fmla="*/ 52 h 240"/>
                  <a:gd name="T40" fmla="*/ 0 w 240"/>
                  <a:gd name="T41" fmla="*/ 52 h 240"/>
                  <a:gd name="T42" fmla="*/ 0 w 240"/>
                  <a:gd name="T43" fmla="*/ 180 h 240"/>
                  <a:gd name="T44" fmla="*/ 2 w 240"/>
                  <a:gd name="T45" fmla="*/ 184 h 240"/>
                  <a:gd name="T46" fmla="*/ 122 w 240"/>
                  <a:gd name="T47" fmla="*/ 240 h 240"/>
                  <a:gd name="T48" fmla="*/ 122 w 240"/>
                  <a:gd name="T49" fmla="*/ 240 h 240"/>
                  <a:gd name="T50" fmla="*/ 124 w 240"/>
                  <a:gd name="T51" fmla="*/ 240 h 240"/>
                  <a:gd name="T52" fmla="*/ 126 w 240"/>
                  <a:gd name="T53" fmla="*/ 240 h 240"/>
                  <a:gd name="T54" fmla="*/ 126 w 240"/>
                  <a:gd name="T55" fmla="*/ 240 h 240"/>
                  <a:gd name="T56" fmla="*/ 238 w 240"/>
                  <a:gd name="T57" fmla="*/ 184 h 240"/>
                  <a:gd name="T58" fmla="*/ 240 w 240"/>
                  <a:gd name="T59" fmla="*/ 180 h 240"/>
                  <a:gd name="T60" fmla="*/ 240 w 240"/>
                  <a:gd name="T61" fmla="*/ 52 h 240"/>
                  <a:gd name="T62" fmla="*/ 240 w 240"/>
                  <a:gd name="T63" fmla="*/ 52 h 240"/>
                  <a:gd name="T64" fmla="*/ 124 w 240"/>
                  <a:gd name="T65" fmla="*/ 8 h 240"/>
                  <a:gd name="T66" fmla="*/ 226 w 240"/>
                  <a:gd name="T67" fmla="*/ 52 h 240"/>
                  <a:gd name="T68" fmla="*/ 182 w 240"/>
                  <a:gd name="T69" fmla="*/ 73 h 240"/>
                  <a:gd name="T70" fmla="*/ 81 w 240"/>
                  <a:gd name="T71" fmla="*/ 26 h 240"/>
                  <a:gd name="T72" fmla="*/ 124 w 240"/>
                  <a:gd name="T73" fmla="*/ 8 h 240"/>
                  <a:gd name="T74" fmla="*/ 124 w 240"/>
                  <a:gd name="T75" fmla="*/ 100 h 240"/>
                  <a:gd name="T76" fmla="*/ 14 w 240"/>
                  <a:gd name="T77" fmla="*/ 52 h 240"/>
                  <a:gd name="T78" fmla="*/ 71 w 240"/>
                  <a:gd name="T79" fmla="*/ 30 h 240"/>
                  <a:gd name="T80" fmla="*/ 173 w 240"/>
                  <a:gd name="T81" fmla="*/ 77 h 240"/>
                  <a:gd name="T82" fmla="*/ 124 w 240"/>
                  <a:gd name="T83" fmla="*/ 100 h 240"/>
                  <a:gd name="T84" fmla="*/ 8 w 240"/>
                  <a:gd name="T85" fmla="*/ 58 h 240"/>
                  <a:gd name="T86" fmla="*/ 120 w 240"/>
                  <a:gd name="T87" fmla="*/ 107 h 240"/>
                  <a:gd name="T88" fmla="*/ 120 w 240"/>
                  <a:gd name="T89" fmla="*/ 230 h 240"/>
                  <a:gd name="T90" fmla="*/ 8 w 240"/>
                  <a:gd name="T91" fmla="*/ 177 h 240"/>
                  <a:gd name="T92" fmla="*/ 8 w 240"/>
                  <a:gd name="T93" fmla="*/ 58 h 240"/>
                  <a:gd name="T94" fmla="*/ 232 w 240"/>
                  <a:gd name="T95" fmla="*/ 178 h 240"/>
                  <a:gd name="T96" fmla="*/ 128 w 240"/>
                  <a:gd name="T97" fmla="*/ 230 h 240"/>
                  <a:gd name="T98" fmla="*/ 128 w 240"/>
                  <a:gd name="T99" fmla="*/ 107 h 240"/>
                  <a:gd name="T100" fmla="*/ 232 w 240"/>
                  <a:gd name="T101" fmla="*/ 58 h 240"/>
                  <a:gd name="T102" fmla="*/ 232 w 240"/>
                  <a:gd name="T103" fmla="*/ 1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40">
                    <a:moveTo>
                      <a:pt x="240" y="52"/>
                    </a:moveTo>
                    <a:cubicBezTo>
                      <a:pt x="240" y="52"/>
                      <a:pt x="240" y="52"/>
                      <a:pt x="240" y="52"/>
                    </a:cubicBezTo>
                    <a:cubicBezTo>
                      <a:pt x="240" y="52"/>
                      <a:pt x="240" y="51"/>
                      <a:pt x="240" y="51"/>
                    </a:cubicBezTo>
                    <a:cubicBezTo>
                      <a:pt x="240" y="51"/>
                      <a:pt x="240" y="50"/>
                      <a:pt x="240" y="50"/>
                    </a:cubicBezTo>
                    <a:cubicBezTo>
                      <a:pt x="239" y="50"/>
                      <a:pt x="239" y="50"/>
                      <a:pt x="239" y="49"/>
                    </a:cubicBezTo>
                    <a:cubicBezTo>
                      <a:pt x="239" y="49"/>
                      <a:pt x="239" y="49"/>
                      <a:pt x="239" y="49"/>
                    </a:cubicBezTo>
                    <a:cubicBezTo>
                      <a:pt x="239" y="49"/>
                      <a:pt x="238" y="49"/>
                      <a:pt x="238" y="49"/>
                    </a:cubicBezTo>
                    <a:cubicBezTo>
                      <a:pt x="238" y="49"/>
                      <a:pt x="238" y="48"/>
                      <a:pt x="238" y="48"/>
                    </a:cubicBezTo>
                    <a:cubicBezTo>
                      <a:pt x="238" y="48"/>
                      <a:pt x="238" y="48"/>
                      <a:pt x="238" y="48"/>
                    </a:cubicBezTo>
                    <a:cubicBezTo>
                      <a:pt x="126" y="0"/>
                      <a:pt x="126" y="0"/>
                      <a:pt x="126" y="0"/>
                    </a:cubicBezTo>
                    <a:cubicBezTo>
                      <a:pt x="125" y="0"/>
                      <a:pt x="123" y="0"/>
                      <a:pt x="123" y="0"/>
                    </a:cubicBezTo>
                    <a:cubicBezTo>
                      <a:pt x="3" y="48"/>
                      <a:pt x="3" y="48"/>
                      <a:pt x="3" y="48"/>
                    </a:cubicBezTo>
                    <a:cubicBezTo>
                      <a:pt x="2" y="48"/>
                      <a:pt x="2" y="48"/>
                      <a:pt x="2" y="48"/>
                    </a:cubicBezTo>
                    <a:cubicBezTo>
                      <a:pt x="2" y="48"/>
                      <a:pt x="2" y="49"/>
                      <a:pt x="2" y="49"/>
                    </a:cubicBezTo>
                    <a:cubicBezTo>
                      <a:pt x="2" y="49"/>
                      <a:pt x="1" y="49"/>
                      <a:pt x="1" y="49"/>
                    </a:cubicBezTo>
                    <a:cubicBezTo>
                      <a:pt x="1" y="49"/>
                      <a:pt x="1" y="49"/>
                      <a:pt x="1" y="49"/>
                    </a:cubicBezTo>
                    <a:cubicBezTo>
                      <a:pt x="1" y="50"/>
                      <a:pt x="1" y="50"/>
                      <a:pt x="0" y="50"/>
                    </a:cubicBezTo>
                    <a:cubicBezTo>
                      <a:pt x="0" y="50"/>
                      <a:pt x="0" y="51"/>
                      <a:pt x="0" y="51"/>
                    </a:cubicBezTo>
                    <a:cubicBezTo>
                      <a:pt x="0" y="51"/>
                      <a:pt x="0" y="51"/>
                      <a:pt x="0" y="52"/>
                    </a:cubicBezTo>
                    <a:cubicBezTo>
                      <a:pt x="0" y="52"/>
                      <a:pt x="0" y="52"/>
                      <a:pt x="0" y="52"/>
                    </a:cubicBezTo>
                    <a:cubicBezTo>
                      <a:pt x="0" y="52"/>
                      <a:pt x="0" y="52"/>
                      <a:pt x="0" y="52"/>
                    </a:cubicBezTo>
                    <a:cubicBezTo>
                      <a:pt x="0" y="180"/>
                      <a:pt x="0" y="180"/>
                      <a:pt x="0" y="180"/>
                    </a:cubicBezTo>
                    <a:cubicBezTo>
                      <a:pt x="0" y="182"/>
                      <a:pt x="1" y="183"/>
                      <a:pt x="2" y="184"/>
                    </a:cubicBezTo>
                    <a:cubicBezTo>
                      <a:pt x="122" y="240"/>
                      <a:pt x="122" y="240"/>
                      <a:pt x="122" y="240"/>
                    </a:cubicBezTo>
                    <a:cubicBezTo>
                      <a:pt x="122" y="240"/>
                      <a:pt x="122" y="240"/>
                      <a:pt x="122" y="240"/>
                    </a:cubicBezTo>
                    <a:cubicBezTo>
                      <a:pt x="123" y="240"/>
                      <a:pt x="123" y="240"/>
                      <a:pt x="124" y="240"/>
                    </a:cubicBezTo>
                    <a:cubicBezTo>
                      <a:pt x="125" y="240"/>
                      <a:pt x="125" y="240"/>
                      <a:pt x="126" y="240"/>
                    </a:cubicBezTo>
                    <a:cubicBezTo>
                      <a:pt x="126" y="240"/>
                      <a:pt x="126" y="240"/>
                      <a:pt x="126" y="240"/>
                    </a:cubicBezTo>
                    <a:cubicBezTo>
                      <a:pt x="238" y="184"/>
                      <a:pt x="238" y="184"/>
                      <a:pt x="238" y="184"/>
                    </a:cubicBezTo>
                    <a:cubicBezTo>
                      <a:pt x="239" y="183"/>
                      <a:pt x="240" y="182"/>
                      <a:pt x="240" y="180"/>
                    </a:cubicBezTo>
                    <a:cubicBezTo>
                      <a:pt x="240" y="52"/>
                      <a:pt x="240" y="52"/>
                      <a:pt x="240" y="52"/>
                    </a:cubicBezTo>
                    <a:cubicBezTo>
                      <a:pt x="240" y="52"/>
                      <a:pt x="240" y="52"/>
                      <a:pt x="240" y="52"/>
                    </a:cubicBezTo>
                    <a:close/>
                    <a:moveTo>
                      <a:pt x="124" y="8"/>
                    </a:moveTo>
                    <a:cubicBezTo>
                      <a:pt x="226" y="52"/>
                      <a:pt x="226" y="52"/>
                      <a:pt x="226" y="52"/>
                    </a:cubicBezTo>
                    <a:cubicBezTo>
                      <a:pt x="182" y="73"/>
                      <a:pt x="182" y="73"/>
                      <a:pt x="182" y="73"/>
                    </a:cubicBezTo>
                    <a:cubicBezTo>
                      <a:pt x="81" y="26"/>
                      <a:pt x="81" y="26"/>
                      <a:pt x="81" y="26"/>
                    </a:cubicBezTo>
                    <a:lnTo>
                      <a:pt x="124" y="8"/>
                    </a:lnTo>
                    <a:close/>
                    <a:moveTo>
                      <a:pt x="124" y="100"/>
                    </a:moveTo>
                    <a:cubicBezTo>
                      <a:pt x="14" y="52"/>
                      <a:pt x="14" y="52"/>
                      <a:pt x="14" y="52"/>
                    </a:cubicBezTo>
                    <a:cubicBezTo>
                      <a:pt x="71" y="30"/>
                      <a:pt x="71" y="30"/>
                      <a:pt x="71" y="30"/>
                    </a:cubicBezTo>
                    <a:cubicBezTo>
                      <a:pt x="173" y="77"/>
                      <a:pt x="173" y="77"/>
                      <a:pt x="173" y="77"/>
                    </a:cubicBezTo>
                    <a:lnTo>
                      <a:pt x="124" y="100"/>
                    </a:lnTo>
                    <a:close/>
                    <a:moveTo>
                      <a:pt x="8" y="58"/>
                    </a:moveTo>
                    <a:cubicBezTo>
                      <a:pt x="120" y="107"/>
                      <a:pt x="120" y="107"/>
                      <a:pt x="120" y="107"/>
                    </a:cubicBezTo>
                    <a:cubicBezTo>
                      <a:pt x="120" y="230"/>
                      <a:pt x="120" y="230"/>
                      <a:pt x="120" y="230"/>
                    </a:cubicBezTo>
                    <a:cubicBezTo>
                      <a:pt x="8" y="177"/>
                      <a:pt x="8" y="177"/>
                      <a:pt x="8" y="177"/>
                    </a:cubicBezTo>
                    <a:lnTo>
                      <a:pt x="8" y="58"/>
                    </a:lnTo>
                    <a:close/>
                    <a:moveTo>
                      <a:pt x="232" y="178"/>
                    </a:moveTo>
                    <a:cubicBezTo>
                      <a:pt x="128" y="230"/>
                      <a:pt x="128" y="230"/>
                      <a:pt x="128" y="230"/>
                    </a:cubicBezTo>
                    <a:cubicBezTo>
                      <a:pt x="128" y="107"/>
                      <a:pt x="128" y="107"/>
                      <a:pt x="128" y="107"/>
                    </a:cubicBezTo>
                    <a:cubicBezTo>
                      <a:pt x="232" y="58"/>
                      <a:pt x="232" y="58"/>
                      <a:pt x="232" y="58"/>
                    </a:cubicBezTo>
                    <a:lnTo>
                      <a:pt x="232" y="178"/>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55"/>
              <p:cNvSpPr>
                <a:spLocks noEditPoints="1"/>
              </p:cNvSpPr>
              <p:nvPr/>
            </p:nvSpPr>
            <p:spPr bwMode="auto">
              <a:xfrm>
                <a:off x="5307013" y="6757989"/>
                <a:ext cx="153988" cy="203200"/>
              </a:xfrm>
              <a:custGeom>
                <a:avLst/>
                <a:gdLst>
                  <a:gd name="T0" fmla="*/ 62 w 64"/>
                  <a:gd name="T1" fmla="*/ 24 h 84"/>
                  <a:gd name="T2" fmla="*/ 6 w 64"/>
                  <a:gd name="T3" fmla="*/ 0 h 84"/>
                  <a:gd name="T4" fmla="*/ 2 w 64"/>
                  <a:gd name="T5" fmla="*/ 1 h 84"/>
                  <a:gd name="T6" fmla="*/ 0 w 64"/>
                  <a:gd name="T7" fmla="*/ 4 h 84"/>
                  <a:gd name="T8" fmla="*/ 0 w 64"/>
                  <a:gd name="T9" fmla="*/ 56 h 84"/>
                  <a:gd name="T10" fmla="*/ 2 w 64"/>
                  <a:gd name="T11" fmla="*/ 60 h 84"/>
                  <a:gd name="T12" fmla="*/ 58 w 64"/>
                  <a:gd name="T13" fmla="*/ 84 h 84"/>
                  <a:gd name="T14" fmla="*/ 60 w 64"/>
                  <a:gd name="T15" fmla="*/ 84 h 84"/>
                  <a:gd name="T16" fmla="*/ 62 w 64"/>
                  <a:gd name="T17" fmla="*/ 83 h 84"/>
                  <a:gd name="T18" fmla="*/ 64 w 64"/>
                  <a:gd name="T19" fmla="*/ 80 h 84"/>
                  <a:gd name="T20" fmla="*/ 64 w 64"/>
                  <a:gd name="T21" fmla="*/ 28 h 84"/>
                  <a:gd name="T22" fmla="*/ 62 w 64"/>
                  <a:gd name="T23" fmla="*/ 24 h 84"/>
                  <a:gd name="T24" fmla="*/ 56 w 64"/>
                  <a:gd name="T25" fmla="*/ 74 h 84"/>
                  <a:gd name="T26" fmla="*/ 8 w 64"/>
                  <a:gd name="T27" fmla="*/ 53 h 84"/>
                  <a:gd name="T28" fmla="*/ 8 w 64"/>
                  <a:gd name="T29" fmla="*/ 10 h 84"/>
                  <a:gd name="T30" fmla="*/ 56 w 64"/>
                  <a:gd name="T31" fmla="*/ 31 h 84"/>
                  <a:gd name="T32" fmla="*/ 56 w 64"/>
                  <a:gd name="T33" fmla="*/ 7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4">
                    <a:moveTo>
                      <a:pt x="62" y="24"/>
                    </a:moveTo>
                    <a:cubicBezTo>
                      <a:pt x="6" y="0"/>
                      <a:pt x="6" y="0"/>
                      <a:pt x="6" y="0"/>
                    </a:cubicBezTo>
                    <a:cubicBezTo>
                      <a:pt x="4" y="0"/>
                      <a:pt x="3" y="0"/>
                      <a:pt x="2" y="1"/>
                    </a:cubicBezTo>
                    <a:cubicBezTo>
                      <a:pt x="1" y="1"/>
                      <a:pt x="0" y="3"/>
                      <a:pt x="0" y="4"/>
                    </a:cubicBezTo>
                    <a:cubicBezTo>
                      <a:pt x="0" y="56"/>
                      <a:pt x="0" y="56"/>
                      <a:pt x="0" y="56"/>
                    </a:cubicBezTo>
                    <a:cubicBezTo>
                      <a:pt x="0" y="58"/>
                      <a:pt x="1" y="59"/>
                      <a:pt x="2" y="60"/>
                    </a:cubicBezTo>
                    <a:cubicBezTo>
                      <a:pt x="58" y="84"/>
                      <a:pt x="58" y="84"/>
                      <a:pt x="58" y="84"/>
                    </a:cubicBezTo>
                    <a:cubicBezTo>
                      <a:pt x="59" y="84"/>
                      <a:pt x="59" y="84"/>
                      <a:pt x="60" y="84"/>
                    </a:cubicBezTo>
                    <a:cubicBezTo>
                      <a:pt x="61" y="84"/>
                      <a:pt x="62" y="84"/>
                      <a:pt x="62" y="83"/>
                    </a:cubicBezTo>
                    <a:cubicBezTo>
                      <a:pt x="63" y="83"/>
                      <a:pt x="64" y="81"/>
                      <a:pt x="64" y="80"/>
                    </a:cubicBezTo>
                    <a:cubicBezTo>
                      <a:pt x="64" y="28"/>
                      <a:pt x="64" y="28"/>
                      <a:pt x="64" y="28"/>
                    </a:cubicBezTo>
                    <a:cubicBezTo>
                      <a:pt x="64" y="26"/>
                      <a:pt x="63" y="25"/>
                      <a:pt x="62" y="24"/>
                    </a:cubicBezTo>
                    <a:close/>
                    <a:moveTo>
                      <a:pt x="56" y="74"/>
                    </a:moveTo>
                    <a:cubicBezTo>
                      <a:pt x="8" y="53"/>
                      <a:pt x="8" y="53"/>
                      <a:pt x="8" y="53"/>
                    </a:cubicBezTo>
                    <a:cubicBezTo>
                      <a:pt x="8" y="10"/>
                      <a:pt x="8" y="10"/>
                      <a:pt x="8" y="10"/>
                    </a:cubicBezTo>
                    <a:cubicBezTo>
                      <a:pt x="56" y="31"/>
                      <a:pt x="56" y="31"/>
                      <a:pt x="56" y="31"/>
                    </a:cubicBezTo>
                    <a:lnTo>
                      <a:pt x="56" y="74"/>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9" name="Oval 138"/>
            <p:cNvSpPr/>
            <p:nvPr/>
          </p:nvSpPr>
          <p:spPr>
            <a:xfrm>
              <a:off x="7561415" y="2085583"/>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3070810" y="2811454"/>
            <a:ext cx="233363" cy="228600"/>
            <a:chOff x="4849812" y="1039813"/>
            <a:chExt cx="233363" cy="228600"/>
          </a:xfrm>
        </p:grpSpPr>
        <p:sp>
          <p:nvSpPr>
            <p:cNvPr id="141" name="Freeform 140"/>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 name="Freeform 141"/>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3" name="Group 142"/>
          <p:cNvGrpSpPr/>
          <p:nvPr/>
        </p:nvGrpSpPr>
        <p:grpSpPr>
          <a:xfrm>
            <a:off x="4458477" y="2811454"/>
            <a:ext cx="233363" cy="228600"/>
            <a:chOff x="4849812" y="1039813"/>
            <a:chExt cx="233363" cy="228600"/>
          </a:xfrm>
        </p:grpSpPr>
        <p:sp>
          <p:nvSpPr>
            <p:cNvPr id="144" name="Freeform 143"/>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 name="Freeform 144"/>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6" name="Group 145"/>
          <p:cNvGrpSpPr/>
          <p:nvPr/>
        </p:nvGrpSpPr>
        <p:grpSpPr>
          <a:xfrm>
            <a:off x="5838048" y="2811454"/>
            <a:ext cx="233363" cy="228600"/>
            <a:chOff x="4849812" y="1039813"/>
            <a:chExt cx="233363" cy="228600"/>
          </a:xfrm>
        </p:grpSpPr>
        <p:sp>
          <p:nvSpPr>
            <p:cNvPr id="147" name="Freeform 146"/>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 name="Freeform 147"/>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9" name="Group 148"/>
          <p:cNvGrpSpPr/>
          <p:nvPr/>
        </p:nvGrpSpPr>
        <p:grpSpPr>
          <a:xfrm>
            <a:off x="7214636" y="2811454"/>
            <a:ext cx="233363" cy="228600"/>
            <a:chOff x="4849812" y="1039813"/>
            <a:chExt cx="233363" cy="228600"/>
          </a:xfrm>
        </p:grpSpPr>
        <p:sp>
          <p:nvSpPr>
            <p:cNvPr id="150" name="Freeform 149"/>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 name="Freeform 150"/>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52" name="Rectangle 151"/>
          <p:cNvSpPr/>
          <p:nvPr/>
        </p:nvSpPr>
        <p:spPr>
          <a:xfrm>
            <a:off x="2837075" y="1440871"/>
            <a:ext cx="3420227" cy="400110"/>
          </a:xfrm>
          <a:prstGeom prst="rect">
            <a:avLst/>
          </a:prstGeom>
        </p:spPr>
        <p:txBody>
          <a:bodyPr wrap="none">
            <a:spAutoFit/>
          </a:bodyPr>
          <a:lstStyle/>
          <a:p>
            <a:pPr algn="ctr"/>
            <a:r>
              <a:rPr lang="en-US" sz="2000" b="1" dirty="0">
                <a:solidFill>
                  <a:srgbClr val="0D4571"/>
                </a:solidFill>
                <a:latin typeface="Arial"/>
                <a:cs typeface="Arial"/>
              </a:rPr>
              <a:t>Invest primarily in equities</a:t>
            </a:r>
          </a:p>
        </p:txBody>
      </p:sp>
      <p:cxnSp>
        <p:nvCxnSpPr>
          <p:cNvPr id="153" name="Straight Connector 152"/>
          <p:cNvCxnSpPr/>
          <p:nvPr/>
        </p:nvCxnSpPr>
        <p:spPr>
          <a:xfrm>
            <a:off x="456854" y="2059099"/>
            <a:ext cx="8204891" cy="1"/>
          </a:xfrm>
          <a:prstGeom prst="line">
            <a:avLst/>
          </a:prstGeom>
          <a:ln>
            <a:solidFill>
              <a:srgbClr val="B5A594"/>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262986" y="708405"/>
            <a:ext cx="8404780" cy="461665"/>
          </a:xfrm>
          <a:prstGeom prst="rect">
            <a:avLst/>
          </a:prstGeom>
          <a:noFill/>
        </p:spPr>
        <p:txBody>
          <a:bodyPr wrap="square" rtlCol="0">
            <a:spAutoFit/>
          </a:bodyPr>
          <a:lstStyle/>
          <a:p>
            <a:r>
              <a:rPr lang="en-US" sz="2400" b="1" dirty="0">
                <a:solidFill>
                  <a:srgbClr val="0D4571"/>
                </a:solidFill>
                <a:latin typeface="Arial"/>
                <a:cs typeface="Arial"/>
              </a:rPr>
              <a:t>Stock funds</a:t>
            </a:r>
          </a:p>
        </p:txBody>
      </p:sp>
      <p:grpSp>
        <p:nvGrpSpPr>
          <p:cNvPr id="68" name="Group 67"/>
          <p:cNvGrpSpPr/>
          <p:nvPr/>
        </p:nvGrpSpPr>
        <p:grpSpPr>
          <a:xfrm>
            <a:off x="253397" y="0"/>
            <a:ext cx="2407627" cy="561402"/>
            <a:chOff x="5913317" y="0"/>
            <a:chExt cx="2407627" cy="561402"/>
          </a:xfrm>
        </p:grpSpPr>
        <p:sp>
          <p:nvSpPr>
            <p:cNvPr id="69" name="Round Same Side Corner Rectangle 68"/>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70" name="Group 69"/>
            <p:cNvGrpSpPr/>
            <p:nvPr/>
          </p:nvGrpSpPr>
          <p:grpSpPr>
            <a:xfrm>
              <a:off x="5998058" y="117953"/>
              <a:ext cx="1806980" cy="328396"/>
              <a:chOff x="-18290" y="2448962"/>
              <a:chExt cx="1806980" cy="288079"/>
            </a:xfrm>
          </p:grpSpPr>
          <p:sp>
            <p:nvSpPr>
              <p:cNvPr id="75" name="Rounded Rectangle 74"/>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6" name="TextBox 75"/>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2</a:t>
                </a:r>
                <a:endParaRPr lang="en-US" sz="1400" b="1" dirty="0">
                  <a:solidFill>
                    <a:schemeClr val="bg1"/>
                  </a:solidFill>
                  <a:latin typeface="Arial"/>
                  <a:cs typeface="Arial"/>
                </a:endParaRPr>
              </a:p>
            </p:txBody>
          </p:sp>
        </p:grpSp>
        <p:sp>
          <p:nvSpPr>
            <p:cNvPr id="71" name="Oval 70"/>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77" name="Picture 76"/>
          <p:cNvPicPr>
            <a:picLocks noChangeAspect="1"/>
          </p:cNvPicPr>
          <p:nvPr/>
        </p:nvPicPr>
        <p:blipFill>
          <a:blip r:embed="rId3"/>
          <a:stretch>
            <a:fillRect/>
          </a:stretch>
        </p:blipFill>
        <p:spPr>
          <a:xfrm>
            <a:off x="2281629" y="152077"/>
            <a:ext cx="191283" cy="250793"/>
          </a:xfrm>
          <a:prstGeom prst="rect">
            <a:avLst/>
          </a:prstGeom>
        </p:spPr>
      </p:pic>
      <p:sp>
        <p:nvSpPr>
          <p:cNvPr id="63" name="TextBox 62">
            <a:extLst>
              <a:ext uri="{FF2B5EF4-FFF2-40B4-BE49-F238E27FC236}">
                <a16:creationId xmlns:a16="http://schemas.microsoft.com/office/drawing/2014/main" id="{F78B320E-00C1-43AF-A376-437858909DEC}"/>
              </a:ext>
            </a:extLst>
          </p:cNvPr>
          <p:cNvSpPr txBox="1"/>
          <p:nvPr/>
        </p:nvSpPr>
        <p:spPr>
          <a:xfrm>
            <a:off x="3299" y="4435060"/>
            <a:ext cx="9140701" cy="738664"/>
          </a:xfrm>
          <a:prstGeom prst="rect">
            <a:avLst/>
          </a:prstGeom>
          <a:noFill/>
        </p:spPr>
        <p:txBody>
          <a:bodyPr wrap="square" rtlCol="0">
            <a:spAutoFit/>
          </a:bodyPr>
          <a:lstStyle/>
          <a:p>
            <a:pPr algn="ctr"/>
            <a:r>
              <a:rPr lang="en-US" sz="1400" i="1" dirty="0">
                <a:solidFill>
                  <a:srgbClr val="0D4571"/>
                </a:solidFill>
                <a:latin typeface="Arial"/>
                <a:cs typeface="Arial"/>
              </a:rPr>
              <a:t>*You could lose money by investing in a money market fund. An investment in a money market fund is not insured or guaranteed by the Federal Deposit Insurance Corporation or any other government agency. Before investing, always read a money market fund’s prospectus for policies specific to that fund.</a:t>
            </a:r>
          </a:p>
        </p:txBody>
      </p:sp>
    </p:spTree>
    <p:extLst>
      <p:ext uri="{BB962C8B-B14F-4D97-AF65-F5344CB8AC3E}">
        <p14:creationId xmlns:p14="http://schemas.microsoft.com/office/powerpoint/2010/main" val="73819644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700"/>
                                        <p:tgtEl>
                                          <p:spTgt spid="152"/>
                                        </p:tgtEl>
                                      </p:cBhvr>
                                    </p:animEffect>
                                    <p:anim calcmode="lin" valueType="num">
                                      <p:cBhvr>
                                        <p:cTn id="8" dur="700" fill="hold"/>
                                        <p:tgtEl>
                                          <p:spTgt spid="152"/>
                                        </p:tgtEl>
                                        <p:attrNameLst>
                                          <p:attrName>ppt_x</p:attrName>
                                        </p:attrNameLst>
                                      </p:cBhvr>
                                      <p:tavLst>
                                        <p:tav tm="0">
                                          <p:val>
                                            <p:strVal val="#ppt_x"/>
                                          </p:val>
                                        </p:tav>
                                        <p:tav tm="100000">
                                          <p:val>
                                            <p:strVal val="#ppt_x"/>
                                          </p:val>
                                        </p:tav>
                                      </p:tavLst>
                                    </p:anim>
                                    <p:anim calcmode="lin" valueType="num">
                                      <p:cBhvr>
                                        <p:cTn id="9" dur="700" fill="hold"/>
                                        <p:tgtEl>
                                          <p:spTgt spid="152"/>
                                        </p:tgtEl>
                                        <p:attrNameLst>
                                          <p:attrName>ppt_y</p:attrName>
                                        </p:attrNameLst>
                                      </p:cBhvr>
                                      <p:tavLst>
                                        <p:tav tm="0">
                                          <p:val>
                                            <p:strVal val="#ppt_y-.1"/>
                                          </p:val>
                                        </p:tav>
                                        <p:tav tm="100000">
                                          <p:val>
                                            <p:strVal val="#ppt_y"/>
                                          </p:val>
                                        </p:tav>
                                      </p:tavLst>
                                    </p:anim>
                                  </p:childTnLst>
                                </p:cTn>
                              </p:par>
                            </p:childTnLst>
                          </p:cTn>
                        </p:par>
                        <p:par>
                          <p:cTn id="10" fill="hold">
                            <p:stCondLst>
                              <p:cond delay="700"/>
                            </p:stCondLst>
                            <p:childTnLst>
                              <p:par>
                                <p:cTn id="11" presetID="16" presetClass="entr" presetSubtype="37" fill="hold" nodeType="afterEffect">
                                  <p:stCondLst>
                                    <p:cond delay="0"/>
                                  </p:stCondLst>
                                  <p:childTnLst>
                                    <p:set>
                                      <p:cBhvr>
                                        <p:cTn id="12" dur="1" fill="hold">
                                          <p:stCondLst>
                                            <p:cond delay="0"/>
                                          </p:stCondLst>
                                        </p:cTn>
                                        <p:tgtEl>
                                          <p:spTgt spid="153"/>
                                        </p:tgtEl>
                                        <p:attrNameLst>
                                          <p:attrName>style.visibility</p:attrName>
                                        </p:attrNameLst>
                                      </p:cBhvr>
                                      <p:to>
                                        <p:strVal val="visible"/>
                                      </p:to>
                                    </p:set>
                                    <p:animEffect transition="in" filter="barn(outVertical)">
                                      <p:cBhvr>
                                        <p:cTn id="13" dur="500"/>
                                        <p:tgtEl>
                                          <p:spTgt spid="153"/>
                                        </p:tgtEl>
                                      </p:cBhvr>
                                    </p:animEffect>
                                  </p:childTnLst>
                                </p:cTn>
                              </p:par>
                            </p:childTnLst>
                          </p:cTn>
                        </p:par>
                        <p:par>
                          <p:cTn id="14" fill="hold">
                            <p:stCondLst>
                              <p:cond delay="1200"/>
                            </p:stCondLst>
                            <p:childTnLst>
                              <p:par>
                                <p:cTn id="15" presetID="47"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00"/>
                                        <p:tgtEl>
                                          <p:spTgt spid="3"/>
                                        </p:tgtEl>
                                      </p:cBhvr>
                                    </p:animEffect>
                                    <p:anim calcmode="lin" valueType="num">
                                      <p:cBhvr>
                                        <p:cTn id="18" dur="700" fill="hold"/>
                                        <p:tgtEl>
                                          <p:spTgt spid="3"/>
                                        </p:tgtEl>
                                        <p:attrNameLst>
                                          <p:attrName>ppt_x</p:attrName>
                                        </p:attrNameLst>
                                      </p:cBhvr>
                                      <p:tavLst>
                                        <p:tav tm="0">
                                          <p:val>
                                            <p:strVal val="#ppt_x"/>
                                          </p:val>
                                        </p:tav>
                                        <p:tav tm="100000">
                                          <p:val>
                                            <p:strVal val="#ppt_x"/>
                                          </p:val>
                                        </p:tav>
                                      </p:tavLst>
                                    </p:anim>
                                    <p:anim calcmode="lin" valueType="num">
                                      <p:cBhvr>
                                        <p:cTn id="19" dur="7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700"/>
                                        <p:tgtEl>
                                          <p:spTgt spid="73"/>
                                        </p:tgtEl>
                                      </p:cBhvr>
                                    </p:animEffect>
                                    <p:anim calcmode="lin" valueType="num">
                                      <p:cBhvr>
                                        <p:cTn id="23" dur="700" fill="hold"/>
                                        <p:tgtEl>
                                          <p:spTgt spid="73"/>
                                        </p:tgtEl>
                                        <p:attrNameLst>
                                          <p:attrName>ppt_x</p:attrName>
                                        </p:attrNameLst>
                                      </p:cBhvr>
                                      <p:tavLst>
                                        <p:tav tm="0">
                                          <p:val>
                                            <p:strVal val="#ppt_x"/>
                                          </p:val>
                                        </p:tav>
                                        <p:tav tm="100000">
                                          <p:val>
                                            <p:strVal val="#ppt_x"/>
                                          </p:val>
                                        </p:tav>
                                      </p:tavLst>
                                    </p:anim>
                                    <p:anim calcmode="lin" valueType="num">
                                      <p:cBhvr>
                                        <p:cTn id="24" dur="7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1900"/>
                            </p:stCondLst>
                            <p:childTnLst>
                              <p:par>
                                <p:cTn id="26" presetID="10" presetClass="entr" presetSubtype="0" fill="hold" nodeType="afterEffect">
                                  <p:stCondLst>
                                    <p:cond delay="0"/>
                                  </p:stCondLst>
                                  <p:childTnLst>
                                    <p:set>
                                      <p:cBhvr>
                                        <p:cTn id="27" dur="1" fill="hold">
                                          <p:stCondLst>
                                            <p:cond delay="0"/>
                                          </p:stCondLst>
                                        </p:cTn>
                                        <p:tgtEl>
                                          <p:spTgt spid="131"/>
                                        </p:tgtEl>
                                        <p:attrNameLst>
                                          <p:attrName>style.visibility</p:attrName>
                                        </p:attrNameLst>
                                      </p:cBhvr>
                                      <p:to>
                                        <p:strVal val="visible"/>
                                      </p:to>
                                    </p:set>
                                    <p:animEffect transition="in" filter="fade">
                                      <p:cBhvr>
                                        <p:cTn id="28" dur="500"/>
                                        <p:tgtEl>
                                          <p:spTgt spid="131"/>
                                        </p:tgtEl>
                                      </p:cBhvr>
                                    </p:animEffect>
                                  </p:childTnLst>
                                </p:cTn>
                              </p:par>
                              <p:par>
                                <p:cTn id="29" presetID="47"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00"/>
                                        <p:tgtEl>
                                          <p:spTgt spid="5"/>
                                        </p:tgtEl>
                                      </p:cBhvr>
                                    </p:animEffect>
                                    <p:anim calcmode="lin" valueType="num">
                                      <p:cBhvr>
                                        <p:cTn id="32" dur="700" fill="hold"/>
                                        <p:tgtEl>
                                          <p:spTgt spid="5"/>
                                        </p:tgtEl>
                                        <p:attrNameLst>
                                          <p:attrName>ppt_x</p:attrName>
                                        </p:attrNameLst>
                                      </p:cBhvr>
                                      <p:tavLst>
                                        <p:tav tm="0">
                                          <p:val>
                                            <p:strVal val="#ppt_x"/>
                                          </p:val>
                                        </p:tav>
                                        <p:tav tm="100000">
                                          <p:val>
                                            <p:strVal val="#ppt_x"/>
                                          </p:val>
                                        </p:tav>
                                      </p:tavLst>
                                    </p:anim>
                                    <p:anim calcmode="lin" valueType="num">
                                      <p:cBhvr>
                                        <p:cTn id="33" dur="7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700"/>
                                        <p:tgtEl>
                                          <p:spTgt spid="74"/>
                                        </p:tgtEl>
                                      </p:cBhvr>
                                    </p:animEffect>
                                    <p:anim calcmode="lin" valueType="num">
                                      <p:cBhvr>
                                        <p:cTn id="37" dur="700" fill="hold"/>
                                        <p:tgtEl>
                                          <p:spTgt spid="74"/>
                                        </p:tgtEl>
                                        <p:attrNameLst>
                                          <p:attrName>ppt_x</p:attrName>
                                        </p:attrNameLst>
                                      </p:cBhvr>
                                      <p:tavLst>
                                        <p:tav tm="0">
                                          <p:val>
                                            <p:strVal val="#ppt_x"/>
                                          </p:val>
                                        </p:tav>
                                        <p:tav tm="100000">
                                          <p:val>
                                            <p:strVal val="#ppt_x"/>
                                          </p:val>
                                        </p:tav>
                                      </p:tavLst>
                                    </p:anim>
                                    <p:anim calcmode="lin" valueType="num">
                                      <p:cBhvr>
                                        <p:cTn id="38" dur="700" fill="hold"/>
                                        <p:tgtEl>
                                          <p:spTgt spid="74"/>
                                        </p:tgtEl>
                                        <p:attrNameLst>
                                          <p:attrName>ppt_y</p:attrName>
                                        </p:attrNameLst>
                                      </p:cBhvr>
                                      <p:tavLst>
                                        <p:tav tm="0">
                                          <p:val>
                                            <p:strVal val="#ppt_y+.1"/>
                                          </p:val>
                                        </p:tav>
                                        <p:tav tm="100000">
                                          <p:val>
                                            <p:strVal val="#ppt_y"/>
                                          </p:val>
                                        </p:tav>
                                      </p:tavLst>
                                    </p:anim>
                                  </p:childTnLst>
                                </p:cTn>
                              </p:par>
                            </p:childTnLst>
                          </p:cTn>
                        </p:par>
                        <p:par>
                          <p:cTn id="39" fill="hold">
                            <p:stCondLst>
                              <p:cond delay="2600"/>
                            </p:stCondLst>
                            <p:childTnLst>
                              <p:par>
                                <p:cTn id="40" presetID="10" presetClass="entr" presetSubtype="0" fill="hold" nodeType="afterEffect">
                                  <p:stCondLst>
                                    <p:cond delay="0"/>
                                  </p:stCondLst>
                                  <p:childTnLst>
                                    <p:set>
                                      <p:cBhvr>
                                        <p:cTn id="41" dur="1" fill="hold">
                                          <p:stCondLst>
                                            <p:cond delay="0"/>
                                          </p:stCondLst>
                                        </p:cTn>
                                        <p:tgtEl>
                                          <p:spTgt spid="140"/>
                                        </p:tgtEl>
                                        <p:attrNameLst>
                                          <p:attrName>style.visibility</p:attrName>
                                        </p:attrNameLst>
                                      </p:cBhvr>
                                      <p:to>
                                        <p:strVal val="visible"/>
                                      </p:to>
                                    </p:set>
                                    <p:animEffect transition="in" filter="fade">
                                      <p:cBhvr>
                                        <p:cTn id="42" dur="500"/>
                                        <p:tgtEl>
                                          <p:spTgt spid="140"/>
                                        </p:tgtEl>
                                      </p:cBhvr>
                                    </p:animEffect>
                                  </p:childTnLst>
                                </p:cTn>
                              </p:par>
                              <p:par>
                                <p:cTn id="43" presetID="47"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700"/>
                                        <p:tgtEl>
                                          <p:spTgt spid="6"/>
                                        </p:tgtEl>
                                      </p:cBhvr>
                                    </p:animEffect>
                                    <p:anim calcmode="lin" valueType="num">
                                      <p:cBhvr>
                                        <p:cTn id="46" dur="700" fill="hold"/>
                                        <p:tgtEl>
                                          <p:spTgt spid="6"/>
                                        </p:tgtEl>
                                        <p:attrNameLst>
                                          <p:attrName>ppt_x</p:attrName>
                                        </p:attrNameLst>
                                      </p:cBhvr>
                                      <p:tavLst>
                                        <p:tav tm="0">
                                          <p:val>
                                            <p:strVal val="#ppt_x"/>
                                          </p:val>
                                        </p:tav>
                                        <p:tav tm="100000">
                                          <p:val>
                                            <p:strVal val="#ppt_x"/>
                                          </p:val>
                                        </p:tav>
                                      </p:tavLst>
                                    </p:anim>
                                    <p:anim calcmode="lin" valueType="num">
                                      <p:cBhvr>
                                        <p:cTn id="47" dur="700" fill="hold"/>
                                        <p:tgtEl>
                                          <p:spTgt spid="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700"/>
                                        <p:tgtEl>
                                          <p:spTgt spid="72"/>
                                        </p:tgtEl>
                                      </p:cBhvr>
                                    </p:animEffect>
                                    <p:anim calcmode="lin" valueType="num">
                                      <p:cBhvr>
                                        <p:cTn id="51" dur="700" fill="hold"/>
                                        <p:tgtEl>
                                          <p:spTgt spid="72"/>
                                        </p:tgtEl>
                                        <p:attrNameLst>
                                          <p:attrName>ppt_x</p:attrName>
                                        </p:attrNameLst>
                                      </p:cBhvr>
                                      <p:tavLst>
                                        <p:tav tm="0">
                                          <p:val>
                                            <p:strVal val="#ppt_x"/>
                                          </p:val>
                                        </p:tav>
                                        <p:tav tm="100000">
                                          <p:val>
                                            <p:strVal val="#ppt_x"/>
                                          </p:val>
                                        </p:tav>
                                      </p:tavLst>
                                    </p:anim>
                                    <p:anim calcmode="lin" valueType="num">
                                      <p:cBhvr>
                                        <p:cTn id="52" dur="700" fill="hold"/>
                                        <p:tgtEl>
                                          <p:spTgt spid="72"/>
                                        </p:tgtEl>
                                        <p:attrNameLst>
                                          <p:attrName>ppt_y</p:attrName>
                                        </p:attrNameLst>
                                      </p:cBhvr>
                                      <p:tavLst>
                                        <p:tav tm="0">
                                          <p:val>
                                            <p:strVal val="#ppt_y+.1"/>
                                          </p:val>
                                        </p:tav>
                                        <p:tav tm="100000">
                                          <p:val>
                                            <p:strVal val="#ppt_y"/>
                                          </p:val>
                                        </p:tav>
                                      </p:tavLst>
                                    </p:anim>
                                  </p:childTnLst>
                                </p:cTn>
                              </p:par>
                            </p:childTnLst>
                          </p:cTn>
                        </p:par>
                        <p:par>
                          <p:cTn id="53" fill="hold">
                            <p:stCondLst>
                              <p:cond delay="3300"/>
                            </p:stCondLst>
                            <p:childTnLst>
                              <p:par>
                                <p:cTn id="54" presetID="10" presetClass="entr" presetSubtype="0" fill="hold" nodeType="afterEffect">
                                  <p:stCondLst>
                                    <p:cond delay="0"/>
                                  </p:stCondLst>
                                  <p:childTnLst>
                                    <p:set>
                                      <p:cBhvr>
                                        <p:cTn id="55" dur="1" fill="hold">
                                          <p:stCondLst>
                                            <p:cond delay="0"/>
                                          </p:stCondLst>
                                        </p:cTn>
                                        <p:tgtEl>
                                          <p:spTgt spid="143"/>
                                        </p:tgtEl>
                                        <p:attrNameLst>
                                          <p:attrName>style.visibility</p:attrName>
                                        </p:attrNameLst>
                                      </p:cBhvr>
                                      <p:to>
                                        <p:strVal val="visible"/>
                                      </p:to>
                                    </p:set>
                                    <p:animEffect transition="in" filter="fade">
                                      <p:cBhvr>
                                        <p:cTn id="56" dur="500"/>
                                        <p:tgtEl>
                                          <p:spTgt spid="143"/>
                                        </p:tgtEl>
                                      </p:cBhvr>
                                    </p:animEffect>
                                  </p:childTnLst>
                                </p:cTn>
                              </p:par>
                              <p:par>
                                <p:cTn id="57" presetID="47"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anim calcmode="lin" valueType="num">
                                      <p:cBhvr>
                                        <p:cTn id="60" dur="700" fill="hold"/>
                                        <p:tgtEl>
                                          <p:spTgt spid="7"/>
                                        </p:tgtEl>
                                        <p:attrNameLst>
                                          <p:attrName>ppt_x</p:attrName>
                                        </p:attrNameLst>
                                      </p:cBhvr>
                                      <p:tavLst>
                                        <p:tav tm="0">
                                          <p:val>
                                            <p:strVal val="#ppt_x"/>
                                          </p:val>
                                        </p:tav>
                                        <p:tav tm="100000">
                                          <p:val>
                                            <p:strVal val="#ppt_x"/>
                                          </p:val>
                                        </p:tav>
                                      </p:tavLst>
                                    </p:anim>
                                    <p:anim calcmode="lin" valueType="num">
                                      <p:cBhvr>
                                        <p:cTn id="61" dur="700" fill="hold"/>
                                        <p:tgtEl>
                                          <p:spTgt spid="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700"/>
                                        <p:tgtEl>
                                          <p:spTgt spid="94"/>
                                        </p:tgtEl>
                                      </p:cBhvr>
                                    </p:animEffect>
                                    <p:anim calcmode="lin" valueType="num">
                                      <p:cBhvr>
                                        <p:cTn id="65" dur="700" fill="hold"/>
                                        <p:tgtEl>
                                          <p:spTgt spid="94"/>
                                        </p:tgtEl>
                                        <p:attrNameLst>
                                          <p:attrName>ppt_x</p:attrName>
                                        </p:attrNameLst>
                                      </p:cBhvr>
                                      <p:tavLst>
                                        <p:tav tm="0">
                                          <p:val>
                                            <p:strVal val="#ppt_x"/>
                                          </p:val>
                                        </p:tav>
                                        <p:tav tm="100000">
                                          <p:val>
                                            <p:strVal val="#ppt_x"/>
                                          </p:val>
                                        </p:tav>
                                      </p:tavLst>
                                    </p:anim>
                                    <p:anim calcmode="lin" valueType="num">
                                      <p:cBhvr>
                                        <p:cTn id="66" dur="7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10" presetClass="entr" presetSubtype="0"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fade">
                                      <p:cBhvr>
                                        <p:cTn id="70" dur="500"/>
                                        <p:tgtEl>
                                          <p:spTgt spid="146"/>
                                        </p:tgtEl>
                                      </p:cBhvr>
                                    </p:animEffect>
                                  </p:childTnLst>
                                </p:cTn>
                              </p:par>
                              <p:par>
                                <p:cTn id="71" presetID="47"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700"/>
                                        <p:tgtEl>
                                          <p:spTgt spid="8"/>
                                        </p:tgtEl>
                                      </p:cBhvr>
                                    </p:animEffect>
                                    <p:anim calcmode="lin" valueType="num">
                                      <p:cBhvr>
                                        <p:cTn id="74" dur="700" fill="hold"/>
                                        <p:tgtEl>
                                          <p:spTgt spid="8"/>
                                        </p:tgtEl>
                                        <p:attrNameLst>
                                          <p:attrName>ppt_x</p:attrName>
                                        </p:attrNameLst>
                                      </p:cBhvr>
                                      <p:tavLst>
                                        <p:tav tm="0">
                                          <p:val>
                                            <p:strVal val="#ppt_x"/>
                                          </p:val>
                                        </p:tav>
                                        <p:tav tm="100000">
                                          <p:val>
                                            <p:strVal val="#ppt_x"/>
                                          </p:val>
                                        </p:tav>
                                      </p:tavLst>
                                    </p:anim>
                                    <p:anim calcmode="lin" valueType="num">
                                      <p:cBhvr>
                                        <p:cTn id="75" dur="700" fill="hold"/>
                                        <p:tgtEl>
                                          <p:spTgt spid="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700"/>
                                        <p:tgtEl>
                                          <p:spTgt spid="67"/>
                                        </p:tgtEl>
                                      </p:cBhvr>
                                    </p:animEffect>
                                    <p:anim calcmode="lin" valueType="num">
                                      <p:cBhvr>
                                        <p:cTn id="79" dur="700" fill="hold"/>
                                        <p:tgtEl>
                                          <p:spTgt spid="67"/>
                                        </p:tgtEl>
                                        <p:attrNameLst>
                                          <p:attrName>ppt_x</p:attrName>
                                        </p:attrNameLst>
                                      </p:cBhvr>
                                      <p:tavLst>
                                        <p:tav tm="0">
                                          <p:val>
                                            <p:strVal val="#ppt_x"/>
                                          </p:val>
                                        </p:tav>
                                        <p:tav tm="100000">
                                          <p:val>
                                            <p:strVal val="#ppt_x"/>
                                          </p:val>
                                        </p:tav>
                                      </p:tavLst>
                                    </p:anim>
                                    <p:anim calcmode="lin" valueType="num">
                                      <p:cBhvr>
                                        <p:cTn id="80" dur="700" fill="hold"/>
                                        <p:tgtEl>
                                          <p:spTgt spid="67"/>
                                        </p:tgtEl>
                                        <p:attrNameLst>
                                          <p:attrName>ppt_y</p:attrName>
                                        </p:attrNameLst>
                                      </p:cBhvr>
                                      <p:tavLst>
                                        <p:tav tm="0">
                                          <p:val>
                                            <p:strVal val="#ppt_y+.1"/>
                                          </p:val>
                                        </p:tav>
                                        <p:tav tm="100000">
                                          <p:val>
                                            <p:strVal val="#ppt_y"/>
                                          </p:val>
                                        </p:tav>
                                      </p:tavLst>
                                    </p:anim>
                                  </p:childTnLst>
                                </p:cTn>
                              </p:par>
                            </p:childTnLst>
                          </p:cTn>
                        </p:par>
                        <p:par>
                          <p:cTn id="81" fill="hold">
                            <p:stCondLst>
                              <p:cond delay="4700"/>
                            </p:stCondLst>
                            <p:childTnLst>
                              <p:par>
                                <p:cTn id="82" presetID="10" presetClass="entr" presetSubtype="0" fill="hold" nodeType="afterEffect">
                                  <p:stCondLst>
                                    <p:cond delay="0"/>
                                  </p:stCondLst>
                                  <p:childTnLst>
                                    <p:set>
                                      <p:cBhvr>
                                        <p:cTn id="83" dur="1" fill="hold">
                                          <p:stCondLst>
                                            <p:cond delay="0"/>
                                          </p:stCondLst>
                                        </p:cTn>
                                        <p:tgtEl>
                                          <p:spTgt spid="149"/>
                                        </p:tgtEl>
                                        <p:attrNameLst>
                                          <p:attrName>style.visibility</p:attrName>
                                        </p:attrNameLst>
                                      </p:cBhvr>
                                      <p:to>
                                        <p:strVal val="visible"/>
                                      </p:to>
                                    </p:set>
                                    <p:animEffect transition="in" filter="fade">
                                      <p:cBhvr>
                                        <p:cTn id="84" dur="500"/>
                                        <p:tgtEl>
                                          <p:spTgt spid="149"/>
                                        </p:tgtEl>
                                      </p:cBhvr>
                                    </p:animEffect>
                                  </p:childTnLst>
                                </p:cTn>
                              </p:par>
                              <p:par>
                                <p:cTn id="85" presetID="47" presetClass="entr" presetSubtype="0" fill="hold" nodeType="with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700"/>
                                        <p:tgtEl>
                                          <p:spTgt spid="9"/>
                                        </p:tgtEl>
                                      </p:cBhvr>
                                    </p:animEffect>
                                    <p:anim calcmode="lin" valueType="num">
                                      <p:cBhvr>
                                        <p:cTn id="88" dur="700" fill="hold"/>
                                        <p:tgtEl>
                                          <p:spTgt spid="9"/>
                                        </p:tgtEl>
                                        <p:attrNameLst>
                                          <p:attrName>ppt_x</p:attrName>
                                        </p:attrNameLst>
                                      </p:cBhvr>
                                      <p:tavLst>
                                        <p:tav tm="0">
                                          <p:val>
                                            <p:strVal val="#ppt_x"/>
                                          </p:val>
                                        </p:tav>
                                        <p:tav tm="100000">
                                          <p:val>
                                            <p:strVal val="#ppt_x"/>
                                          </p:val>
                                        </p:tav>
                                      </p:tavLst>
                                    </p:anim>
                                    <p:anim calcmode="lin" valueType="num">
                                      <p:cBhvr>
                                        <p:cTn id="89" dur="700" fill="hold"/>
                                        <p:tgtEl>
                                          <p:spTgt spid="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700"/>
                                        <p:tgtEl>
                                          <p:spTgt spid="58"/>
                                        </p:tgtEl>
                                      </p:cBhvr>
                                    </p:animEffect>
                                    <p:anim calcmode="lin" valueType="num">
                                      <p:cBhvr>
                                        <p:cTn id="93" dur="700" fill="hold"/>
                                        <p:tgtEl>
                                          <p:spTgt spid="58"/>
                                        </p:tgtEl>
                                        <p:attrNameLst>
                                          <p:attrName>ppt_x</p:attrName>
                                        </p:attrNameLst>
                                      </p:cBhvr>
                                      <p:tavLst>
                                        <p:tav tm="0">
                                          <p:val>
                                            <p:strVal val="#ppt_x"/>
                                          </p:val>
                                        </p:tav>
                                        <p:tav tm="100000">
                                          <p:val>
                                            <p:strVal val="#ppt_x"/>
                                          </p:val>
                                        </p:tav>
                                      </p:tavLst>
                                    </p:anim>
                                    <p:anim calcmode="lin" valueType="num">
                                      <p:cBhvr>
                                        <p:cTn id="94" dur="700" fill="hold"/>
                                        <p:tgtEl>
                                          <p:spTgt spid="5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700"/>
                                        <p:tgtEl>
                                          <p:spTgt spid="63"/>
                                        </p:tgtEl>
                                      </p:cBhvr>
                                    </p:animEffect>
                                    <p:anim calcmode="lin" valueType="num">
                                      <p:cBhvr>
                                        <p:cTn id="98" dur="700" fill="hold"/>
                                        <p:tgtEl>
                                          <p:spTgt spid="63"/>
                                        </p:tgtEl>
                                        <p:attrNameLst>
                                          <p:attrName>ppt_x</p:attrName>
                                        </p:attrNameLst>
                                      </p:cBhvr>
                                      <p:tavLst>
                                        <p:tav tm="0">
                                          <p:val>
                                            <p:strVal val="#ppt_x"/>
                                          </p:val>
                                        </p:tav>
                                        <p:tav tm="100000">
                                          <p:val>
                                            <p:strVal val="#ppt_x"/>
                                          </p:val>
                                        </p:tav>
                                      </p:tavLst>
                                    </p:anim>
                                    <p:anim calcmode="lin" valueType="num">
                                      <p:cBhvr>
                                        <p:cTn id="99" dur="7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7" grpId="0"/>
      <p:bldP spid="72" grpId="0"/>
      <p:bldP spid="73" grpId="0"/>
      <p:bldP spid="74" grpId="0"/>
      <p:bldP spid="94" grpId="0"/>
      <p:bldP spid="152" grpId="0"/>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260929" y="1627956"/>
            <a:ext cx="2777619" cy="584776"/>
          </a:xfrm>
          <a:prstGeom prst="rect">
            <a:avLst/>
          </a:prstGeom>
          <a:noFill/>
        </p:spPr>
        <p:txBody>
          <a:bodyPr wrap="square" rtlCol="0">
            <a:spAutoFit/>
          </a:bodyPr>
          <a:lstStyle/>
          <a:p>
            <a:pPr algn="ctr"/>
            <a:r>
              <a:rPr lang="en-US" sz="1600" b="1" dirty="0">
                <a:solidFill>
                  <a:srgbClr val="0D4571"/>
                </a:solidFill>
                <a:latin typeface="Arial"/>
                <a:cs typeface="Arial"/>
              </a:rPr>
              <a:t>ACTIVELY </a:t>
            </a:r>
            <a:br>
              <a:rPr lang="en-US" sz="1600" b="1" dirty="0">
                <a:solidFill>
                  <a:srgbClr val="0D4571"/>
                </a:solidFill>
                <a:latin typeface="Arial"/>
                <a:cs typeface="Arial"/>
              </a:rPr>
            </a:br>
            <a:r>
              <a:rPr lang="en-US" sz="1600" b="1" dirty="0">
                <a:solidFill>
                  <a:srgbClr val="0D4571"/>
                </a:solidFill>
                <a:latin typeface="Arial"/>
                <a:cs typeface="Arial"/>
              </a:rPr>
              <a:t>MANAGED FUNDS</a:t>
            </a:r>
          </a:p>
        </p:txBody>
      </p:sp>
      <p:sp>
        <p:nvSpPr>
          <p:cNvPr id="57" name="TextBox 56"/>
          <p:cNvSpPr txBox="1"/>
          <p:nvPr/>
        </p:nvSpPr>
        <p:spPr>
          <a:xfrm>
            <a:off x="5034643" y="1627956"/>
            <a:ext cx="2777619" cy="584776"/>
          </a:xfrm>
          <a:prstGeom prst="rect">
            <a:avLst/>
          </a:prstGeom>
          <a:noFill/>
        </p:spPr>
        <p:txBody>
          <a:bodyPr wrap="square" rtlCol="0">
            <a:spAutoFit/>
          </a:bodyPr>
          <a:lstStyle/>
          <a:p>
            <a:pPr algn="ctr"/>
            <a:r>
              <a:rPr lang="en-US" sz="1600" b="1" dirty="0">
                <a:solidFill>
                  <a:srgbClr val="0D4571"/>
                </a:solidFill>
                <a:latin typeface="Arial"/>
                <a:cs typeface="Arial"/>
              </a:rPr>
              <a:t>PASSIVELY </a:t>
            </a:r>
            <a:br>
              <a:rPr lang="en-US" sz="1600" b="1" dirty="0">
                <a:solidFill>
                  <a:srgbClr val="0D4571"/>
                </a:solidFill>
                <a:latin typeface="Arial"/>
                <a:cs typeface="Arial"/>
              </a:rPr>
            </a:br>
            <a:r>
              <a:rPr lang="en-US" sz="1600" b="1" dirty="0">
                <a:solidFill>
                  <a:srgbClr val="0D4571"/>
                </a:solidFill>
                <a:latin typeface="Arial"/>
                <a:cs typeface="Arial"/>
              </a:rPr>
              <a:t>MANAGED FUNDS</a:t>
            </a:r>
          </a:p>
        </p:txBody>
      </p:sp>
      <p:grpSp>
        <p:nvGrpSpPr>
          <p:cNvPr id="3" name="Group 2"/>
          <p:cNvGrpSpPr/>
          <p:nvPr/>
        </p:nvGrpSpPr>
        <p:grpSpPr>
          <a:xfrm>
            <a:off x="2191105" y="2442483"/>
            <a:ext cx="938656" cy="938654"/>
            <a:chOff x="2191105" y="2442483"/>
            <a:chExt cx="938656" cy="938654"/>
          </a:xfrm>
        </p:grpSpPr>
        <p:sp>
          <p:nvSpPr>
            <p:cNvPr id="63" name="Freeform 18"/>
            <p:cNvSpPr>
              <a:spLocks/>
            </p:cNvSpPr>
            <p:nvPr/>
          </p:nvSpPr>
          <p:spPr bwMode="auto">
            <a:xfrm>
              <a:off x="2357665" y="2648859"/>
              <a:ext cx="613757" cy="512309"/>
            </a:xfrm>
            <a:custGeom>
              <a:avLst/>
              <a:gdLst>
                <a:gd name="T0" fmla="*/ 124 w 240"/>
                <a:gd name="T1" fmla="*/ 200 h 200"/>
                <a:gd name="T2" fmla="*/ 124 w 240"/>
                <a:gd name="T3" fmla="*/ 200 h 200"/>
                <a:gd name="T4" fmla="*/ 120 w 240"/>
                <a:gd name="T5" fmla="*/ 197 h 200"/>
                <a:gd name="T6" fmla="*/ 95 w 240"/>
                <a:gd name="T7" fmla="*/ 22 h 200"/>
                <a:gd name="T8" fmla="*/ 68 w 240"/>
                <a:gd name="T9" fmla="*/ 109 h 200"/>
                <a:gd name="T10" fmla="*/ 64 w 240"/>
                <a:gd name="T11" fmla="*/ 112 h 200"/>
                <a:gd name="T12" fmla="*/ 4 w 240"/>
                <a:gd name="T13" fmla="*/ 112 h 200"/>
                <a:gd name="T14" fmla="*/ 0 w 240"/>
                <a:gd name="T15" fmla="*/ 108 h 200"/>
                <a:gd name="T16" fmla="*/ 4 w 240"/>
                <a:gd name="T17" fmla="*/ 104 h 200"/>
                <a:gd name="T18" fmla="*/ 61 w 240"/>
                <a:gd name="T19" fmla="*/ 104 h 200"/>
                <a:gd name="T20" fmla="*/ 92 w 240"/>
                <a:gd name="T21" fmla="*/ 3 h 200"/>
                <a:gd name="T22" fmla="*/ 96 w 240"/>
                <a:gd name="T23" fmla="*/ 0 h 200"/>
                <a:gd name="T24" fmla="*/ 100 w 240"/>
                <a:gd name="T25" fmla="*/ 3 h 200"/>
                <a:gd name="T26" fmla="*/ 125 w 240"/>
                <a:gd name="T27" fmla="*/ 173 h 200"/>
                <a:gd name="T28" fmla="*/ 148 w 240"/>
                <a:gd name="T29" fmla="*/ 55 h 200"/>
                <a:gd name="T30" fmla="*/ 152 w 240"/>
                <a:gd name="T31" fmla="*/ 52 h 200"/>
                <a:gd name="T32" fmla="*/ 156 w 240"/>
                <a:gd name="T33" fmla="*/ 54 h 200"/>
                <a:gd name="T34" fmla="*/ 179 w 240"/>
                <a:gd name="T35" fmla="*/ 104 h 200"/>
                <a:gd name="T36" fmla="*/ 236 w 240"/>
                <a:gd name="T37" fmla="*/ 104 h 200"/>
                <a:gd name="T38" fmla="*/ 240 w 240"/>
                <a:gd name="T39" fmla="*/ 108 h 200"/>
                <a:gd name="T40" fmla="*/ 236 w 240"/>
                <a:gd name="T41" fmla="*/ 112 h 200"/>
                <a:gd name="T42" fmla="*/ 176 w 240"/>
                <a:gd name="T43" fmla="*/ 112 h 200"/>
                <a:gd name="T44" fmla="*/ 172 w 240"/>
                <a:gd name="T45" fmla="*/ 110 h 200"/>
                <a:gd name="T46" fmla="*/ 154 w 240"/>
                <a:gd name="T47" fmla="*/ 69 h 200"/>
                <a:gd name="T48" fmla="*/ 128 w 240"/>
                <a:gd name="T49" fmla="*/ 197 h 200"/>
                <a:gd name="T50" fmla="*/ 124 w 240"/>
                <a:gd name="T5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0" h="200">
                  <a:moveTo>
                    <a:pt x="124" y="200"/>
                  </a:moveTo>
                  <a:cubicBezTo>
                    <a:pt x="124" y="200"/>
                    <a:pt x="124" y="200"/>
                    <a:pt x="124" y="200"/>
                  </a:cubicBezTo>
                  <a:cubicBezTo>
                    <a:pt x="122" y="200"/>
                    <a:pt x="120" y="199"/>
                    <a:pt x="120" y="197"/>
                  </a:cubicBezTo>
                  <a:cubicBezTo>
                    <a:pt x="95" y="22"/>
                    <a:pt x="95" y="22"/>
                    <a:pt x="95" y="22"/>
                  </a:cubicBezTo>
                  <a:cubicBezTo>
                    <a:pt x="68" y="109"/>
                    <a:pt x="68" y="109"/>
                    <a:pt x="68" y="109"/>
                  </a:cubicBezTo>
                  <a:cubicBezTo>
                    <a:pt x="67" y="111"/>
                    <a:pt x="66" y="112"/>
                    <a:pt x="64" y="112"/>
                  </a:cubicBezTo>
                  <a:cubicBezTo>
                    <a:pt x="4" y="112"/>
                    <a:pt x="4" y="112"/>
                    <a:pt x="4" y="112"/>
                  </a:cubicBezTo>
                  <a:cubicBezTo>
                    <a:pt x="2" y="112"/>
                    <a:pt x="0" y="110"/>
                    <a:pt x="0" y="108"/>
                  </a:cubicBezTo>
                  <a:cubicBezTo>
                    <a:pt x="0" y="106"/>
                    <a:pt x="2" y="104"/>
                    <a:pt x="4" y="104"/>
                  </a:cubicBezTo>
                  <a:cubicBezTo>
                    <a:pt x="61" y="104"/>
                    <a:pt x="61" y="104"/>
                    <a:pt x="61" y="104"/>
                  </a:cubicBezTo>
                  <a:cubicBezTo>
                    <a:pt x="92" y="3"/>
                    <a:pt x="92" y="3"/>
                    <a:pt x="92" y="3"/>
                  </a:cubicBezTo>
                  <a:cubicBezTo>
                    <a:pt x="93" y="1"/>
                    <a:pt x="94" y="0"/>
                    <a:pt x="96" y="0"/>
                  </a:cubicBezTo>
                  <a:cubicBezTo>
                    <a:pt x="98" y="0"/>
                    <a:pt x="100" y="2"/>
                    <a:pt x="100" y="3"/>
                  </a:cubicBezTo>
                  <a:cubicBezTo>
                    <a:pt x="125" y="173"/>
                    <a:pt x="125" y="173"/>
                    <a:pt x="125" y="173"/>
                  </a:cubicBezTo>
                  <a:cubicBezTo>
                    <a:pt x="148" y="55"/>
                    <a:pt x="148" y="55"/>
                    <a:pt x="148" y="55"/>
                  </a:cubicBezTo>
                  <a:cubicBezTo>
                    <a:pt x="148" y="54"/>
                    <a:pt x="150" y="52"/>
                    <a:pt x="152" y="52"/>
                  </a:cubicBezTo>
                  <a:cubicBezTo>
                    <a:pt x="153" y="52"/>
                    <a:pt x="155" y="53"/>
                    <a:pt x="156" y="54"/>
                  </a:cubicBezTo>
                  <a:cubicBezTo>
                    <a:pt x="179" y="104"/>
                    <a:pt x="179" y="104"/>
                    <a:pt x="179" y="104"/>
                  </a:cubicBezTo>
                  <a:cubicBezTo>
                    <a:pt x="236" y="104"/>
                    <a:pt x="236" y="104"/>
                    <a:pt x="236" y="104"/>
                  </a:cubicBezTo>
                  <a:cubicBezTo>
                    <a:pt x="238" y="104"/>
                    <a:pt x="240" y="106"/>
                    <a:pt x="240" y="108"/>
                  </a:cubicBezTo>
                  <a:cubicBezTo>
                    <a:pt x="240" y="110"/>
                    <a:pt x="238" y="112"/>
                    <a:pt x="236" y="112"/>
                  </a:cubicBezTo>
                  <a:cubicBezTo>
                    <a:pt x="176" y="112"/>
                    <a:pt x="176" y="112"/>
                    <a:pt x="176" y="112"/>
                  </a:cubicBezTo>
                  <a:cubicBezTo>
                    <a:pt x="174" y="112"/>
                    <a:pt x="173" y="111"/>
                    <a:pt x="172" y="110"/>
                  </a:cubicBezTo>
                  <a:cubicBezTo>
                    <a:pt x="154" y="69"/>
                    <a:pt x="154" y="69"/>
                    <a:pt x="154" y="69"/>
                  </a:cubicBezTo>
                  <a:cubicBezTo>
                    <a:pt x="128" y="197"/>
                    <a:pt x="128" y="197"/>
                    <a:pt x="128" y="197"/>
                  </a:cubicBezTo>
                  <a:cubicBezTo>
                    <a:pt x="128" y="199"/>
                    <a:pt x="126" y="200"/>
                    <a:pt x="124" y="200"/>
                  </a:cubicBezTo>
                  <a:close/>
                </a:path>
              </a:pathLst>
            </a:custGeom>
            <a:solidFill>
              <a:srgbClr val="D43815"/>
            </a:solid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63"/>
            <p:cNvSpPr/>
            <p:nvPr/>
          </p:nvSpPr>
          <p:spPr>
            <a:xfrm>
              <a:off x="2191105" y="2442483"/>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grpSp>
        <p:nvGrpSpPr>
          <p:cNvPr id="4" name="Group 3"/>
          <p:cNvGrpSpPr/>
          <p:nvPr/>
        </p:nvGrpSpPr>
        <p:grpSpPr>
          <a:xfrm>
            <a:off x="5958372" y="2442483"/>
            <a:ext cx="938656" cy="938654"/>
            <a:chOff x="5958372" y="2442483"/>
            <a:chExt cx="938656" cy="938654"/>
          </a:xfrm>
        </p:grpSpPr>
        <p:pic>
          <p:nvPicPr>
            <p:cNvPr id="45" name="Picture 4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424" y="2564650"/>
              <a:ext cx="670860" cy="722865"/>
            </a:xfrm>
            <a:prstGeom prst="rect">
              <a:avLst/>
            </a:prstGeom>
            <a:ln>
              <a:noFill/>
            </a:ln>
          </p:spPr>
        </p:pic>
        <p:sp>
          <p:nvSpPr>
            <p:cNvPr id="65" name="Oval 64"/>
            <p:cNvSpPr/>
            <p:nvPr/>
          </p:nvSpPr>
          <p:spPr>
            <a:xfrm>
              <a:off x="5958372" y="2442483"/>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sp>
        <p:nvSpPr>
          <p:cNvPr id="66" name="TextBox 65"/>
          <p:cNvSpPr txBox="1"/>
          <p:nvPr/>
        </p:nvSpPr>
        <p:spPr>
          <a:xfrm>
            <a:off x="1321285" y="3670300"/>
            <a:ext cx="1073580" cy="553998"/>
          </a:xfrm>
          <a:prstGeom prst="rect">
            <a:avLst/>
          </a:prstGeom>
          <a:noFill/>
        </p:spPr>
        <p:txBody>
          <a:bodyPr wrap="square" rtlCol="0">
            <a:spAutoFit/>
          </a:bodyPr>
          <a:lstStyle/>
          <a:p>
            <a:pPr algn="r"/>
            <a:r>
              <a:rPr lang="en-US" sz="1000" b="1" dirty="0">
                <a:solidFill>
                  <a:srgbClr val="0D4571"/>
                </a:solidFill>
                <a:latin typeface="Arial"/>
                <a:cs typeface="Arial"/>
              </a:rPr>
              <a:t>Higher operating costs</a:t>
            </a:r>
          </a:p>
        </p:txBody>
      </p:sp>
      <p:sp>
        <p:nvSpPr>
          <p:cNvPr id="68" name="TextBox 67"/>
          <p:cNvSpPr txBox="1"/>
          <p:nvPr/>
        </p:nvSpPr>
        <p:spPr>
          <a:xfrm>
            <a:off x="2815772" y="3670300"/>
            <a:ext cx="1073580" cy="553998"/>
          </a:xfrm>
          <a:prstGeom prst="rect">
            <a:avLst/>
          </a:prstGeom>
          <a:noFill/>
        </p:spPr>
        <p:txBody>
          <a:bodyPr wrap="square" rtlCol="0">
            <a:spAutoFit/>
          </a:bodyPr>
          <a:lstStyle/>
          <a:p>
            <a:r>
              <a:rPr lang="en-US" sz="1000" b="1" dirty="0">
                <a:solidFill>
                  <a:srgbClr val="0D4571"/>
                </a:solidFill>
                <a:latin typeface="Arial"/>
                <a:cs typeface="Arial"/>
              </a:rPr>
              <a:t>Potential to outperform the market </a:t>
            </a:r>
          </a:p>
        </p:txBody>
      </p:sp>
      <p:sp>
        <p:nvSpPr>
          <p:cNvPr id="69" name="TextBox 68"/>
          <p:cNvSpPr txBox="1"/>
          <p:nvPr/>
        </p:nvSpPr>
        <p:spPr>
          <a:xfrm>
            <a:off x="2325919" y="3687536"/>
            <a:ext cx="563217" cy="553998"/>
          </a:xfrm>
          <a:prstGeom prst="rect">
            <a:avLst/>
          </a:prstGeom>
          <a:noFill/>
        </p:spPr>
        <p:txBody>
          <a:bodyPr wrap="square" rtlCol="0">
            <a:spAutoFit/>
          </a:bodyPr>
          <a:lstStyle/>
          <a:p>
            <a:pPr algn="ctr"/>
            <a:r>
              <a:rPr lang="en-US" sz="3000" dirty="0">
                <a:solidFill>
                  <a:srgbClr val="EFAF24"/>
                </a:solidFill>
                <a:latin typeface="Arial"/>
                <a:cs typeface="Arial"/>
              </a:rPr>
              <a:t>&amp;</a:t>
            </a:r>
          </a:p>
        </p:txBody>
      </p:sp>
      <p:sp>
        <p:nvSpPr>
          <p:cNvPr id="70" name="TextBox 69"/>
          <p:cNvSpPr txBox="1"/>
          <p:nvPr/>
        </p:nvSpPr>
        <p:spPr>
          <a:xfrm>
            <a:off x="5231061" y="3670300"/>
            <a:ext cx="1073580" cy="553998"/>
          </a:xfrm>
          <a:prstGeom prst="rect">
            <a:avLst/>
          </a:prstGeom>
          <a:noFill/>
        </p:spPr>
        <p:txBody>
          <a:bodyPr wrap="square" rtlCol="0">
            <a:spAutoFit/>
          </a:bodyPr>
          <a:lstStyle/>
          <a:p>
            <a:pPr algn="r"/>
            <a:r>
              <a:rPr lang="en-US" sz="1000" b="1" dirty="0">
                <a:solidFill>
                  <a:srgbClr val="0D4571"/>
                </a:solidFill>
                <a:latin typeface="Arial"/>
                <a:cs typeface="Arial"/>
              </a:rPr>
              <a:t>Investments mirror a market index*</a:t>
            </a:r>
          </a:p>
        </p:txBody>
      </p:sp>
      <p:sp>
        <p:nvSpPr>
          <p:cNvPr id="71" name="TextBox 70"/>
          <p:cNvSpPr txBox="1"/>
          <p:nvPr/>
        </p:nvSpPr>
        <p:spPr>
          <a:xfrm>
            <a:off x="6716483" y="3670300"/>
            <a:ext cx="1073580" cy="553998"/>
          </a:xfrm>
          <a:prstGeom prst="rect">
            <a:avLst/>
          </a:prstGeom>
          <a:noFill/>
        </p:spPr>
        <p:txBody>
          <a:bodyPr wrap="square" rtlCol="0">
            <a:spAutoFit/>
          </a:bodyPr>
          <a:lstStyle/>
          <a:p>
            <a:r>
              <a:rPr lang="en-US" sz="1000" b="1" dirty="0">
                <a:solidFill>
                  <a:srgbClr val="0D4571"/>
                </a:solidFill>
                <a:latin typeface="Arial"/>
                <a:cs typeface="Arial"/>
              </a:rPr>
              <a:t>Lower</a:t>
            </a:r>
            <a:br>
              <a:rPr lang="en-US" sz="1000" b="1" dirty="0">
                <a:solidFill>
                  <a:srgbClr val="0D4571"/>
                </a:solidFill>
                <a:latin typeface="Arial"/>
                <a:cs typeface="Arial"/>
              </a:rPr>
            </a:br>
            <a:r>
              <a:rPr lang="en-US" sz="1000" b="1" dirty="0">
                <a:solidFill>
                  <a:srgbClr val="0D4571"/>
                </a:solidFill>
                <a:latin typeface="Arial"/>
                <a:cs typeface="Arial"/>
              </a:rPr>
              <a:t>operating </a:t>
            </a:r>
            <a:br>
              <a:rPr lang="en-US" sz="1000" b="1" dirty="0">
                <a:solidFill>
                  <a:srgbClr val="0D4571"/>
                </a:solidFill>
                <a:latin typeface="Arial"/>
                <a:cs typeface="Arial"/>
              </a:rPr>
            </a:br>
            <a:r>
              <a:rPr lang="en-US" sz="1000" b="1" dirty="0">
                <a:solidFill>
                  <a:srgbClr val="0D4571"/>
                </a:solidFill>
                <a:latin typeface="Arial"/>
                <a:cs typeface="Arial"/>
              </a:rPr>
              <a:t>costs</a:t>
            </a:r>
          </a:p>
        </p:txBody>
      </p:sp>
      <p:sp>
        <p:nvSpPr>
          <p:cNvPr id="72" name="TextBox 71"/>
          <p:cNvSpPr txBox="1"/>
          <p:nvPr/>
        </p:nvSpPr>
        <p:spPr>
          <a:xfrm>
            <a:off x="6226626" y="3687536"/>
            <a:ext cx="563217" cy="553998"/>
          </a:xfrm>
          <a:prstGeom prst="rect">
            <a:avLst/>
          </a:prstGeom>
          <a:noFill/>
        </p:spPr>
        <p:txBody>
          <a:bodyPr wrap="square" rtlCol="0">
            <a:spAutoFit/>
          </a:bodyPr>
          <a:lstStyle/>
          <a:p>
            <a:pPr algn="ctr"/>
            <a:r>
              <a:rPr lang="en-US" sz="3000" dirty="0">
                <a:solidFill>
                  <a:srgbClr val="EFAF24"/>
                </a:solidFill>
                <a:latin typeface="Arial"/>
                <a:cs typeface="Arial"/>
              </a:rPr>
              <a:t>&amp;</a:t>
            </a:r>
          </a:p>
        </p:txBody>
      </p:sp>
      <p:sp>
        <p:nvSpPr>
          <p:cNvPr id="35" name="TextBox 34"/>
          <p:cNvSpPr txBox="1"/>
          <p:nvPr/>
        </p:nvSpPr>
        <p:spPr>
          <a:xfrm>
            <a:off x="262986" y="708405"/>
            <a:ext cx="3834144" cy="461665"/>
          </a:xfrm>
          <a:prstGeom prst="rect">
            <a:avLst/>
          </a:prstGeom>
          <a:noFill/>
        </p:spPr>
        <p:txBody>
          <a:bodyPr wrap="square" rtlCol="0">
            <a:spAutoFit/>
          </a:bodyPr>
          <a:lstStyle/>
          <a:p>
            <a:r>
              <a:rPr lang="en-US" sz="2400" b="1" dirty="0">
                <a:solidFill>
                  <a:srgbClr val="0D4571"/>
                </a:solidFill>
                <a:latin typeface="Arial"/>
                <a:cs typeface="Arial"/>
              </a:rPr>
              <a:t>Investment funds</a:t>
            </a:r>
          </a:p>
        </p:txBody>
      </p:sp>
      <p:grpSp>
        <p:nvGrpSpPr>
          <p:cNvPr id="36" name="Group 35"/>
          <p:cNvGrpSpPr/>
          <p:nvPr/>
        </p:nvGrpSpPr>
        <p:grpSpPr>
          <a:xfrm>
            <a:off x="253397" y="0"/>
            <a:ext cx="2407627" cy="561402"/>
            <a:chOff x="5913317" y="0"/>
            <a:chExt cx="2407627" cy="561402"/>
          </a:xfrm>
        </p:grpSpPr>
        <p:sp>
          <p:nvSpPr>
            <p:cNvPr id="37" name="Round Same Side Corner Rectangle 36"/>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46" name="Group 45"/>
            <p:cNvGrpSpPr/>
            <p:nvPr/>
          </p:nvGrpSpPr>
          <p:grpSpPr>
            <a:xfrm>
              <a:off x="5998058" y="117953"/>
              <a:ext cx="1806980" cy="328396"/>
              <a:chOff x="-18290" y="2448962"/>
              <a:chExt cx="1806980" cy="288079"/>
            </a:xfrm>
          </p:grpSpPr>
          <p:sp>
            <p:nvSpPr>
              <p:cNvPr id="48" name="Rounded Rectangle 47"/>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9" name="TextBox 48"/>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2</a:t>
                </a:r>
                <a:endParaRPr lang="en-US" sz="1400" b="1" dirty="0">
                  <a:solidFill>
                    <a:schemeClr val="bg1"/>
                  </a:solidFill>
                  <a:latin typeface="Arial"/>
                  <a:cs typeface="Arial"/>
                </a:endParaRPr>
              </a:p>
            </p:txBody>
          </p:sp>
        </p:grpSp>
        <p:sp>
          <p:nvSpPr>
            <p:cNvPr id="47" name="Oval 46"/>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50" name="Picture 49"/>
          <p:cNvPicPr>
            <a:picLocks noChangeAspect="1"/>
          </p:cNvPicPr>
          <p:nvPr/>
        </p:nvPicPr>
        <p:blipFill>
          <a:blip r:embed="rId4"/>
          <a:stretch>
            <a:fillRect/>
          </a:stretch>
        </p:blipFill>
        <p:spPr>
          <a:xfrm>
            <a:off x="2281629" y="152077"/>
            <a:ext cx="191283" cy="250793"/>
          </a:xfrm>
          <a:prstGeom prst="rect">
            <a:avLst/>
          </a:prstGeom>
        </p:spPr>
      </p:pic>
      <p:pic>
        <p:nvPicPr>
          <p:cNvPr id="25" name="Picture 24"/>
          <p:cNvPicPr>
            <a:picLocks noChangeAspect="1"/>
          </p:cNvPicPr>
          <p:nvPr/>
        </p:nvPicPr>
        <p:blipFill rotWithShape="1">
          <a:blip r:embed="rId5">
            <a:extLst>
              <a:ext uri="{28A0092B-C50C-407E-A947-70E740481C1C}">
                <a14:useLocalDpi xmlns:a14="http://schemas.microsoft.com/office/drawing/2010/main" val="0"/>
              </a:ext>
            </a:extLst>
          </a:blip>
          <a:srcRect t="-4" r="19724" b="-205221"/>
          <a:stretch/>
        </p:blipFill>
        <p:spPr>
          <a:xfrm rot="16200000">
            <a:off x="3075913" y="2924416"/>
            <a:ext cx="3019357" cy="74420"/>
          </a:xfrm>
          <a:prstGeom prst="rect">
            <a:avLst/>
          </a:prstGeom>
        </p:spPr>
      </p:pic>
      <p:sp>
        <p:nvSpPr>
          <p:cNvPr id="26" name="TextBox 25"/>
          <p:cNvSpPr txBox="1"/>
          <p:nvPr/>
        </p:nvSpPr>
        <p:spPr>
          <a:xfrm>
            <a:off x="74670" y="4913747"/>
            <a:ext cx="8954312" cy="2962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700" dirty="0">
                <a:solidFill>
                  <a:srgbClr val="595959"/>
                </a:solidFill>
                <a:latin typeface="Arial"/>
                <a:cs typeface="Arial"/>
              </a:rPr>
              <a:t>*Indexes are unmanaged. It is not possible to invest directly in an index.</a:t>
            </a:r>
            <a:endParaRPr lang="en-US" sz="700" baseline="0" dirty="0">
              <a:solidFill>
                <a:srgbClr val="595959"/>
              </a:solidFill>
              <a:latin typeface="Arial"/>
              <a:cs typeface="Arial"/>
            </a:endParaRPr>
          </a:p>
        </p:txBody>
      </p:sp>
    </p:spTree>
    <p:extLst>
      <p:ext uri="{BB962C8B-B14F-4D97-AF65-F5344CB8AC3E}">
        <p14:creationId xmlns:p14="http://schemas.microsoft.com/office/powerpoint/2010/main" val="83760628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par>
                                <p:cTn id="15" presetID="45"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ppt_w</p:attrName>
                                        </p:attrNameLst>
                                      </p:cBhvr>
                                      <p:tavLst>
                                        <p:tav tm="0" fmla="#ppt_w*sin(2.5*pi*$)">
                                          <p:val>
                                            <p:fltVal val="0"/>
                                          </p:val>
                                        </p:tav>
                                        <p:tav tm="100000">
                                          <p:val>
                                            <p:fltVal val="1"/>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ppt_w</p:attrName>
                                        </p:attrNameLst>
                                      </p:cBhvr>
                                      <p:tavLst>
                                        <p:tav tm="0" fmla="#ppt_w*sin(2.5*pi*$)">
                                          <p:val>
                                            <p:fltVal val="0"/>
                                          </p:val>
                                        </p:tav>
                                        <p:tav tm="100000">
                                          <p:val>
                                            <p:fltVal val="1"/>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750"/>
                                        <p:tgtEl>
                                          <p:spTgt spid="25"/>
                                        </p:tgtEl>
                                      </p:cBhvr>
                                    </p:animEffect>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1000"/>
                                        <p:tgtEl>
                                          <p:spTgt spid="66"/>
                                        </p:tgtEl>
                                      </p:cBhvr>
                                    </p:animEffect>
                                    <p:anim calcmode="lin" valueType="num">
                                      <p:cBhvr>
                                        <p:cTn id="32" dur="1000" fill="hold"/>
                                        <p:tgtEl>
                                          <p:spTgt spid="66"/>
                                        </p:tgtEl>
                                        <p:attrNameLst>
                                          <p:attrName>ppt_x</p:attrName>
                                        </p:attrNameLst>
                                      </p:cBhvr>
                                      <p:tavLst>
                                        <p:tav tm="0">
                                          <p:val>
                                            <p:strVal val="#ppt_x"/>
                                          </p:val>
                                        </p:tav>
                                        <p:tav tm="100000">
                                          <p:val>
                                            <p:strVal val="#ppt_x"/>
                                          </p:val>
                                        </p:tav>
                                      </p:tavLst>
                                    </p:anim>
                                    <p:anim calcmode="lin" valueType="num">
                                      <p:cBhvr>
                                        <p:cTn id="33" dur="1000" fill="hold"/>
                                        <p:tgtEl>
                                          <p:spTgt spid="66"/>
                                        </p:tgtEl>
                                        <p:attrNameLst>
                                          <p:attrName>ppt_y</p:attrName>
                                        </p:attrNameLst>
                                      </p:cBhvr>
                                      <p:tavLst>
                                        <p:tav tm="0">
                                          <p:val>
                                            <p:strVal val="#ppt_y+.1"/>
                                          </p:val>
                                        </p:tav>
                                        <p:tav tm="100000">
                                          <p:val>
                                            <p:strVal val="#ppt_y"/>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1000"/>
                                        <p:tgtEl>
                                          <p:spTgt spid="69"/>
                                        </p:tgtEl>
                                      </p:cBhvr>
                                    </p:animEffect>
                                    <p:anim calcmode="lin" valueType="num">
                                      <p:cBhvr>
                                        <p:cTn id="37" dur="1000" fill="hold"/>
                                        <p:tgtEl>
                                          <p:spTgt spid="69"/>
                                        </p:tgtEl>
                                        <p:attrNameLst>
                                          <p:attrName>ppt_w</p:attrName>
                                        </p:attrNameLst>
                                      </p:cBhvr>
                                      <p:tavLst>
                                        <p:tav tm="0" fmla="#ppt_w*sin(2.5*pi*$)">
                                          <p:val>
                                            <p:fltVal val="0"/>
                                          </p:val>
                                        </p:tav>
                                        <p:tav tm="100000">
                                          <p:val>
                                            <p:fltVal val="1"/>
                                          </p:val>
                                        </p:tav>
                                      </p:tavLst>
                                    </p:anim>
                                    <p:anim calcmode="lin" valueType="num">
                                      <p:cBhvr>
                                        <p:cTn id="38" dur="1000" fill="hold"/>
                                        <p:tgtEl>
                                          <p:spTgt spid="69"/>
                                        </p:tgtEl>
                                        <p:attrNameLst>
                                          <p:attrName>ppt_h</p:attrName>
                                        </p:attrNameLst>
                                      </p:cBhvr>
                                      <p:tavLst>
                                        <p:tav tm="0">
                                          <p:val>
                                            <p:strVal val="#ppt_h"/>
                                          </p:val>
                                        </p:tav>
                                        <p:tav tm="100000">
                                          <p:val>
                                            <p:strVal val="#ppt_h"/>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1000"/>
                                        <p:tgtEl>
                                          <p:spTgt spid="68"/>
                                        </p:tgtEl>
                                      </p:cBhvr>
                                    </p:animEffect>
                                    <p:anim calcmode="lin" valueType="num">
                                      <p:cBhvr>
                                        <p:cTn id="42" dur="1000" fill="hold"/>
                                        <p:tgtEl>
                                          <p:spTgt spid="68"/>
                                        </p:tgtEl>
                                        <p:attrNameLst>
                                          <p:attrName>ppt_x</p:attrName>
                                        </p:attrNameLst>
                                      </p:cBhvr>
                                      <p:tavLst>
                                        <p:tav tm="0">
                                          <p:val>
                                            <p:strVal val="#ppt_x"/>
                                          </p:val>
                                        </p:tav>
                                        <p:tav tm="100000">
                                          <p:val>
                                            <p:strVal val="#ppt_x"/>
                                          </p:val>
                                        </p:tav>
                                      </p:tavLst>
                                    </p:anim>
                                    <p:anim calcmode="lin" valueType="num">
                                      <p:cBhvr>
                                        <p:cTn id="43" dur="1000" fill="hold"/>
                                        <p:tgtEl>
                                          <p:spTgt spid="68"/>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1000"/>
                                        <p:tgtEl>
                                          <p:spTgt spid="70"/>
                                        </p:tgtEl>
                                      </p:cBhvr>
                                    </p:animEffect>
                                    <p:anim calcmode="lin" valueType="num">
                                      <p:cBhvr>
                                        <p:cTn id="48" dur="1000" fill="hold"/>
                                        <p:tgtEl>
                                          <p:spTgt spid="70"/>
                                        </p:tgtEl>
                                        <p:attrNameLst>
                                          <p:attrName>ppt_x</p:attrName>
                                        </p:attrNameLst>
                                      </p:cBhvr>
                                      <p:tavLst>
                                        <p:tav tm="0">
                                          <p:val>
                                            <p:strVal val="#ppt_x"/>
                                          </p:val>
                                        </p:tav>
                                        <p:tav tm="100000">
                                          <p:val>
                                            <p:strVal val="#ppt_x"/>
                                          </p:val>
                                        </p:tav>
                                      </p:tavLst>
                                    </p:anim>
                                    <p:anim calcmode="lin" valueType="num">
                                      <p:cBhvr>
                                        <p:cTn id="49" dur="1000" fill="hold"/>
                                        <p:tgtEl>
                                          <p:spTgt spid="7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1000"/>
                                        <p:tgtEl>
                                          <p:spTgt spid="71"/>
                                        </p:tgtEl>
                                      </p:cBhvr>
                                    </p:animEffect>
                                    <p:anim calcmode="lin" valueType="num">
                                      <p:cBhvr>
                                        <p:cTn id="53" dur="1000" fill="hold"/>
                                        <p:tgtEl>
                                          <p:spTgt spid="71"/>
                                        </p:tgtEl>
                                        <p:attrNameLst>
                                          <p:attrName>ppt_x</p:attrName>
                                        </p:attrNameLst>
                                      </p:cBhvr>
                                      <p:tavLst>
                                        <p:tav tm="0">
                                          <p:val>
                                            <p:strVal val="#ppt_x"/>
                                          </p:val>
                                        </p:tav>
                                        <p:tav tm="100000">
                                          <p:val>
                                            <p:strVal val="#ppt_x"/>
                                          </p:val>
                                        </p:tav>
                                      </p:tavLst>
                                    </p:anim>
                                    <p:anim calcmode="lin" valueType="num">
                                      <p:cBhvr>
                                        <p:cTn id="54" dur="1000" fill="hold"/>
                                        <p:tgtEl>
                                          <p:spTgt spid="71"/>
                                        </p:tgtEl>
                                        <p:attrNameLst>
                                          <p:attrName>ppt_y</p:attrName>
                                        </p:attrNameLst>
                                      </p:cBhvr>
                                      <p:tavLst>
                                        <p:tav tm="0">
                                          <p:val>
                                            <p:strVal val="#ppt_y+.1"/>
                                          </p:val>
                                        </p:tav>
                                        <p:tav tm="100000">
                                          <p:val>
                                            <p:strVal val="#ppt_y"/>
                                          </p:val>
                                        </p:tav>
                                      </p:tavLst>
                                    </p:anim>
                                  </p:childTnLst>
                                </p:cTn>
                              </p:par>
                              <p:par>
                                <p:cTn id="55" presetID="45" presetClass="entr" presetSubtype="0"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000"/>
                                        <p:tgtEl>
                                          <p:spTgt spid="72"/>
                                        </p:tgtEl>
                                      </p:cBhvr>
                                    </p:animEffect>
                                    <p:anim calcmode="lin" valueType="num">
                                      <p:cBhvr>
                                        <p:cTn id="58" dur="1000" fill="hold"/>
                                        <p:tgtEl>
                                          <p:spTgt spid="72"/>
                                        </p:tgtEl>
                                        <p:attrNameLst>
                                          <p:attrName>ppt_w</p:attrName>
                                        </p:attrNameLst>
                                      </p:cBhvr>
                                      <p:tavLst>
                                        <p:tav tm="0" fmla="#ppt_w*sin(2.5*pi*$)">
                                          <p:val>
                                            <p:fltVal val="0"/>
                                          </p:val>
                                        </p:tav>
                                        <p:tav tm="100000">
                                          <p:val>
                                            <p:fltVal val="1"/>
                                          </p:val>
                                        </p:tav>
                                      </p:tavLst>
                                    </p:anim>
                                    <p:anim calcmode="lin" valueType="num">
                                      <p:cBhvr>
                                        <p:cTn id="59" dur="1000" fill="hold"/>
                                        <p:tgtEl>
                                          <p:spTgt spid="72"/>
                                        </p:tgtEl>
                                        <p:attrNameLst>
                                          <p:attrName>ppt_h</p:attrName>
                                        </p:attrNameLst>
                                      </p:cBhvr>
                                      <p:tavLst>
                                        <p:tav tm="0">
                                          <p:val>
                                            <p:strVal val="#ppt_h"/>
                                          </p:val>
                                        </p:tav>
                                        <p:tav tm="100000">
                                          <p:val>
                                            <p:strVal val="#ppt_h"/>
                                          </p:val>
                                        </p:tav>
                                      </p:tavLst>
                                    </p:anim>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7" grpId="0"/>
      <p:bldP spid="66" grpId="0"/>
      <p:bldP spid="68" grpId="0"/>
      <p:bldP spid="69" grpId="0"/>
      <p:bldP spid="70" grpId="0"/>
      <p:bldP spid="71" grpId="0"/>
      <p:bldP spid="72"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94997049"/>
              </p:ext>
            </p:extLst>
          </p:nvPr>
        </p:nvGraphicFramePr>
        <p:xfrm>
          <a:off x="5271075" y="1522719"/>
          <a:ext cx="2216655" cy="2213493"/>
        </p:xfrm>
        <a:graphic>
          <a:graphicData uri="http://schemas.openxmlformats.org/drawingml/2006/table">
            <a:tbl>
              <a:tblPr firstRow="1" bandRow="1">
                <a:tableStyleId>{5C22544A-7EE6-4342-B048-85BDC9FD1C3A}</a:tableStyleId>
              </a:tblPr>
              <a:tblGrid>
                <a:gridCol w="738885">
                  <a:extLst>
                    <a:ext uri="{9D8B030D-6E8A-4147-A177-3AD203B41FA5}">
                      <a16:colId xmlns:a16="http://schemas.microsoft.com/office/drawing/2014/main" val="20000"/>
                    </a:ext>
                  </a:extLst>
                </a:gridCol>
                <a:gridCol w="738885">
                  <a:extLst>
                    <a:ext uri="{9D8B030D-6E8A-4147-A177-3AD203B41FA5}">
                      <a16:colId xmlns:a16="http://schemas.microsoft.com/office/drawing/2014/main" val="20001"/>
                    </a:ext>
                  </a:extLst>
                </a:gridCol>
                <a:gridCol w="738885">
                  <a:extLst>
                    <a:ext uri="{9D8B030D-6E8A-4147-A177-3AD203B41FA5}">
                      <a16:colId xmlns:a16="http://schemas.microsoft.com/office/drawing/2014/main" val="20002"/>
                    </a:ext>
                  </a:extLst>
                </a:gridCol>
              </a:tblGrid>
              <a:tr h="737831">
                <a:tc>
                  <a:txBody>
                    <a:bodyPr/>
                    <a:lstStyle/>
                    <a:p>
                      <a:endParaRPr lang="en-US" sz="1400" dirty="0"/>
                    </a:p>
                  </a:txBody>
                  <a:tcPr marL="99086" marR="99086" marT="49542" marB="4954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D4571">
                        <a:alpha val="30000"/>
                      </a:srgbClr>
                    </a:solidFill>
                  </a:tcPr>
                </a:tc>
                <a:tc>
                  <a:txBody>
                    <a:bodyPr/>
                    <a:lstStyle/>
                    <a:p>
                      <a:endParaRPr lang="en-US" sz="2000" dirty="0"/>
                    </a:p>
                  </a:txBody>
                  <a:tcPr marL="99086" marR="99086" marT="49542" marB="4954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43815">
                        <a:alpha val="30000"/>
                      </a:srgbClr>
                    </a:solidFill>
                  </a:tcPr>
                </a:tc>
                <a:tc>
                  <a:txBody>
                    <a:bodyPr/>
                    <a:lstStyle/>
                    <a:p>
                      <a:endParaRPr lang="en-US" sz="2000" dirty="0"/>
                    </a:p>
                  </a:txBody>
                  <a:tcPr marL="99086" marR="99086" marT="49542" marB="4954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D4571">
                        <a:alpha val="30000"/>
                      </a:srgbClr>
                    </a:solidFill>
                  </a:tcPr>
                </a:tc>
                <a:extLst>
                  <a:ext uri="{0D108BD9-81ED-4DB2-BD59-A6C34878D82A}">
                    <a16:rowId xmlns:a16="http://schemas.microsoft.com/office/drawing/2014/main" val="10000"/>
                  </a:ext>
                </a:extLst>
              </a:tr>
              <a:tr h="737831">
                <a:tc>
                  <a:txBody>
                    <a:bodyPr/>
                    <a:lstStyle/>
                    <a:p>
                      <a:endParaRPr lang="en-US" sz="2000" dirty="0"/>
                    </a:p>
                  </a:txBody>
                  <a:tcPr marL="99086" marR="99086" marT="49542" marB="4954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D4571">
                        <a:alpha val="30000"/>
                      </a:srgbClr>
                    </a:solidFill>
                  </a:tcPr>
                </a:tc>
                <a:tc>
                  <a:txBody>
                    <a:bodyPr/>
                    <a:lstStyle/>
                    <a:p>
                      <a:endParaRPr lang="en-US" sz="2000"/>
                    </a:p>
                  </a:txBody>
                  <a:tcPr marL="99086" marR="99086" marT="49542" marB="4954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D4571">
                        <a:alpha val="30000"/>
                      </a:srgbClr>
                    </a:solidFill>
                  </a:tcPr>
                </a:tc>
                <a:tc>
                  <a:txBody>
                    <a:bodyPr/>
                    <a:lstStyle/>
                    <a:p>
                      <a:endParaRPr lang="en-US" sz="2000" dirty="0"/>
                    </a:p>
                  </a:txBody>
                  <a:tcPr marL="99086" marR="99086" marT="49542" marB="4954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D4571">
                        <a:alpha val="30000"/>
                      </a:srgbClr>
                    </a:solidFill>
                  </a:tcPr>
                </a:tc>
                <a:extLst>
                  <a:ext uri="{0D108BD9-81ED-4DB2-BD59-A6C34878D82A}">
                    <a16:rowId xmlns:a16="http://schemas.microsoft.com/office/drawing/2014/main" val="10001"/>
                  </a:ext>
                </a:extLst>
              </a:tr>
              <a:tr h="737831">
                <a:tc>
                  <a:txBody>
                    <a:bodyPr/>
                    <a:lstStyle/>
                    <a:p>
                      <a:endParaRPr lang="en-US" sz="2000"/>
                    </a:p>
                  </a:txBody>
                  <a:tcPr marL="99086" marR="99086" marT="49542" marB="4954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D4571">
                        <a:alpha val="30000"/>
                      </a:srgbClr>
                    </a:solidFill>
                  </a:tcPr>
                </a:tc>
                <a:tc>
                  <a:txBody>
                    <a:bodyPr/>
                    <a:lstStyle/>
                    <a:p>
                      <a:endParaRPr lang="en-US" sz="2000"/>
                    </a:p>
                  </a:txBody>
                  <a:tcPr marL="99086" marR="99086" marT="49542" marB="4954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D4571">
                        <a:alpha val="30000"/>
                      </a:srgbClr>
                    </a:solidFill>
                  </a:tcPr>
                </a:tc>
                <a:tc>
                  <a:txBody>
                    <a:bodyPr/>
                    <a:lstStyle/>
                    <a:p>
                      <a:endParaRPr lang="en-US" sz="2000" dirty="0"/>
                    </a:p>
                  </a:txBody>
                  <a:tcPr marL="99086" marR="99086" marT="49542" marB="4954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D4571">
                        <a:alpha val="30000"/>
                      </a:srgbClr>
                    </a:solidFill>
                  </a:tcPr>
                </a:tc>
                <a:extLst>
                  <a:ext uri="{0D108BD9-81ED-4DB2-BD59-A6C34878D82A}">
                    <a16:rowId xmlns:a16="http://schemas.microsoft.com/office/drawing/2014/main" val="10002"/>
                  </a:ext>
                </a:extLst>
              </a:tr>
            </a:tbl>
          </a:graphicData>
        </a:graphic>
      </p:graphicFrame>
      <p:grpSp>
        <p:nvGrpSpPr>
          <p:cNvPr id="14" name="Group 13"/>
          <p:cNvGrpSpPr/>
          <p:nvPr/>
        </p:nvGrpSpPr>
        <p:grpSpPr>
          <a:xfrm>
            <a:off x="4697829" y="1524638"/>
            <a:ext cx="276999" cy="2202753"/>
            <a:chOff x="4697829" y="1524638"/>
            <a:chExt cx="276999" cy="2202753"/>
          </a:xfrm>
        </p:grpSpPr>
        <p:sp>
          <p:nvSpPr>
            <p:cNvPr id="114" name="TextBox 113"/>
            <p:cNvSpPr txBox="1"/>
            <p:nvPr/>
          </p:nvSpPr>
          <p:spPr>
            <a:xfrm rot="16200000">
              <a:off x="3742812" y="2486555"/>
              <a:ext cx="2187034" cy="276999"/>
            </a:xfrm>
            <a:prstGeom prst="rect">
              <a:avLst/>
            </a:prstGeom>
            <a:noFill/>
          </p:spPr>
          <p:txBody>
            <a:bodyPr wrap="square" rtlCol="0">
              <a:spAutoFit/>
            </a:bodyPr>
            <a:lstStyle/>
            <a:p>
              <a:pPr algn="ctr"/>
              <a:r>
                <a:rPr lang="en-US" sz="1200" b="1" dirty="0">
                  <a:solidFill>
                    <a:srgbClr val="0D4571"/>
                  </a:solidFill>
                  <a:latin typeface="Arial"/>
                  <a:cs typeface="Arial"/>
                </a:rPr>
                <a:t>Capitalization</a:t>
              </a:r>
            </a:p>
          </p:txBody>
        </p:sp>
        <p:cxnSp>
          <p:nvCxnSpPr>
            <p:cNvPr id="115" name="Straight Connector 114"/>
            <p:cNvCxnSpPr/>
            <p:nvPr/>
          </p:nvCxnSpPr>
          <p:spPr>
            <a:xfrm>
              <a:off x="4854925" y="3260001"/>
              <a:ext cx="0" cy="467390"/>
            </a:xfrm>
            <a:prstGeom prst="line">
              <a:avLst/>
            </a:prstGeom>
            <a:ln>
              <a:solidFill>
                <a:srgbClr val="0D457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4854925" y="1524638"/>
              <a:ext cx="0" cy="467390"/>
            </a:xfrm>
            <a:prstGeom prst="line">
              <a:avLst/>
            </a:prstGeom>
            <a:ln>
              <a:solidFill>
                <a:srgbClr val="0D4571"/>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5272913" y="3957388"/>
            <a:ext cx="2216328" cy="276999"/>
            <a:chOff x="5272913" y="3957388"/>
            <a:chExt cx="2216328" cy="276999"/>
          </a:xfrm>
        </p:grpSpPr>
        <p:sp>
          <p:nvSpPr>
            <p:cNvPr id="101" name="TextBox 100"/>
            <p:cNvSpPr txBox="1"/>
            <p:nvPr/>
          </p:nvSpPr>
          <p:spPr>
            <a:xfrm>
              <a:off x="5272913" y="3957388"/>
              <a:ext cx="2213788" cy="276999"/>
            </a:xfrm>
            <a:prstGeom prst="rect">
              <a:avLst/>
            </a:prstGeom>
            <a:noFill/>
          </p:spPr>
          <p:txBody>
            <a:bodyPr wrap="square" rtlCol="0">
              <a:spAutoFit/>
            </a:bodyPr>
            <a:lstStyle/>
            <a:p>
              <a:pPr algn="ctr"/>
              <a:r>
                <a:rPr lang="en-US" sz="1200" b="1" dirty="0">
                  <a:solidFill>
                    <a:srgbClr val="0D4571"/>
                  </a:solidFill>
                  <a:latin typeface="Arial"/>
                  <a:cs typeface="Arial"/>
                </a:rPr>
                <a:t>Valuation</a:t>
              </a:r>
            </a:p>
          </p:txBody>
        </p:sp>
        <p:cxnSp>
          <p:nvCxnSpPr>
            <p:cNvPr id="117" name="Straight Connector 116"/>
            <p:cNvCxnSpPr/>
            <p:nvPr/>
          </p:nvCxnSpPr>
          <p:spPr>
            <a:xfrm>
              <a:off x="5273183" y="4120533"/>
              <a:ext cx="584166" cy="0"/>
            </a:xfrm>
            <a:prstGeom prst="line">
              <a:avLst/>
            </a:prstGeom>
            <a:ln>
              <a:solidFill>
                <a:srgbClr val="0D457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6907006" y="4120533"/>
              <a:ext cx="582235" cy="0"/>
            </a:xfrm>
            <a:prstGeom prst="line">
              <a:avLst/>
            </a:prstGeom>
            <a:ln>
              <a:solidFill>
                <a:srgbClr val="0D4571"/>
              </a:solidFill>
            </a:ln>
            <a:effectLst/>
          </p:spPr>
          <p:style>
            <a:lnRef idx="2">
              <a:schemeClr val="accent1"/>
            </a:lnRef>
            <a:fillRef idx="0">
              <a:schemeClr val="accent1"/>
            </a:fillRef>
            <a:effectRef idx="1">
              <a:schemeClr val="accent1"/>
            </a:effectRef>
            <a:fontRef idx="minor">
              <a:schemeClr val="tx1"/>
            </a:fontRef>
          </p:style>
        </p:cxnSp>
      </p:grpSp>
      <p:sp>
        <p:nvSpPr>
          <p:cNvPr id="122" name="TextBox 121"/>
          <p:cNvSpPr txBox="1"/>
          <p:nvPr/>
        </p:nvSpPr>
        <p:spPr>
          <a:xfrm>
            <a:off x="5273125" y="3725980"/>
            <a:ext cx="725714" cy="215444"/>
          </a:xfrm>
          <a:prstGeom prst="rect">
            <a:avLst/>
          </a:prstGeom>
          <a:noFill/>
        </p:spPr>
        <p:txBody>
          <a:bodyPr wrap="square" rtlCol="0">
            <a:spAutoFit/>
          </a:bodyPr>
          <a:lstStyle/>
          <a:p>
            <a:pPr algn="ctr"/>
            <a:r>
              <a:rPr lang="en-US" sz="800" dirty="0">
                <a:solidFill>
                  <a:srgbClr val="0D4571"/>
                </a:solidFill>
                <a:latin typeface="Arial"/>
                <a:cs typeface="Arial"/>
              </a:rPr>
              <a:t>Value</a:t>
            </a:r>
          </a:p>
        </p:txBody>
      </p:sp>
      <p:sp>
        <p:nvSpPr>
          <p:cNvPr id="123" name="TextBox 122"/>
          <p:cNvSpPr txBox="1"/>
          <p:nvPr/>
        </p:nvSpPr>
        <p:spPr>
          <a:xfrm>
            <a:off x="6004282" y="3725980"/>
            <a:ext cx="725714" cy="215444"/>
          </a:xfrm>
          <a:prstGeom prst="rect">
            <a:avLst/>
          </a:prstGeom>
          <a:noFill/>
        </p:spPr>
        <p:txBody>
          <a:bodyPr wrap="square" rtlCol="0">
            <a:spAutoFit/>
          </a:bodyPr>
          <a:lstStyle/>
          <a:p>
            <a:pPr algn="ctr"/>
            <a:r>
              <a:rPr lang="en-US" sz="800" dirty="0">
                <a:solidFill>
                  <a:srgbClr val="0D4571"/>
                </a:solidFill>
                <a:latin typeface="Arial"/>
                <a:cs typeface="Arial"/>
              </a:rPr>
              <a:t>Blend</a:t>
            </a:r>
          </a:p>
        </p:txBody>
      </p:sp>
      <p:sp>
        <p:nvSpPr>
          <p:cNvPr id="124" name="TextBox 123"/>
          <p:cNvSpPr txBox="1"/>
          <p:nvPr/>
        </p:nvSpPr>
        <p:spPr>
          <a:xfrm>
            <a:off x="6766282" y="3725980"/>
            <a:ext cx="725714" cy="215444"/>
          </a:xfrm>
          <a:prstGeom prst="rect">
            <a:avLst/>
          </a:prstGeom>
          <a:noFill/>
        </p:spPr>
        <p:txBody>
          <a:bodyPr wrap="square" rtlCol="0">
            <a:spAutoFit/>
          </a:bodyPr>
          <a:lstStyle/>
          <a:p>
            <a:pPr algn="ctr"/>
            <a:r>
              <a:rPr lang="en-US" sz="800" dirty="0">
                <a:solidFill>
                  <a:srgbClr val="0D4571"/>
                </a:solidFill>
                <a:latin typeface="Arial"/>
                <a:cs typeface="Arial"/>
              </a:rPr>
              <a:t>Growth</a:t>
            </a:r>
          </a:p>
        </p:txBody>
      </p:sp>
      <p:sp>
        <p:nvSpPr>
          <p:cNvPr id="125" name="Oval 124"/>
          <p:cNvSpPr/>
          <p:nvPr/>
        </p:nvSpPr>
        <p:spPr>
          <a:xfrm>
            <a:off x="6270982" y="1804705"/>
            <a:ext cx="208643" cy="208643"/>
          </a:xfrm>
          <a:prstGeom prst="ellipse">
            <a:avLst/>
          </a:prstGeom>
          <a:solidFill>
            <a:srgbClr val="D43815"/>
          </a:solid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5616026" y="1178110"/>
            <a:ext cx="1650999" cy="215444"/>
            <a:chOff x="5616026" y="1178110"/>
            <a:chExt cx="1650999" cy="215444"/>
          </a:xfrm>
        </p:grpSpPr>
        <p:sp>
          <p:nvSpPr>
            <p:cNvPr id="126" name="Oval 125"/>
            <p:cNvSpPr/>
            <p:nvPr/>
          </p:nvSpPr>
          <p:spPr>
            <a:xfrm>
              <a:off x="5616026" y="1256789"/>
              <a:ext cx="74385" cy="74385"/>
            </a:xfrm>
            <a:prstGeom prst="ellipse">
              <a:avLst/>
            </a:prstGeom>
            <a:solidFill>
              <a:srgbClr val="D43815"/>
            </a:solid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TextBox 126"/>
            <p:cNvSpPr txBox="1"/>
            <p:nvPr/>
          </p:nvSpPr>
          <p:spPr>
            <a:xfrm>
              <a:off x="5684966" y="1178110"/>
              <a:ext cx="725714" cy="215444"/>
            </a:xfrm>
            <a:prstGeom prst="rect">
              <a:avLst/>
            </a:prstGeom>
            <a:noFill/>
          </p:spPr>
          <p:txBody>
            <a:bodyPr wrap="square" rtlCol="0">
              <a:spAutoFit/>
            </a:bodyPr>
            <a:lstStyle/>
            <a:p>
              <a:r>
                <a:rPr lang="en-US" sz="800" dirty="0">
                  <a:solidFill>
                    <a:srgbClr val="0D4571"/>
                  </a:solidFill>
                  <a:latin typeface="Arial"/>
                  <a:cs typeface="Arial"/>
                </a:rPr>
                <a:t>Current</a:t>
              </a:r>
            </a:p>
          </p:txBody>
        </p:sp>
        <p:sp>
          <p:nvSpPr>
            <p:cNvPr id="128" name="TextBox 127"/>
            <p:cNvSpPr txBox="1"/>
            <p:nvPr/>
          </p:nvSpPr>
          <p:spPr>
            <a:xfrm>
              <a:off x="6541311" y="1178110"/>
              <a:ext cx="725714" cy="215444"/>
            </a:xfrm>
            <a:prstGeom prst="rect">
              <a:avLst/>
            </a:prstGeom>
            <a:noFill/>
          </p:spPr>
          <p:txBody>
            <a:bodyPr wrap="square" rtlCol="0">
              <a:spAutoFit/>
            </a:bodyPr>
            <a:lstStyle/>
            <a:p>
              <a:r>
                <a:rPr lang="en-US" sz="800" dirty="0">
                  <a:solidFill>
                    <a:srgbClr val="0D4571"/>
                  </a:solidFill>
                  <a:latin typeface="Arial"/>
                  <a:cs typeface="Arial"/>
                </a:rPr>
                <a:t>Historical</a:t>
              </a:r>
            </a:p>
          </p:txBody>
        </p:sp>
        <p:sp>
          <p:nvSpPr>
            <p:cNvPr id="12" name="Rectangle 11"/>
            <p:cNvSpPr/>
            <p:nvPr/>
          </p:nvSpPr>
          <p:spPr>
            <a:xfrm>
              <a:off x="6461482" y="1238888"/>
              <a:ext cx="108857" cy="108857"/>
            </a:xfrm>
            <a:prstGeom prst="rect">
              <a:avLst/>
            </a:prstGeom>
            <a:solidFill>
              <a:srgbClr val="D438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8" name="TextBox 77"/>
          <p:cNvSpPr txBox="1"/>
          <p:nvPr/>
        </p:nvSpPr>
        <p:spPr>
          <a:xfrm>
            <a:off x="86100" y="4433687"/>
            <a:ext cx="8954312" cy="59252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700" dirty="0">
                <a:solidFill>
                  <a:srgbClr val="595959"/>
                </a:solidFill>
                <a:latin typeface="Arial"/>
                <a:cs typeface="Arial"/>
              </a:rPr>
              <a:t>*</a:t>
            </a:r>
            <a:r>
              <a:rPr lang="en-US" sz="700" dirty="0" err="1">
                <a:solidFill>
                  <a:srgbClr val="595959"/>
                </a:solidFill>
                <a:latin typeface="Arial"/>
                <a:cs typeface="Arial"/>
              </a:rPr>
              <a:t>StyleMap</a:t>
            </a:r>
            <a:r>
              <a:rPr lang="en-US" sz="700" dirty="0">
                <a:solidFill>
                  <a:srgbClr val="595959"/>
                </a:solidFill>
                <a:latin typeface="Arial"/>
                <a:cs typeface="Arial"/>
              </a:rPr>
              <a:t>® depictions of characteristics are produced by Fidelity using data from Morningstar, Inc. </a:t>
            </a:r>
            <a:r>
              <a:rPr lang="en-US" sz="700" dirty="0" err="1">
                <a:solidFill>
                  <a:srgbClr val="595959"/>
                </a:solidFill>
                <a:latin typeface="Arial"/>
                <a:cs typeface="Arial"/>
              </a:rPr>
              <a:t>StyleMaps</a:t>
            </a:r>
            <a:r>
              <a:rPr lang="en-US" sz="700" dirty="0">
                <a:solidFill>
                  <a:srgbClr val="595959"/>
                </a:solidFill>
                <a:latin typeface="Arial"/>
                <a:cs typeface="Arial"/>
              </a:rPr>
              <a:t> estimate characteristics of a fund's equity holdings over two dimensions: market capitalization and valuation. </a:t>
            </a:r>
            <a:br>
              <a:rPr lang="en-US" sz="700" dirty="0">
                <a:solidFill>
                  <a:srgbClr val="595959"/>
                </a:solidFill>
                <a:latin typeface="Arial"/>
                <a:cs typeface="Arial"/>
              </a:rPr>
            </a:br>
            <a:r>
              <a:rPr lang="en-US" sz="700" dirty="0">
                <a:solidFill>
                  <a:srgbClr val="595959"/>
                </a:solidFill>
                <a:latin typeface="Arial"/>
                <a:cs typeface="Arial"/>
              </a:rPr>
              <a:t>The percentage of fund assets represented by these holdings is indicated beside each </a:t>
            </a:r>
            <a:r>
              <a:rPr lang="en-US" sz="700" dirty="0" err="1">
                <a:solidFill>
                  <a:srgbClr val="595959"/>
                </a:solidFill>
                <a:latin typeface="Arial"/>
                <a:cs typeface="Arial"/>
              </a:rPr>
              <a:t>StyleMap</a:t>
            </a:r>
            <a:r>
              <a:rPr lang="en-US" sz="700" dirty="0">
                <a:solidFill>
                  <a:srgbClr val="595959"/>
                </a:solidFill>
                <a:latin typeface="Arial"/>
                <a:cs typeface="Arial"/>
              </a:rPr>
              <a:t>. Current </a:t>
            </a:r>
            <a:r>
              <a:rPr lang="en-US" sz="700" dirty="0" err="1">
                <a:solidFill>
                  <a:srgbClr val="595959"/>
                </a:solidFill>
                <a:latin typeface="Arial"/>
                <a:cs typeface="Arial"/>
              </a:rPr>
              <a:t>StyleMap</a:t>
            </a:r>
            <a:r>
              <a:rPr lang="en-US" sz="700" dirty="0">
                <a:solidFill>
                  <a:srgbClr val="595959"/>
                </a:solidFill>
                <a:latin typeface="Arial"/>
                <a:cs typeface="Arial"/>
              </a:rPr>
              <a:t> characteristics are denoted with a dot and are updated periodically. Historical </a:t>
            </a:r>
            <a:r>
              <a:rPr lang="en-US" sz="700" dirty="0" err="1">
                <a:solidFill>
                  <a:srgbClr val="595959"/>
                </a:solidFill>
                <a:latin typeface="Arial"/>
                <a:cs typeface="Arial"/>
              </a:rPr>
              <a:t>StyleMap</a:t>
            </a:r>
            <a:r>
              <a:rPr lang="en-US" sz="700" dirty="0">
                <a:solidFill>
                  <a:srgbClr val="595959"/>
                </a:solidFill>
                <a:latin typeface="Arial"/>
                <a:cs typeface="Arial"/>
              </a:rPr>
              <a:t> characteristics are calculated for the shorter of either the past three years or the life of the fund, and are represented by the shading of the box(</a:t>
            </a:r>
            <a:r>
              <a:rPr lang="en-US" sz="700" dirty="0" err="1">
                <a:solidFill>
                  <a:srgbClr val="595959"/>
                </a:solidFill>
                <a:latin typeface="Arial"/>
                <a:cs typeface="Arial"/>
              </a:rPr>
              <a:t>es</a:t>
            </a:r>
            <a:r>
              <a:rPr lang="en-US" sz="700" dirty="0">
                <a:solidFill>
                  <a:srgbClr val="595959"/>
                </a:solidFill>
                <a:latin typeface="Arial"/>
                <a:cs typeface="Arial"/>
              </a:rPr>
              <a:t>) previously occupied by the dot. </a:t>
            </a:r>
            <a:r>
              <a:rPr lang="en-US" sz="700" dirty="0" err="1">
                <a:solidFill>
                  <a:srgbClr val="595959"/>
                </a:solidFill>
                <a:latin typeface="Arial"/>
                <a:cs typeface="Arial"/>
              </a:rPr>
              <a:t>StyleMap</a:t>
            </a:r>
            <a:r>
              <a:rPr lang="en-US" sz="700" dirty="0">
                <a:solidFill>
                  <a:srgbClr val="595959"/>
                </a:solidFill>
                <a:latin typeface="Arial"/>
                <a:cs typeface="Arial"/>
              </a:rPr>
              <a:t> characteristics represent an approximate profile of the fund's equity holdings (e.g., domestic stocks, foreign stocks, and American depository receipts), are based on historical data, and are not predictive of the fund's future investments. Although the data are gathered from reliable sources, accuracy and completeness cannot be guaranteed.</a:t>
            </a:r>
            <a:endParaRPr lang="en-US" sz="700" baseline="0" dirty="0">
              <a:solidFill>
                <a:srgbClr val="595959"/>
              </a:solidFill>
              <a:latin typeface="Arial"/>
              <a:cs typeface="Arial"/>
            </a:endParaRPr>
          </a:p>
        </p:txBody>
      </p:sp>
      <p:grpSp>
        <p:nvGrpSpPr>
          <p:cNvPr id="8" name="Group 7"/>
          <p:cNvGrpSpPr/>
          <p:nvPr/>
        </p:nvGrpSpPr>
        <p:grpSpPr>
          <a:xfrm>
            <a:off x="2002255" y="2007237"/>
            <a:ext cx="1487355" cy="1487358"/>
            <a:chOff x="2002255" y="1921006"/>
            <a:chExt cx="1487355" cy="1487358"/>
          </a:xfrm>
        </p:grpSpPr>
        <p:grpSp>
          <p:nvGrpSpPr>
            <p:cNvPr id="82" name="Group 81"/>
            <p:cNvGrpSpPr/>
            <p:nvPr/>
          </p:nvGrpSpPr>
          <p:grpSpPr>
            <a:xfrm>
              <a:off x="2002255" y="1921006"/>
              <a:ext cx="1487355" cy="1487358"/>
              <a:chOff x="8694738" y="7683501"/>
              <a:chExt cx="577850" cy="577851"/>
            </a:xfrm>
            <a:solidFill>
              <a:srgbClr val="0D4571"/>
            </a:solidFill>
          </p:grpSpPr>
          <p:sp>
            <p:nvSpPr>
              <p:cNvPr id="129" name="Freeform 171"/>
              <p:cNvSpPr>
                <a:spLocks noEditPoints="1"/>
              </p:cNvSpPr>
              <p:nvPr/>
            </p:nvSpPr>
            <p:spPr bwMode="auto">
              <a:xfrm>
                <a:off x="8694738" y="7875589"/>
                <a:ext cx="577850" cy="385763"/>
              </a:xfrm>
              <a:custGeom>
                <a:avLst/>
                <a:gdLst>
                  <a:gd name="T0" fmla="*/ 236 w 240"/>
                  <a:gd name="T1" fmla="*/ 152 h 160"/>
                  <a:gd name="T2" fmla="*/ 224 w 240"/>
                  <a:gd name="T3" fmla="*/ 152 h 160"/>
                  <a:gd name="T4" fmla="*/ 224 w 240"/>
                  <a:gd name="T5" fmla="*/ 4 h 160"/>
                  <a:gd name="T6" fmla="*/ 220 w 240"/>
                  <a:gd name="T7" fmla="*/ 0 h 160"/>
                  <a:gd name="T8" fmla="*/ 188 w 240"/>
                  <a:gd name="T9" fmla="*/ 0 h 160"/>
                  <a:gd name="T10" fmla="*/ 184 w 240"/>
                  <a:gd name="T11" fmla="*/ 4 h 160"/>
                  <a:gd name="T12" fmla="*/ 184 w 240"/>
                  <a:gd name="T13" fmla="*/ 152 h 160"/>
                  <a:gd name="T14" fmla="*/ 168 w 240"/>
                  <a:gd name="T15" fmla="*/ 152 h 160"/>
                  <a:gd name="T16" fmla="*/ 168 w 240"/>
                  <a:gd name="T17" fmla="*/ 76 h 160"/>
                  <a:gd name="T18" fmla="*/ 164 w 240"/>
                  <a:gd name="T19" fmla="*/ 72 h 160"/>
                  <a:gd name="T20" fmla="*/ 132 w 240"/>
                  <a:gd name="T21" fmla="*/ 72 h 160"/>
                  <a:gd name="T22" fmla="*/ 128 w 240"/>
                  <a:gd name="T23" fmla="*/ 76 h 160"/>
                  <a:gd name="T24" fmla="*/ 128 w 240"/>
                  <a:gd name="T25" fmla="*/ 152 h 160"/>
                  <a:gd name="T26" fmla="*/ 112 w 240"/>
                  <a:gd name="T27" fmla="*/ 152 h 160"/>
                  <a:gd name="T28" fmla="*/ 112 w 240"/>
                  <a:gd name="T29" fmla="*/ 52 h 160"/>
                  <a:gd name="T30" fmla="*/ 108 w 240"/>
                  <a:gd name="T31" fmla="*/ 48 h 160"/>
                  <a:gd name="T32" fmla="*/ 76 w 240"/>
                  <a:gd name="T33" fmla="*/ 48 h 160"/>
                  <a:gd name="T34" fmla="*/ 72 w 240"/>
                  <a:gd name="T35" fmla="*/ 52 h 160"/>
                  <a:gd name="T36" fmla="*/ 72 w 240"/>
                  <a:gd name="T37" fmla="*/ 152 h 160"/>
                  <a:gd name="T38" fmla="*/ 56 w 240"/>
                  <a:gd name="T39" fmla="*/ 152 h 160"/>
                  <a:gd name="T40" fmla="*/ 56 w 240"/>
                  <a:gd name="T41" fmla="*/ 108 h 160"/>
                  <a:gd name="T42" fmla="*/ 52 w 240"/>
                  <a:gd name="T43" fmla="*/ 104 h 160"/>
                  <a:gd name="T44" fmla="*/ 20 w 240"/>
                  <a:gd name="T45" fmla="*/ 104 h 160"/>
                  <a:gd name="T46" fmla="*/ 16 w 240"/>
                  <a:gd name="T47" fmla="*/ 108 h 160"/>
                  <a:gd name="T48" fmla="*/ 16 w 240"/>
                  <a:gd name="T49" fmla="*/ 152 h 160"/>
                  <a:gd name="T50" fmla="*/ 4 w 240"/>
                  <a:gd name="T51" fmla="*/ 152 h 160"/>
                  <a:gd name="T52" fmla="*/ 0 w 240"/>
                  <a:gd name="T53" fmla="*/ 156 h 160"/>
                  <a:gd name="T54" fmla="*/ 4 w 240"/>
                  <a:gd name="T55" fmla="*/ 160 h 160"/>
                  <a:gd name="T56" fmla="*/ 20 w 240"/>
                  <a:gd name="T57" fmla="*/ 160 h 160"/>
                  <a:gd name="T58" fmla="*/ 52 w 240"/>
                  <a:gd name="T59" fmla="*/ 160 h 160"/>
                  <a:gd name="T60" fmla="*/ 76 w 240"/>
                  <a:gd name="T61" fmla="*/ 160 h 160"/>
                  <a:gd name="T62" fmla="*/ 108 w 240"/>
                  <a:gd name="T63" fmla="*/ 160 h 160"/>
                  <a:gd name="T64" fmla="*/ 132 w 240"/>
                  <a:gd name="T65" fmla="*/ 160 h 160"/>
                  <a:gd name="T66" fmla="*/ 164 w 240"/>
                  <a:gd name="T67" fmla="*/ 160 h 160"/>
                  <a:gd name="T68" fmla="*/ 188 w 240"/>
                  <a:gd name="T69" fmla="*/ 160 h 160"/>
                  <a:gd name="T70" fmla="*/ 220 w 240"/>
                  <a:gd name="T71" fmla="*/ 160 h 160"/>
                  <a:gd name="T72" fmla="*/ 236 w 240"/>
                  <a:gd name="T73" fmla="*/ 160 h 160"/>
                  <a:gd name="T74" fmla="*/ 240 w 240"/>
                  <a:gd name="T75" fmla="*/ 156 h 160"/>
                  <a:gd name="T76" fmla="*/ 236 w 240"/>
                  <a:gd name="T77" fmla="*/ 152 h 160"/>
                  <a:gd name="T78" fmla="*/ 24 w 240"/>
                  <a:gd name="T79" fmla="*/ 152 h 160"/>
                  <a:gd name="T80" fmla="*/ 24 w 240"/>
                  <a:gd name="T81" fmla="*/ 112 h 160"/>
                  <a:gd name="T82" fmla="*/ 48 w 240"/>
                  <a:gd name="T83" fmla="*/ 112 h 160"/>
                  <a:gd name="T84" fmla="*/ 48 w 240"/>
                  <a:gd name="T85" fmla="*/ 152 h 160"/>
                  <a:gd name="T86" fmla="*/ 24 w 240"/>
                  <a:gd name="T87" fmla="*/ 152 h 160"/>
                  <a:gd name="T88" fmla="*/ 80 w 240"/>
                  <a:gd name="T89" fmla="*/ 152 h 160"/>
                  <a:gd name="T90" fmla="*/ 80 w 240"/>
                  <a:gd name="T91" fmla="*/ 56 h 160"/>
                  <a:gd name="T92" fmla="*/ 104 w 240"/>
                  <a:gd name="T93" fmla="*/ 56 h 160"/>
                  <a:gd name="T94" fmla="*/ 104 w 240"/>
                  <a:gd name="T95" fmla="*/ 152 h 160"/>
                  <a:gd name="T96" fmla="*/ 80 w 240"/>
                  <a:gd name="T97" fmla="*/ 152 h 160"/>
                  <a:gd name="T98" fmla="*/ 136 w 240"/>
                  <a:gd name="T99" fmla="*/ 152 h 160"/>
                  <a:gd name="T100" fmla="*/ 136 w 240"/>
                  <a:gd name="T101" fmla="*/ 80 h 160"/>
                  <a:gd name="T102" fmla="*/ 160 w 240"/>
                  <a:gd name="T103" fmla="*/ 80 h 160"/>
                  <a:gd name="T104" fmla="*/ 160 w 240"/>
                  <a:gd name="T105" fmla="*/ 152 h 160"/>
                  <a:gd name="T106" fmla="*/ 136 w 240"/>
                  <a:gd name="T107" fmla="*/ 152 h 160"/>
                  <a:gd name="T108" fmla="*/ 192 w 240"/>
                  <a:gd name="T109" fmla="*/ 152 h 160"/>
                  <a:gd name="T110" fmla="*/ 192 w 240"/>
                  <a:gd name="T111" fmla="*/ 8 h 160"/>
                  <a:gd name="T112" fmla="*/ 216 w 240"/>
                  <a:gd name="T113" fmla="*/ 8 h 160"/>
                  <a:gd name="T114" fmla="*/ 216 w 240"/>
                  <a:gd name="T115" fmla="*/ 152 h 160"/>
                  <a:gd name="T116" fmla="*/ 192 w 240"/>
                  <a:gd name="T11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160">
                    <a:moveTo>
                      <a:pt x="236" y="152"/>
                    </a:moveTo>
                    <a:cubicBezTo>
                      <a:pt x="224" y="152"/>
                      <a:pt x="224" y="152"/>
                      <a:pt x="224" y="152"/>
                    </a:cubicBezTo>
                    <a:cubicBezTo>
                      <a:pt x="224" y="4"/>
                      <a:pt x="224" y="4"/>
                      <a:pt x="224" y="4"/>
                    </a:cubicBezTo>
                    <a:cubicBezTo>
                      <a:pt x="224" y="2"/>
                      <a:pt x="222" y="0"/>
                      <a:pt x="220" y="0"/>
                    </a:cubicBezTo>
                    <a:cubicBezTo>
                      <a:pt x="188" y="0"/>
                      <a:pt x="188" y="0"/>
                      <a:pt x="188" y="0"/>
                    </a:cubicBezTo>
                    <a:cubicBezTo>
                      <a:pt x="186" y="0"/>
                      <a:pt x="184" y="2"/>
                      <a:pt x="184" y="4"/>
                    </a:cubicBezTo>
                    <a:cubicBezTo>
                      <a:pt x="184" y="152"/>
                      <a:pt x="184" y="152"/>
                      <a:pt x="184" y="152"/>
                    </a:cubicBezTo>
                    <a:cubicBezTo>
                      <a:pt x="168" y="152"/>
                      <a:pt x="168" y="152"/>
                      <a:pt x="168" y="152"/>
                    </a:cubicBezTo>
                    <a:cubicBezTo>
                      <a:pt x="168" y="76"/>
                      <a:pt x="168" y="76"/>
                      <a:pt x="168" y="76"/>
                    </a:cubicBezTo>
                    <a:cubicBezTo>
                      <a:pt x="168" y="74"/>
                      <a:pt x="166" y="72"/>
                      <a:pt x="164" y="72"/>
                    </a:cubicBezTo>
                    <a:cubicBezTo>
                      <a:pt x="132" y="72"/>
                      <a:pt x="132" y="72"/>
                      <a:pt x="132" y="72"/>
                    </a:cubicBezTo>
                    <a:cubicBezTo>
                      <a:pt x="130" y="72"/>
                      <a:pt x="128" y="74"/>
                      <a:pt x="128" y="76"/>
                    </a:cubicBezTo>
                    <a:cubicBezTo>
                      <a:pt x="128" y="152"/>
                      <a:pt x="128" y="152"/>
                      <a:pt x="128" y="152"/>
                    </a:cubicBezTo>
                    <a:cubicBezTo>
                      <a:pt x="112" y="152"/>
                      <a:pt x="112" y="152"/>
                      <a:pt x="112" y="152"/>
                    </a:cubicBezTo>
                    <a:cubicBezTo>
                      <a:pt x="112" y="52"/>
                      <a:pt x="112" y="52"/>
                      <a:pt x="112" y="52"/>
                    </a:cubicBezTo>
                    <a:cubicBezTo>
                      <a:pt x="112" y="50"/>
                      <a:pt x="110" y="48"/>
                      <a:pt x="108" y="48"/>
                    </a:cubicBezTo>
                    <a:cubicBezTo>
                      <a:pt x="76" y="48"/>
                      <a:pt x="76" y="48"/>
                      <a:pt x="76" y="48"/>
                    </a:cubicBezTo>
                    <a:cubicBezTo>
                      <a:pt x="74" y="48"/>
                      <a:pt x="72" y="50"/>
                      <a:pt x="72" y="52"/>
                    </a:cubicBezTo>
                    <a:cubicBezTo>
                      <a:pt x="72" y="152"/>
                      <a:pt x="72" y="152"/>
                      <a:pt x="72" y="152"/>
                    </a:cubicBezTo>
                    <a:cubicBezTo>
                      <a:pt x="56" y="152"/>
                      <a:pt x="56" y="152"/>
                      <a:pt x="56" y="152"/>
                    </a:cubicBezTo>
                    <a:cubicBezTo>
                      <a:pt x="56" y="108"/>
                      <a:pt x="56" y="108"/>
                      <a:pt x="56" y="108"/>
                    </a:cubicBezTo>
                    <a:cubicBezTo>
                      <a:pt x="56" y="106"/>
                      <a:pt x="54" y="104"/>
                      <a:pt x="52" y="104"/>
                    </a:cubicBezTo>
                    <a:cubicBezTo>
                      <a:pt x="20" y="104"/>
                      <a:pt x="20" y="104"/>
                      <a:pt x="20" y="104"/>
                    </a:cubicBezTo>
                    <a:cubicBezTo>
                      <a:pt x="18" y="104"/>
                      <a:pt x="16" y="106"/>
                      <a:pt x="16" y="108"/>
                    </a:cubicBezTo>
                    <a:cubicBezTo>
                      <a:pt x="16" y="152"/>
                      <a:pt x="16" y="152"/>
                      <a:pt x="16" y="152"/>
                    </a:cubicBezTo>
                    <a:cubicBezTo>
                      <a:pt x="4" y="152"/>
                      <a:pt x="4" y="152"/>
                      <a:pt x="4" y="152"/>
                    </a:cubicBezTo>
                    <a:cubicBezTo>
                      <a:pt x="2" y="152"/>
                      <a:pt x="0" y="154"/>
                      <a:pt x="0" y="156"/>
                    </a:cubicBezTo>
                    <a:cubicBezTo>
                      <a:pt x="0" y="158"/>
                      <a:pt x="2" y="160"/>
                      <a:pt x="4" y="160"/>
                    </a:cubicBezTo>
                    <a:cubicBezTo>
                      <a:pt x="20" y="160"/>
                      <a:pt x="20" y="160"/>
                      <a:pt x="20" y="160"/>
                    </a:cubicBezTo>
                    <a:cubicBezTo>
                      <a:pt x="52" y="160"/>
                      <a:pt x="52" y="160"/>
                      <a:pt x="52" y="160"/>
                    </a:cubicBezTo>
                    <a:cubicBezTo>
                      <a:pt x="76" y="160"/>
                      <a:pt x="76" y="160"/>
                      <a:pt x="76" y="160"/>
                    </a:cubicBezTo>
                    <a:cubicBezTo>
                      <a:pt x="108" y="160"/>
                      <a:pt x="108" y="160"/>
                      <a:pt x="108" y="160"/>
                    </a:cubicBezTo>
                    <a:cubicBezTo>
                      <a:pt x="132" y="160"/>
                      <a:pt x="132" y="160"/>
                      <a:pt x="132" y="160"/>
                    </a:cubicBezTo>
                    <a:cubicBezTo>
                      <a:pt x="164" y="160"/>
                      <a:pt x="164" y="160"/>
                      <a:pt x="164" y="160"/>
                    </a:cubicBezTo>
                    <a:cubicBezTo>
                      <a:pt x="188" y="160"/>
                      <a:pt x="188" y="160"/>
                      <a:pt x="188" y="160"/>
                    </a:cubicBezTo>
                    <a:cubicBezTo>
                      <a:pt x="220" y="160"/>
                      <a:pt x="220" y="160"/>
                      <a:pt x="220" y="160"/>
                    </a:cubicBezTo>
                    <a:cubicBezTo>
                      <a:pt x="236" y="160"/>
                      <a:pt x="236" y="160"/>
                      <a:pt x="236" y="160"/>
                    </a:cubicBezTo>
                    <a:cubicBezTo>
                      <a:pt x="238" y="160"/>
                      <a:pt x="240" y="158"/>
                      <a:pt x="240" y="156"/>
                    </a:cubicBezTo>
                    <a:cubicBezTo>
                      <a:pt x="240" y="154"/>
                      <a:pt x="238" y="152"/>
                      <a:pt x="236" y="152"/>
                    </a:cubicBezTo>
                    <a:close/>
                    <a:moveTo>
                      <a:pt x="24" y="152"/>
                    </a:moveTo>
                    <a:cubicBezTo>
                      <a:pt x="24" y="112"/>
                      <a:pt x="24" y="112"/>
                      <a:pt x="24" y="112"/>
                    </a:cubicBezTo>
                    <a:cubicBezTo>
                      <a:pt x="48" y="112"/>
                      <a:pt x="48" y="112"/>
                      <a:pt x="48" y="112"/>
                    </a:cubicBezTo>
                    <a:cubicBezTo>
                      <a:pt x="48" y="152"/>
                      <a:pt x="48" y="152"/>
                      <a:pt x="48" y="152"/>
                    </a:cubicBezTo>
                    <a:lnTo>
                      <a:pt x="24" y="152"/>
                    </a:lnTo>
                    <a:close/>
                    <a:moveTo>
                      <a:pt x="80" y="152"/>
                    </a:moveTo>
                    <a:cubicBezTo>
                      <a:pt x="80" y="56"/>
                      <a:pt x="80" y="56"/>
                      <a:pt x="80" y="56"/>
                    </a:cubicBezTo>
                    <a:cubicBezTo>
                      <a:pt x="104" y="56"/>
                      <a:pt x="104" y="56"/>
                      <a:pt x="104" y="56"/>
                    </a:cubicBezTo>
                    <a:cubicBezTo>
                      <a:pt x="104" y="152"/>
                      <a:pt x="104" y="152"/>
                      <a:pt x="104" y="152"/>
                    </a:cubicBezTo>
                    <a:lnTo>
                      <a:pt x="80" y="152"/>
                    </a:lnTo>
                    <a:close/>
                    <a:moveTo>
                      <a:pt x="136" y="152"/>
                    </a:moveTo>
                    <a:cubicBezTo>
                      <a:pt x="136" y="80"/>
                      <a:pt x="136" y="80"/>
                      <a:pt x="136" y="80"/>
                    </a:cubicBezTo>
                    <a:cubicBezTo>
                      <a:pt x="160" y="80"/>
                      <a:pt x="160" y="80"/>
                      <a:pt x="160" y="80"/>
                    </a:cubicBezTo>
                    <a:cubicBezTo>
                      <a:pt x="160" y="152"/>
                      <a:pt x="160" y="152"/>
                      <a:pt x="160" y="152"/>
                    </a:cubicBezTo>
                    <a:lnTo>
                      <a:pt x="136" y="152"/>
                    </a:lnTo>
                    <a:close/>
                    <a:moveTo>
                      <a:pt x="192" y="152"/>
                    </a:moveTo>
                    <a:cubicBezTo>
                      <a:pt x="192" y="8"/>
                      <a:pt x="192" y="8"/>
                      <a:pt x="192" y="8"/>
                    </a:cubicBezTo>
                    <a:cubicBezTo>
                      <a:pt x="216" y="8"/>
                      <a:pt x="216" y="8"/>
                      <a:pt x="216" y="8"/>
                    </a:cubicBezTo>
                    <a:cubicBezTo>
                      <a:pt x="216" y="152"/>
                      <a:pt x="216" y="152"/>
                      <a:pt x="216" y="152"/>
                    </a:cubicBezTo>
                    <a:lnTo>
                      <a:pt x="192" y="152"/>
                    </a:lnTo>
                    <a:close/>
                  </a:path>
                </a:pathLst>
              </a:custGeom>
              <a:grpFill/>
              <a:ln w="3175" cmpd="sng">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72"/>
              <p:cNvSpPr>
                <a:spLocks noEditPoints="1"/>
              </p:cNvSpPr>
              <p:nvPr/>
            </p:nvSpPr>
            <p:spPr bwMode="auto">
              <a:xfrm>
                <a:off x="8732838" y="7683501"/>
                <a:ext cx="511175" cy="317500"/>
              </a:xfrm>
              <a:custGeom>
                <a:avLst/>
                <a:gdLst>
                  <a:gd name="T0" fmla="*/ 16 w 212"/>
                  <a:gd name="T1" fmla="*/ 132 h 132"/>
                  <a:gd name="T2" fmla="*/ 32 w 212"/>
                  <a:gd name="T3" fmla="*/ 116 h 132"/>
                  <a:gd name="T4" fmla="*/ 30 w 212"/>
                  <a:gd name="T5" fmla="*/ 109 h 132"/>
                  <a:gd name="T6" fmla="*/ 67 w 212"/>
                  <a:gd name="T7" fmla="*/ 77 h 132"/>
                  <a:gd name="T8" fmla="*/ 76 w 212"/>
                  <a:gd name="T9" fmla="*/ 80 h 132"/>
                  <a:gd name="T10" fmla="*/ 89 w 212"/>
                  <a:gd name="T11" fmla="*/ 73 h 132"/>
                  <a:gd name="T12" fmla="*/ 120 w 212"/>
                  <a:gd name="T13" fmla="*/ 86 h 132"/>
                  <a:gd name="T14" fmla="*/ 120 w 212"/>
                  <a:gd name="T15" fmla="*/ 88 h 132"/>
                  <a:gd name="T16" fmla="*/ 136 w 212"/>
                  <a:gd name="T17" fmla="*/ 104 h 132"/>
                  <a:gd name="T18" fmla="*/ 152 w 212"/>
                  <a:gd name="T19" fmla="*/ 88 h 132"/>
                  <a:gd name="T20" fmla="*/ 149 w 212"/>
                  <a:gd name="T21" fmla="*/ 79 h 132"/>
                  <a:gd name="T22" fmla="*/ 189 w 212"/>
                  <a:gd name="T23" fmla="*/ 30 h 132"/>
                  <a:gd name="T24" fmla="*/ 196 w 212"/>
                  <a:gd name="T25" fmla="*/ 32 h 132"/>
                  <a:gd name="T26" fmla="*/ 212 w 212"/>
                  <a:gd name="T27" fmla="*/ 16 h 132"/>
                  <a:gd name="T28" fmla="*/ 196 w 212"/>
                  <a:gd name="T29" fmla="*/ 0 h 132"/>
                  <a:gd name="T30" fmla="*/ 180 w 212"/>
                  <a:gd name="T31" fmla="*/ 16 h 132"/>
                  <a:gd name="T32" fmla="*/ 183 w 212"/>
                  <a:gd name="T33" fmla="*/ 25 h 132"/>
                  <a:gd name="T34" fmla="*/ 143 w 212"/>
                  <a:gd name="T35" fmla="*/ 74 h 132"/>
                  <a:gd name="T36" fmla="*/ 136 w 212"/>
                  <a:gd name="T37" fmla="*/ 72 h 132"/>
                  <a:gd name="T38" fmla="*/ 123 w 212"/>
                  <a:gd name="T39" fmla="*/ 79 h 132"/>
                  <a:gd name="T40" fmla="*/ 92 w 212"/>
                  <a:gd name="T41" fmla="*/ 66 h 132"/>
                  <a:gd name="T42" fmla="*/ 92 w 212"/>
                  <a:gd name="T43" fmla="*/ 64 h 132"/>
                  <a:gd name="T44" fmla="*/ 76 w 212"/>
                  <a:gd name="T45" fmla="*/ 48 h 132"/>
                  <a:gd name="T46" fmla="*/ 60 w 212"/>
                  <a:gd name="T47" fmla="*/ 64 h 132"/>
                  <a:gd name="T48" fmla="*/ 62 w 212"/>
                  <a:gd name="T49" fmla="*/ 71 h 132"/>
                  <a:gd name="T50" fmla="*/ 25 w 212"/>
                  <a:gd name="T51" fmla="*/ 103 h 132"/>
                  <a:gd name="T52" fmla="*/ 16 w 212"/>
                  <a:gd name="T53" fmla="*/ 100 h 132"/>
                  <a:gd name="T54" fmla="*/ 0 w 212"/>
                  <a:gd name="T55" fmla="*/ 116 h 132"/>
                  <a:gd name="T56" fmla="*/ 16 w 212"/>
                  <a:gd name="T57" fmla="*/ 132 h 132"/>
                  <a:gd name="T58" fmla="*/ 196 w 212"/>
                  <a:gd name="T59" fmla="*/ 8 h 132"/>
                  <a:gd name="T60" fmla="*/ 204 w 212"/>
                  <a:gd name="T61" fmla="*/ 16 h 132"/>
                  <a:gd name="T62" fmla="*/ 196 w 212"/>
                  <a:gd name="T63" fmla="*/ 24 h 132"/>
                  <a:gd name="T64" fmla="*/ 188 w 212"/>
                  <a:gd name="T65" fmla="*/ 16 h 132"/>
                  <a:gd name="T66" fmla="*/ 196 w 212"/>
                  <a:gd name="T67" fmla="*/ 8 h 132"/>
                  <a:gd name="T68" fmla="*/ 136 w 212"/>
                  <a:gd name="T69" fmla="*/ 80 h 132"/>
                  <a:gd name="T70" fmla="*/ 141 w 212"/>
                  <a:gd name="T71" fmla="*/ 82 h 132"/>
                  <a:gd name="T72" fmla="*/ 141 w 212"/>
                  <a:gd name="T73" fmla="*/ 82 h 132"/>
                  <a:gd name="T74" fmla="*/ 141 w 212"/>
                  <a:gd name="T75" fmla="*/ 82 h 132"/>
                  <a:gd name="T76" fmla="*/ 144 w 212"/>
                  <a:gd name="T77" fmla="*/ 88 h 132"/>
                  <a:gd name="T78" fmla="*/ 136 w 212"/>
                  <a:gd name="T79" fmla="*/ 96 h 132"/>
                  <a:gd name="T80" fmla="*/ 128 w 212"/>
                  <a:gd name="T81" fmla="*/ 88 h 132"/>
                  <a:gd name="T82" fmla="*/ 136 w 212"/>
                  <a:gd name="T83" fmla="*/ 80 h 132"/>
                  <a:gd name="T84" fmla="*/ 76 w 212"/>
                  <a:gd name="T85" fmla="*/ 56 h 132"/>
                  <a:gd name="T86" fmla="*/ 84 w 212"/>
                  <a:gd name="T87" fmla="*/ 64 h 132"/>
                  <a:gd name="T88" fmla="*/ 76 w 212"/>
                  <a:gd name="T89" fmla="*/ 72 h 132"/>
                  <a:gd name="T90" fmla="*/ 68 w 212"/>
                  <a:gd name="T91" fmla="*/ 64 h 132"/>
                  <a:gd name="T92" fmla="*/ 76 w 212"/>
                  <a:gd name="T93" fmla="*/ 56 h 132"/>
                  <a:gd name="T94" fmla="*/ 16 w 212"/>
                  <a:gd name="T95" fmla="*/ 108 h 132"/>
                  <a:gd name="T96" fmla="*/ 22 w 212"/>
                  <a:gd name="T97" fmla="*/ 111 h 132"/>
                  <a:gd name="T98" fmla="*/ 22 w 212"/>
                  <a:gd name="T99" fmla="*/ 111 h 132"/>
                  <a:gd name="T100" fmla="*/ 22 w 212"/>
                  <a:gd name="T101" fmla="*/ 111 h 132"/>
                  <a:gd name="T102" fmla="*/ 24 w 212"/>
                  <a:gd name="T103" fmla="*/ 116 h 132"/>
                  <a:gd name="T104" fmla="*/ 16 w 212"/>
                  <a:gd name="T105" fmla="*/ 124 h 132"/>
                  <a:gd name="T106" fmla="*/ 8 w 212"/>
                  <a:gd name="T107" fmla="*/ 116 h 132"/>
                  <a:gd name="T108" fmla="*/ 16 w 212"/>
                  <a:gd name="T10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 h="132">
                    <a:moveTo>
                      <a:pt x="16" y="132"/>
                    </a:moveTo>
                    <a:cubicBezTo>
                      <a:pt x="25" y="132"/>
                      <a:pt x="32" y="125"/>
                      <a:pt x="32" y="116"/>
                    </a:cubicBezTo>
                    <a:cubicBezTo>
                      <a:pt x="32" y="113"/>
                      <a:pt x="31" y="111"/>
                      <a:pt x="30" y="109"/>
                    </a:cubicBezTo>
                    <a:cubicBezTo>
                      <a:pt x="67" y="77"/>
                      <a:pt x="67" y="77"/>
                      <a:pt x="67" y="77"/>
                    </a:cubicBezTo>
                    <a:cubicBezTo>
                      <a:pt x="70" y="79"/>
                      <a:pt x="73" y="80"/>
                      <a:pt x="76" y="80"/>
                    </a:cubicBezTo>
                    <a:cubicBezTo>
                      <a:pt x="81" y="80"/>
                      <a:pt x="86" y="77"/>
                      <a:pt x="89" y="73"/>
                    </a:cubicBezTo>
                    <a:cubicBezTo>
                      <a:pt x="120" y="86"/>
                      <a:pt x="120" y="86"/>
                      <a:pt x="120" y="86"/>
                    </a:cubicBezTo>
                    <a:cubicBezTo>
                      <a:pt x="120" y="87"/>
                      <a:pt x="120" y="87"/>
                      <a:pt x="120" y="88"/>
                    </a:cubicBezTo>
                    <a:cubicBezTo>
                      <a:pt x="120" y="97"/>
                      <a:pt x="127" y="104"/>
                      <a:pt x="136" y="104"/>
                    </a:cubicBezTo>
                    <a:cubicBezTo>
                      <a:pt x="145" y="104"/>
                      <a:pt x="152" y="97"/>
                      <a:pt x="152" y="88"/>
                    </a:cubicBezTo>
                    <a:cubicBezTo>
                      <a:pt x="152" y="85"/>
                      <a:pt x="151" y="81"/>
                      <a:pt x="149" y="79"/>
                    </a:cubicBezTo>
                    <a:cubicBezTo>
                      <a:pt x="189" y="30"/>
                      <a:pt x="189" y="30"/>
                      <a:pt x="189" y="30"/>
                    </a:cubicBezTo>
                    <a:cubicBezTo>
                      <a:pt x="191" y="31"/>
                      <a:pt x="194" y="32"/>
                      <a:pt x="196" y="32"/>
                    </a:cubicBezTo>
                    <a:cubicBezTo>
                      <a:pt x="205" y="32"/>
                      <a:pt x="212" y="25"/>
                      <a:pt x="212" y="16"/>
                    </a:cubicBezTo>
                    <a:cubicBezTo>
                      <a:pt x="212" y="7"/>
                      <a:pt x="205" y="0"/>
                      <a:pt x="196" y="0"/>
                    </a:cubicBezTo>
                    <a:cubicBezTo>
                      <a:pt x="187" y="0"/>
                      <a:pt x="180" y="7"/>
                      <a:pt x="180" y="16"/>
                    </a:cubicBezTo>
                    <a:cubicBezTo>
                      <a:pt x="180" y="19"/>
                      <a:pt x="181" y="23"/>
                      <a:pt x="183" y="25"/>
                    </a:cubicBezTo>
                    <a:cubicBezTo>
                      <a:pt x="143" y="74"/>
                      <a:pt x="143" y="74"/>
                      <a:pt x="143" y="74"/>
                    </a:cubicBezTo>
                    <a:cubicBezTo>
                      <a:pt x="141" y="73"/>
                      <a:pt x="138" y="72"/>
                      <a:pt x="136" y="72"/>
                    </a:cubicBezTo>
                    <a:cubicBezTo>
                      <a:pt x="131" y="72"/>
                      <a:pt x="126" y="75"/>
                      <a:pt x="123" y="79"/>
                    </a:cubicBezTo>
                    <a:cubicBezTo>
                      <a:pt x="92" y="66"/>
                      <a:pt x="92" y="66"/>
                      <a:pt x="92" y="66"/>
                    </a:cubicBezTo>
                    <a:cubicBezTo>
                      <a:pt x="92" y="65"/>
                      <a:pt x="92" y="65"/>
                      <a:pt x="92" y="64"/>
                    </a:cubicBezTo>
                    <a:cubicBezTo>
                      <a:pt x="92" y="55"/>
                      <a:pt x="85" y="48"/>
                      <a:pt x="76" y="48"/>
                    </a:cubicBezTo>
                    <a:cubicBezTo>
                      <a:pt x="67" y="48"/>
                      <a:pt x="60" y="55"/>
                      <a:pt x="60" y="64"/>
                    </a:cubicBezTo>
                    <a:cubicBezTo>
                      <a:pt x="60" y="67"/>
                      <a:pt x="61" y="69"/>
                      <a:pt x="62" y="71"/>
                    </a:cubicBezTo>
                    <a:cubicBezTo>
                      <a:pt x="25" y="103"/>
                      <a:pt x="25" y="103"/>
                      <a:pt x="25" y="103"/>
                    </a:cubicBezTo>
                    <a:cubicBezTo>
                      <a:pt x="22" y="101"/>
                      <a:pt x="19" y="100"/>
                      <a:pt x="16" y="100"/>
                    </a:cubicBezTo>
                    <a:cubicBezTo>
                      <a:pt x="7" y="100"/>
                      <a:pt x="0" y="107"/>
                      <a:pt x="0" y="116"/>
                    </a:cubicBezTo>
                    <a:cubicBezTo>
                      <a:pt x="0" y="125"/>
                      <a:pt x="7" y="132"/>
                      <a:pt x="16" y="132"/>
                    </a:cubicBezTo>
                    <a:close/>
                    <a:moveTo>
                      <a:pt x="196" y="8"/>
                    </a:moveTo>
                    <a:cubicBezTo>
                      <a:pt x="200" y="8"/>
                      <a:pt x="204" y="12"/>
                      <a:pt x="204" y="16"/>
                    </a:cubicBezTo>
                    <a:cubicBezTo>
                      <a:pt x="204" y="20"/>
                      <a:pt x="200" y="24"/>
                      <a:pt x="196" y="24"/>
                    </a:cubicBezTo>
                    <a:cubicBezTo>
                      <a:pt x="192" y="24"/>
                      <a:pt x="188" y="20"/>
                      <a:pt x="188" y="16"/>
                    </a:cubicBezTo>
                    <a:cubicBezTo>
                      <a:pt x="188" y="12"/>
                      <a:pt x="192" y="8"/>
                      <a:pt x="196" y="8"/>
                    </a:cubicBezTo>
                    <a:close/>
                    <a:moveTo>
                      <a:pt x="136" y="80"/>
                    </a:moveTo>
                    <a:cubicBezTo>
                      <a:pt x="138" y="80"/>
                      <a:pt x="140" y="81"/>
                      <a:pt x="141" y="82"/>
                    </a:cubicBezTo>
                    <a:cubicBezTo>
                      <a:pt x="141" y="82"/>
                      <a:pt x="141" y="82"/>
                      <a:pt x="141" y="82"/>
                    </a:cubicBezTo>
                    <a:cubicBezTo>
                      <a:pt x="141" y="82"/>
                      <a:pt x="141" y="82"/>
                      <a:pt x="141" y="82"/>
                    </a:cubicBezTo>
                    <a:cubicBezTo>
                      <a:pt x="143" y="83"/>
                      <a:pt x="144" y="86"/>
                      <a:pt x="144" y="88"/>
                    </a:cubicBezTo>
                    <a:cubicBezTo>
                      <a:pt x="144" y="92"/>
                      <a:pt x="140" y="96"/>
                      <a:pt x="136" y="96"/>
                    </a:cubicBezTo>
                    <a:cubicBezTo>
                      <a:pt x="132" y="96"/>
                      <a:pt x="128" y="92"/>
                      <a:pt x="128" y="88"/>
                    </a:cubicBezTo>
                    <a:cubicBezTo>
                      <a:pt x="128" y="84"/>
                      <a:pt x="132" y="80"/>
                      <a:pt x="136" y="80"/>
                    </a:cubicBezTo>
                    <a:close/>
                    <a:moveTo>
                      <a:pt x="76" y="56"/>
                    </a:moveTo>
                    <a:cubicBezTo>
                      <a:pt x="80" y="56"/>
                      <a:pt x="84" y="60"/>
                      <a:pt x="84" y="64"/>
                    </a:cubicBezTo>
                    <a:cubicBezTo>
                      <a:pt x="84" y="68"/>
                      <a:pt x="80" y="72"/>
                      <a:pt x="76" y="72"/>
                    </a:cubicBezTo>
                    <a:cubicBezTo>
                      <a:pt x="72" y="72"/>
                      <a:pt x="68" y="68"/>
                      <a:pt x="68" y="64"/>
                    </a:cubicBezTo>
                    <a:cubicBezTo>
                      <a:pt x="68" y="60"/>
                      <a:pt x="72" y="56"/>
                      <a:pt x="76" y="56"/>
                    </a:cubicBezTo>
                    <a:close/>
                    <a:moveTo>
                      <a:pt x="16" y="108"/>
                    </a:moveTo>
                    <a:cubicBezTo>
                      <a:pt x="18" y="108"/>
                      <a:pt x="21" y="109"/>
                      <a:pt x="22" y="111"/>
                    </a:cubicBezTo>
                    <a:cubicBezTo>
                      <a:pt x="22" y="111"/>
                      <a:pt x="22" y="111"/>
                      <a:pt x="22" y="111"/>
                    </a:cubicBezTo>
                    <a:cubicBezTo>
                      <a:pt x="22" y="111"/>
                      <a:pt x="22" y="111"/>
                      <a:pt x="22" y="111"/>
                    </a:cubicBezTo>
                    <a:cubicBezTo>
                      <a:pt x="23" y="112"/>
                      <a:pt x="24" y="114"/>
                      <a:pt x="24" y="116"/>
                    </a:cubicBezTo>
                    <a:cubicBezTo>
                      <a:pt x="24" y="120"/>
                      <a:pt x="20" y="124"/>
                      <a:pt x="16" y="124"/>
                    </a:cubicBezTo>
                    <a:cubicBezTo>
                      <a:pt x="12" y="124"/>
                      <a:pt x="8" y="120"/>
                      <a:pt x="8" y="116"/>
                    </a:cubicBezTo>
                    <a:cubicBezTo>
                      <a:pt x="8" y="112"/>
                      <a:pt x="12" y="108"/>
                      <a:pt x="16" y="108"/>
                    </a:cubicBezTo>
                    <a:close/>
                  </a:path>
                </a:pathLst>
              </a:custGeom>
              <a:grpFill/>
              <a:ln w="3175" cmpd="sng">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1" name="Freeform 130"/>
            <p:cNvSpPr/>
            <p:nvPr/>
          </p:nvSpPr>
          <p:spPr>
            <a:xfrm>
              <a:off x="2141274" y="3090162"/>
              <a:ext cx="203670" cy="279321"/>
            </a:xfrm>
            <a:custGeom>
              <a:avLst/>
              <a:gdLst>
                <a:gd name="connsiteX0" fmla="*/ 3527 w 123472"/>
                <a:gd name="connsiteY0" fmla="*/ 169334 h 169334"/>
                <a:gd name="connsiteX1" fmla="*/ 0 w 123472"/>
                <a:gd name="connsiteY1" fmla="*/ 0 h 169334"/>
                <a:gd name="connsiteX2" fmla="*/ 123472 w 123472"/>
                <a:gd name="connsiteY2" fmla="*/ 3528 h 169334"/>
                <a:gd name="connsiteX3" fmla="*/ 119944 w 123472"/>
                <a:gd name="connsiteY3" fmla="*/ 165806 h 169334"/>
                <a:gd name="connsiteX4" fmla="*/ 3527 w 123472"/>
                <a:gd name="connsiteY4" fmla="*/ 169334 h 16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72" h="169334">
                  <a:moveTo>
                    <a:pt x="3527" y="169334"/>
                  </a:moveTo>
                  <a:cubicBezTo>
                    <a:pt x="2351" y="112889"/>
                    <a:pt x="1176" y="56445"/>
                    <a:pt x="0" y="0"/>
                  </a:cubicBezTo>
                  <a:lnTo>
                    <a:pt x="123472" y="3528"/>
                  </a:lnTo>
                  <a:lnTo>
                    <a:pt x="119944" y="165806"/>
                  </a:lnTo>
                  <a:lnTo>
                    <a:pt x="3527" y="169334"/>
                  </a:lnTo>
                  <a:close/>
                </a:path>
              </a:pathLst>
            </a:custGeom>
            <a:solidFill>
              <a:srgbClr val="0D4571">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2477620" y="2752651"/>
              <a:ext cx="203670" cy="616832"/>
            </a:xfrm>
            <a:custGeom>
              <a:avLst/>
              <a:gdLst>
                <a:gd name="connsiteX0" fmla="*/ 3527 w 123472"/>
                <a:gd name="connsiteY0" fmla="*/ 169334 h 169334"/>
                <a:gd name="connsiteX1" fmla="*/ 0 w 123472"/>
                <a:gd name="connsiteY1" fmla="*/ 0 h 169334"/>
                <a:gd name="connsiteX2" fmla="*/ 123472 w 123472"/>
                <a:gd name="connsiteY2" fmla="*/ 3528 h 169334"/>
                <a:gd name="connsiteX3" fmla="*/ 119944 w 123472"/>
                <a:gd name="connsiteY3" fmla="*/ 165806 h 169334"/>
                <a:gd name="connsiteX4" fmla="*/ 3527 w 123472"/>
                <a:gd name="connsiteY4" fmla="*/ 169334 h 16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72" h="169334">
                  <a:moveTo>
                    <a:pt x="3527" y="169334"/>
                  </a:moveTo>
                  <a:cubicBezTo>
                    <a:pt x="2351" y="112889"/>
                    <a:pt x="1176" y="56445"/>
                    <a:pt x="0" y="0"/>
                  </a:cubicBezTo>
                  <a:lnTo>
                    <a:pt x="123472" y="3528"/>
                  </a:lnTo>
                  <a:lnTo>
                    <a:pt x="119944" y="165806"/>
                  </a:lnTo>
                  <a:lnTo>
                    <a:pt x="3527" y="169334"/>
                  </a:lnTo>
                  <a:close/>
                </a:path>
              </a:pathLst>
            </a:custGeom>
            <a:solidFill>
              <a:srgbClr val="0D4571">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Freeform 132"/>
            <p:cNvSpPr/>
            <p:nvPr/>
          </p:nvSpPr>
          <p:spPr>
            <a:xfrm>
              <a:off x="2819784" y="2903949"/>
              <a:ext cx="203670" cy="465534"/>
            </a:xfrm>
            <a:custGeom>
              <a:avLst/>
              <a:gdLst>
                <a:gd name="connsiteX0" fmla="*/ 3527 w 123472"/>
                <a:gd name="connsiteY0" fmla="*/ 169334 h 169334"/>
                <a:gd name="connsiteX1" fmla="*/ 0 w 123472"/>
                <a:gd name="connsiteY1" fmla="*/ 0 h 169334"/>
                <a:gd name="connsiteX2" fmla="*/ 123472 w 123472"/>
                <a:gd name="connsiteY2" fmla="*/ 3528 h 169334"/>
                <a:gd name="connsiteX3" fmla="*/ 119944 w 123472"/>
                <a:gd name="connsiteY3" fmla="*/ 165806 h 169334"/>
                <a:gd name="connsiteX4" fmla="*/ 3527 w 123472"/>
                <a:gd name="connsiteY4" fmla="*/ 169334 h 16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72" h="169334">
                  <a:moveTo>
                    <a:pt x="3527" y="169334"/>
                  </a:moveTo>
                  <a:cubicBezTo>
                    <a:pt x="2351" y="112889"/>
                    <a:pt x="1176" y="56445"/>
                    <a:pt x="0" y="0"/>
                  </a:cubicBezTo>
                  <a:lnTo>
                    <a:pt x="123472" y="3528"/>
                  </a:lnTo>
                  <a:lnTo>
                    <a:pt x="119944" y="165806"/>
                  </a:lnTo>
                  <a:lnTo>
                    <a:pt x="3527" y="169334"/>
                  </a:lnTo>
                  <a:close/>
                </a:path>
              </a:pathLst>
            </a:custGeom>
            <a:solidFill>
              <a:srgbClr val="0D4571">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Freeform 133"/>
            <p:cNvSpPr/>
            <p:nvPr/>
          </p:nvSpPr>
          <p:spPr>
            <a:xfrm>
              <a:off x="3152645" y="2450056"/>
              <a:ext cx="203670" cy="919427"/>
            </a:xfrm>
            <a:custGeom>
              <a:avLst/>
              <a:gdLst>
                <a:gd name="connsiteX0" fmla="*/ 3527 w 123472"/>
                <a:gd name="connsiteY0" fmla="*/ 169334 h 169334"/>
                <a:gd name="connsiteX1" fmla="*/ 0 w 123472"/>
                <a:gd name="connsiteY1" fmla="*/ 0 h 169334"/>
                <a:gd name="connsiteX2" fmla="*/ 123472 w 123472"/>
                <a:gd name="connsiteY2" fmla="*/ 3528 h 169334"/>
                <a:gd name="connsiteX3" fmla="*/ 119944 w 123472"/>
                <a:gd name="connsiteY3" fmla="*/ 165806 h 169334"/>
                <a:gd name="connsiteX4" fmla="*/ 3527 w 123472"/>
                <a:gd name="connsiteY4" fmla="*/ 169334 h 16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72" h="169334">
                  <a:moveTo>
                    <a:pt x="3527" y="169334"/>
                  </a:moveTo>
                  <a:cubicBezTo>
                    <a:pt x="2351" y="112889"/>
                    <a:pt x="1176" y="56445"/>
                    <a:pt x="0" y="0"/>
                  </a:cubicBezTo>
                  <a:lnTo>
                    <a:pt x="123472" y="3528"/>
                  </a:lnTo>
                  <a:lnTo>
                    <a:pt x="119944" y="165806"/>
                  </a:lnTo>
                  <a:lnTo>
                    <a:pt x="3527" y="169334"/>
                  </a:lnTo>
                  <a:close/>
                </a:path>
              </a:pathLst>
            </a:custGeom>
            <a:solidFill>
              <a:srgbClr val="0D4571">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5" name="TextBox 144"/>
          <p:cNvSpPr txBox="1"/>
          <p:nvPr/>
        </p:nvSpPr>
        <p:spPr>
          <a:xfrm rot="16200000">
            <a:off x="4797202" y="3279146"/>
            <a:ext cx="725714" cy="215444"/>
          </a:xfrm>
          <a:prstGeom prst="rect">
            <a:avLst/>
          </a:prstGeom>
          <a:noFill/>
        </p:spPr>
        <p:txBody>
          <a:bodyPr wrap="square" rtlCol="0">
            <a:spAutoFit/>
          </a:bodyPr>
          <a:lstStyle/>
          <a:p>
            <a:pPr algn="ctr"/>
            <a:r>
              <a:rPr lang="en-US" sz="800" dirty="0">
                <a:solidFill>
                  <a:srgbClr val="0D4571"/>
                </a:solidFill>
                <a:latin typeface="Arial"/>
                <a:cs typeface="Arial"/>
              </a:rPr>
              <a:t>SM</a:t>
            </a:r>
          </a:p>
        </p:txBody>
      </p:sp>
      <p:sp>
        <p:nvSpPr>
          <p:cNvPr id="146" name="TextBox 145"/>
          <p:cNvSpPr txBox="1"/>
          <p:nvPr/>
        </p:nvSpPr>
        <p:spPr>
          <a:xfrm rot="16200000">
            <a:off x="4791429" y="2510904"/>
            <a:ext cx="725714" cy="215444"/>
          </a:xfrm>
          <a:prstGeom prst="rect">
            <a:avLst/>
          </a:prstGeom>
          <a:noFill/>
        </p:spPr>
        <p:txBody>
          <a:bodyPr wrap="square" rtlCol="0">
            <a:spAutoFit/>
          </a:bodyPr>
          <a:lstStyle/>
          <a:p>
            <a:pPr algn="ctr"/>
            <a:r>
              <a:rPr lang="en-US" sz="800" dirty="0">
                <a:solidFill>
                  <a:srgbClr val="0D4571"/>
                </a:solidFill>
                <a:latin typeface="Arial"/>
                <a:cs typeface="Arial"/>
              </a:rPr>
              <a:t>MD</a:t>
            </a:r>
          </a:p>
        </p:txBody>
      </p:sp>
      <p:sp>
        <p:nvSpPr>
          <p:cNvPr id="147" name="TextBox 146"/>
          <p:cNvSpPr txBox="1"/>
          <p:nvPr/>
        </p:nvSpPr>
        <p:spPr>
          <a:xfrm rot="16200000">
            <a:off x="4792981" y="1789697"/>
            <a:ext cx="725714" cy="215444"/>
          </a:xfrm>
          <a:prstGeom prst="rect">
            <a:avLst/>
          </a:prstGeom>
          <a:noFill/>
        </p:spPr>
        <p:txBody>
          <a:bodyPr wrap="square" rtlCol="0">
            <a:spAutoFit/>
          </a:bodyPr>
          <a:lstStyle/>
          <a:p>
            <a:pPr algn="ctr"/>
            <a:r>
              <a:rPr lang="en-US" sz="800" dirty="0">
                <a:solidFill>
                  <a:srgbClr val="0D4571"/>
                </a:solidFill>
                <a:latin typeface="Arial"/>
                <a:cs typeface="Arial"/>
              </a:rPr>
              <a:t>LG</a:t>
            </a:r>
          </a:p>
        </p:txBody>
      </p:sp>
      <p:sp>
        <p:nvSpPr>
          <p:cNvPr id="45" name="TextBox 44"/>
          <p:cNvSpPr txBox="1"/>
          <p:nvPr/>
        </p:nvSpPr>
        <p:spPr>
          <a:xfrm>
            <a:off x="262986" y="708405"/>
            <a:ext cx="3834144" cy="830997"/>
          </a:xfrm>
          <a:prstGeom prst="rect">
            <a:avLst/>
          </a:prstGeom>
          <a:noFill/>
        </p:spPr>
        <p:txBody>
          <a:bodyPr wrap="square" rtlCol="0">
            <a:spAutoFit/>
          </a:bodyPr>
          <a:lstStyle/>
          <a:p>
            <a:r>
              <a:rPr lang="en-US" sz="2400" b="1" dirty="0">
                <a:solidFill>
                  <a:srgbClr val="0D4571"/>
                </a:solidFill>
                <a:latin typeface="Arial"/>
                <a:cs typeface="Arial"/>
              </a:rPr>
              <a:t>Stock funds:</a:t>
            </a:r>
          </a:p>
          <a:p>
            <a:r>
              <a:rPr lang="en-US" sz="2400" b="1" dirty="0">
                <a:solidFill>
                  <a:srgbClr val="0D4571"/>
                </a:solidFill>
                <a:latin typeface="Arial"/>
                <a:cs typeface="Arial"/>
              </a:rPr>
              <a:t>Equity </a:t>
            </a:r>
            <a:r>
              <a:rPr lang="en-US" sz="2400" b="1" dirty="0" err="1">
                <a:solidFill>
                  <a:srgbClr val="0D4571"/>
                </a:solidFill>
                <a:latin typeface="Arial"/>
                <a:cs typeface="Arial"/>
              </a:rPr>
              <a:t>StyleMap</a:t>
            </a:r>
            <a:r>
              <a:rPr lang="en-US" sz="2400" b="1" baseline="30000" dirty="0">
                <a:solidFill>
                  <a:srgbClr val="0D4571"/>
                </a:solidFill>
                <a:latin typeface="Arial"/>
                <a:cs typeface="Arial"/>
              </a:rPr>
              <a:t>®</a:t>
            </a:r>
          </a:p>
        </p:txBody>
      </p:sp>
      <p:grpSp>
        <p:nvGrpSpPr>
          <p:cNvPr id="46" name="Group 45"/>
          <p:cNvGrpSpPr/>
          <p:nvPr/>
        </p:nvGrpSpPr>
        <p:grpSpPr>
          <a:xfrm>
            <a:off x="253397" y="0"/>
            <a:ext cx="2407627" cy="561402"/>
            <a:chOff x="5913317" y="0"/>
            <a:chExt cx="2407627" cy="561402"/>
          </a:xfrm>
        </p:grpSpPr>
        <p:sp>
          <p:nvSpPr>
            <p:cNvPr id="47" name="Round Same Side Corner Rectangle 46"/>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48" name="Group 47"/>
            <p:cNvGrpSpPr/>
            <p:nvPr/>
          </p:nvGrpSpPr>
          <p:grpSpPr>
            <a:xfrm>
              <a:off x="5998058" y="117953"/>
              <a:ext cx="1806980" cy="328396"/>
              <a:chOff x="-18290" y="2448962"/>
              <a:chExt cx="1806980" cy="288079"/>
            </a:xfrm>
          </p:grpSpPr>
          <p:sp>
            <p:nvSpPr>
              <p:cNvPr id="50" name="Rounded Rectangle 49"/>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1" name="TextBox 50"/>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2</a:t>
                </a:r>
                <a:endParaRPr lang="en-US" sz="1400" b="1" dirty="0">
                  <a:solidFill>
                    <a:schemeClr val="bg1"/>
                  </a:solidFill>
                  <a:latin typeface="Arial"/>
                  <a:cs typeface="Arial"/>
                </a:endParaRPr>
              </a:p>
            </p:txBody>
          </p:sp>
        </p:grpSp>
        <p:sp>
          <p:nvSpPr>
            <p:cNvPr id="49" name="Oval 48"/>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52" name="Picture 51"/>
          <p:cNvPicPr>
            <a:picLocks noChangeAspect="1"/>
          </p:cNvPicPr>
          <p:nvPr/>
        </p:nvPicPr>
        <p:blipFill>
          <a:blip r:embed="rId3"/>
          <a:stretch>
            <a:fillRect/>
          </a:stretch>
        </p:blipFill>
        <p:spPr>
          <a:xfrm>
            <a:off x="2281629" y="152077"/>
            <a:ext cx="191283" cy="250793"/>
          </a:xfrm>
          <a:prstGeom prst="rect">
            <a:avLst/>
          </a:prstGeom>
        </p:spPr>
      </p:pic>
      <p:pic>
        <p:nvPicPr>
          <p:cNvPr id="41" name="Picture 40"/>
          <p:cNvPicPr>
            <a:picLocks noChangeAspect="1"/>
          </p:cNvPicPr>
          <p:nvPr/>
        </p:nvPicPr>
        <p:blipFill rotWithShape="1">
          <a:blip r:embed="rId4">
            <a:extLst>
              <a:ext uri="{28A0092B-C50C-407E-A947-70E740481C1C}">
                <a14:useLocalDpi xmlns:a14="http://schemas.microsoft.com/office/drawing/2010/main" val="0"/>
              </a:ext>
            </a:extLst>
          </a:blip>
          <a:srcRect t="-4" r="19724" b="-205221"/>
          <a:stretch/>
        </p:blipFill>
        <p:spPr>
          <a:xfrm rot="16200000">
            <a:off x="2758335" y="2642700"/>
            <a:ext cx="3019357" cy="74420"/>
          </a:xfrm>
          <a:prstGeom prst="rect">
            <a:avLst/>
          </a:prstGeom>
        </p:spPr>
      </p:pic>
    </p:spTree>
    <p:extLst>
      <p:ext uri="{BB962C8B-B14F-4D97-AF65-F5344CB8AC3E}">
        <p14:creationId xmlns:p14="http://schemas.microsoft.com/office/powerpoint/2010/main" val="14223638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par>
                                <p:cTn id="9" presetID="37"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fade">
                                      <p:cBhvr>
                                        <p:cTn id="17" dur="1000"/>
                                        <p:tgtEl>
                                          <p:spTgt spid="125"/>
                                        </p:tgtEl>
                                      </p:cBhvr>
                                    </p:animEffect>
                                    <p:anim calcmode="lin" valueType="num">
                                      <p:cBhvr>
                                        <p:cTn id="18" dur="1000" fill="hold"/>
                                        <p:tgtEl>
                                          <p:spTgt spid="125"/>
                                        </p:tgtEl>
                                        <p:attrNameLst>
                                          <p:attrName>ppt_x</p:attrName>
                                        </p:attrNameLst>
                                      </p:cBhvr>
                                      <p:tavLst>
                                        <p:tav tm="0">
                                          <p:val>
                                            <p:strVal val="#ppt_x"/>
                                          </p:val>
                                        </p:tav>
                                        <p:tav tm="100000">
                                          <p:val>
                                            <p:strVal val="#ppt_x"/>
                                          </p:val>
                                        </p:tav>
                                      </p:tavLst>
                                    </p:anim>
                                    <p:anim calcmode="lin" valueType="num">
                                      <p:cBhvr>
                                        <p:cTn id="19" dur="900" decel="100000" fill="hold"/>
                                        <p:tgtEl>
                                          <p:spTgt spid="1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900" decel="100000" fill="hold"/>
                                        <p:tgtEl>
                                          <p:spTgt spid="1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900" decel="100000" fill="hold"/>
                                        <p:tgtEl>
                                          <p:spTgt spid="1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par>
                                <p:cTn id="36" presetID="37"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900" decel="100000" fill="hold"/>
                                        <p:tgtEl>
                                          <p:spTgt spid="13"/>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iterate type="lt">
                                    <p:tmPct val="0"/>
                                  </p:iterate>
                                  <p:childTnLst>
                                    <p:set>
                                      <p:cBhvr>
                                        <p:cTn id="43" dur="1" fill="hold">
                                          <p:stCondLst>
                                            <p:cond delay="0"/>
                                          </p:stCondLst>
                                        </p:cTn>
                                        <p:tgtEl>
                                          <p:spTgt spid="122"/>
                                        </p:tgtEl>
                                        <p:attrNameLst>
                                          <p:attrName>style.visibility</p:attrName>
                                        </p:attrNameLst>
                                      </p:cBhvr>
                                      <p:to>
                                        <p:strVal val="visible"/>
                                      </p:to>
                                    </p:set>
                                    <p:animEffect transition="in" filter="fade">
                                      <p:cBhvr>
                                        <p:cTn id="44" dur="1000"/>
                                        <p:tgtEl>
                                          <p:spTgt spid="122"/>
                                        </p:tgtEl>
                                      </p:cBhvr>
                                    </p:animEffect>
                                    <p:anim calcmode="lin" valueType="num">
                                      <p:cBhvr>
                                        <p:cTn id="45" dur="1000" fill="hold"/>
                                        <p:tgtEl>
                                          <p:spTgt spid="122"/>
                                        </p:tgtEl>
                                        <p:attrNameLst>
                                          <p:attrName>ppt_x</p:attrName>
                                        </p:attrNameLst>
                                      </p:cBhvr>
                                      <p:tavLst>
                                        <p:tav tm="0">
                                          <p:val>
                                            <p:strVal val="#ppt_x"/>
                                          </p:val>
                                        </p:tav>
                                        <p:tav tm="100000">
                                          <p:val>
                                            <p:strVal val="#ppt_x"/>
                                          </p:val>
                                        </p:tav>
                                      </p:tavLst>
                                    </p:anim>
                                    <p:anim calcmode="lin" valueType="num">
                                      <p:cBhvr>
                                        <p:cTn id="46" dur="900" decel="100000" fill="hold"/>
                                        <p:tgtEl>
                                          <p:spTgt spid="122"/>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iterate type="lt">
                                    <p:tmPct val="0"/>
                                  </p:iterate>
                                  <p:childTnLst>
                                    <p:set>
                                      <p:cBhvr>
                                        <p:cTn id="49" dur="1" fill="hold">
                                          <p:stCondLst>
                                            <p:cond delay="0"/>
                                          </p:stCondLst>
                                        </p:cTn>
                                        <p:tgtEl>
                                          <p:spTgt spid="123"/>
                                        </p:tgtEl>
                                        <p:attrNameLst>
                                          <p:attrName>style.visibility</p:attrName>
                                        </p:attrNameLst>
                                      </p:cBhvr>
                                      <p:to>
                                        <p:strVal val="visible"/>
                                      </p:to>
                                    </p:set>
                                    <p:animEffect transition="in" filter="fade">
                                      <p:cBhvr>
                                        <p:cTn id="50" dur="1000"/>
                                        <p:tgtEl>
                                          <p:spTgt spid="123"/>
                                        </p:tgtEl>
                                      </p:cBhvr>
                                    </p:animEffect>
                                    <p:anim calcmode="lin" valueType="num">
                                      <p:cBhvr>
                                        <p:cTn id="51" dur="1000" fill="hold"/>
                                        <p:tgtEl>
                                          <p:spTgt spid="123"/>
                                        </p:tgtEl>
                                        <p:attrNameLst>
                                          <p:attrName>ppt_x</p:attrName>
                                        </p:attrNameLst>
                                      </p:cBhvr>
                                      <p:tavLst>
                                        <p:tav tm="0">
                                          <p:val>
                                            <p:strVal val="#ppt_x"/>
                                          </p:val>
                                        </p:tav>
                                        <p:tav tm="100000">
                                          <p:val>
                                            <p:strVal val="#ppt_x"/>
                                          </p:val>
                                        </p:tav>
                                      </p:tavLst>
                                    </p:anim>
                                    <p:anim calcmode="lin" valueType="num">
                                      <p:cBhvr>
                                        <p:cTn id="52" dur="900" decel="100000" fill="hold"/>
                                        <p:tgtEl>
                                          <p:spTgt spid="123"/>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iterate type="lt">
                                    <p:tmPct val="0"/>
                                  </p:iterate>
                                  <p:childTnLst>
                                    <p:set>
                                      <p:cBhvr>
                                        <p:cTn id="55" dur="1" fill="hold">
                                          <p:stCondLst>
                                            <p:cond delay="0"/>
                                          </p:stCondLst>
                                        </p:cTn>
                                        <p:tgtEl>
                                          <p:spTgt spid="145"/>
                                        </p:tgtEl>
                                        <p:attrNameLst>
                                          <p:attrName>style.visibility</p:attrName>
                                        </p:attrNameLst>
                                      </p:cBhvr>
                                      <p:to>
                                        <p:strVal val="visible"/>
                                      </p:to>
                                    </p:set>
                                    <p:animEffect transition="in" filter="fade">
                                      <p:cBhvr>
                                        <p:cTn id="56" dur="1000"/>
                                        <p:tgtEl>
                                          <p:spTgt spid="145"/>
                                        </p:tgtEl>
                                      </p:cBhvr>
                                    </p:animEffect>
                                    <p:anim calcmode="lin" valueType="num">
                                      <p:cBhvr>
                                        <p:cTn id="57" dur="1000" fill="hold"/>
                                        <p:tgtEl>
                                          <p:spTgt spid="145"/>
                                        </p:tgtEl>
                                        <p:attrNameLst>
                                          <p:attrName>ppt_x</p:attrName>
                                        </p:attrNameLst>
                                      </p:cBhvr>
                                      <p:tavLst>
                                        <p:tav tm="0">
                                          <p:val>
                                            <p:strVal val="#ppt_x"/>
                                          </p:val>
                                        </p:tav>
                                        <p:tav tm="100000">
                                          <p:val>
                                            <p:strVal val="#ppt_x"/>
                                          </p:val>
                                        </p:tav>
                                      </p:tavLst>
                                    </p:anim>
                                    <p:anim calcmode="lin" valueType="num">
                                      <p:cBhvr>
                                        <p:cTn id="58" dur="900" decel="100000" fill="hold"/>
                                        <p:tgtEl>
                                          <p:spTgt spid="145"/>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iterate type="lt">
                                    <p:tmPct val="0"/>
                                  </p:iterate>
                                  <p:childTnLst>
                                    <p:set>
                                      <p:cBhvr>
                                        <p:cTn id="61" dur="1" fill="hold">
                                          <p:stCondLst>
                                            <p:cond delay="0"/>
                                          </p:stCondLst>
                                        </p:cTn>
                                        <p:tgtEl>
                                          <p:spTgt spid="146"/>
                                        </p:tgtEl>
                                        <p:attrNameLst>
                                          <p:attrName>style.visibility</p:attrName>
                                        </p:attrNameLst>
                                      </p:cBhvr>
                                      <p:to>
                                        <p:strVal val="visible"/>
                                      </p:to>
                                    </p:set>
                                    <p:animEffect transition="in" filter="fade">
                                      <p:cBhvr>
                                        <p:cTn id="62" dur="1000"/>
                                        <p:tgtEl>
                                          <p:spTgt spid="146"/>
                                        </p:tgtEl>
                                      </p:cBhvr>
                                    </p:animEffect>
                                    <p:anim calcmode="lin" valueType="num">
                                      <p:cBhvr>
                                        <p:cTn id="63" dur="1000" fill="hold"/>
                                        <p:tgtEl>
                                          <p:spTgt spid="146"/>
                                        </p:tgtEl>
                                        <p:attrNameLst>
                                          <p:attrName>ppt_x</p:attrName>
                                        </p:attrNameLst>
                                      </p:cBhvr>
                                      <p:tavLst>
                                        <p:tav tm="0">
                                          <p:val>
                                            <p:strVal val="#ppt_x"/>
                                          </p:val>
                                        </p:tav>
                                        <p:tav tm="100000">
                                          <p:val>
                                            <p:strVal val="#ppt_x"/>
                                          </p:val>
                                        </p:tav>
                                      </p:tavLst>
                                    </p:anim>
                                    <p:anim calcmode="lin" valueType="num">
                                      <p:cBhvr>
                                        <p:cTn id="64" dur="900" decel="100000" fill="hold"/>
                                        <p:tgtEl>
                                          <p:spTgt spid="146"/>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par>
                                <p:cTn id="66" presetID="37" presetClass="entr" presetSubtype="0" fill="hold" grpId="0" nodeType="withEffect">
                                  <p:stCondLst>
                                    <p:cond delay="0"/>
                                  </p:stCondLst>
                                  <p:iterate type="lt">
                                    <p:tmPct val="0"/>
                                  </p:iterate>
                                  <p:childTnLst>
                                    <p:set>
                                      <p:cBhvr>
                                        <p:cTn id="67" dur="1" fill="hold">
                                          <p:stCondLst>
                                            <p:cond delay="0"/>
                                          </p:stCondLst>
                                        </p:cTn>
                                        <p:tgtEl>
                                          <p:spTgt spid="147"/>
                                        </p:tgtEl>
                                        <p:attrNameLst>
                                          <p:attrName>style.visibility</p:attrName>
                                        </p:attrNameLst>
                                      </p:cBhvr>
                                      <p:to>
                                        <p:strVal val="visible"/>
                                      </p:to>
                                    </p:set>
                                    <p:animEffect transition="in" filter="fade">
                                      <p:cBhvr>
                                        <p:cTn id="68" dur="1000"/>
                                        <p:tgtEl>
                                          <p:spTgt spid="147"/>
                                        </p:tgtEl>
                                      </p:cBhvr>
                                    </p:animEffect>
                                    <p:anim calcmode="lin" valueType="num">
                                      <p:cBhvr>
                                        <p:cTn id="69" dur="1000" fill="hold"/>
                                        <p:tgtEl>
                                          <p:spTgt spid="147"/>
                                        </p:tgtEl>
                                        <p:attrNameLst>
                                          <p:attrName>ppt_x</p:attrName>
                                        </p:attrNameLst>
                                      </p:cBhvr>
                                      <p:tavLst>
                                        <p:tav tm="0">
                                          <p:val>
                                            <p:strVal val="#ppt_x"/>
                                          </p:val>
                                        </p:tav>
                                        <p:tav tm="100000">
                                          <p:val>
                                            <p:strVal val="#ppt_x"/>
                                          </p:val>
                                        </p:tav>
                                      </p:tavLst>
                                    </p:anim>
                                    <p:anim calcmode="lin" valueType="num">
                                      <p:cBhvr>
                                        <p:cTn id="70" dur="900" decel="100000" fill="hold"/>
                                        <p:tgtEl>
                                          <p:spTgt spid="147"/>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iterate type="lt">
                                    <p:tmPct val="0"/>
                                  </p:iterate>
                                  <p:childTnLst>
                                    <p:set>
                                      <p:cBhvr>
                                        <p:cTn id="73" dur="1" fill="hold">
                                          <p:stCondLst>
                                            <p:cond delay="0"/>
                                          </p:stCondLst>
                                        </p:cTn>
                                        <p:tgtEl>
                                          <p:spTgt spid="124"/>
                                        </p:tgtEl>
                                        <p:attrNameLst>
                                          <p:attrName>style.visibility</p:attrName>
                                        </p:attrNameLst>
                                      </p:cBhvr>
                                      <p:to>
                                        <p:strVal val="visible"/>
                                      </p:to>
                                    </p:set>
                                    <p:animEffect transition="in" filter="fade">
                                      <p:cBhvr>
                                        <p:cTn id="74" dur="1000"/>
                                        <p:tgtEl>
                                          <p:spTgt spid="124"/>
                                        </p:tgtEl>
                                      </p:cBhvr>
                                    </p:animEffect>
                                    <p:anim calcmode="lin" valueType="num">
                                      <p:cBhvr>
                                        <p:cTn id="75" dur="1000" fill="hold"/>
                                        <p:tgtEl>
                                          <p:spTgt spid="124"/>
                                        </p:tgtEl>
                                        <p:attrNameLst>
                                          <p:attrName>ppt_x</p:attrName>
                                        </p:attrNameLst>
                                      </p:cBhvr>
                                      <p:tavLst>
                                        <p:tav tm="0">
                                          <p:val>
                                            <p:strVal val="#ppt_x"/>
                                          </p:val>
                                        </p:tav>
                                        <p:tav tm="100000">
                                          <p:val>
                                            <p:strVal val="#ppt_x"/>
                                          </p:val>
                                        </p:tav>
                                      </p:tavLst>
                                    </p:anim>
                                    <p:anim calcmode="lin" valueType="num">
                                      <p:cBhvr>
                                        <p:cTn id="76" dur="900" decel="100000" fill="hold"/>
                                        <p:tgtEl>
                                          <p:spTgt spid="124"/>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78" presetID="10" presetClass="entr" presetSubtype="0"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3" grpId="0"/>
      <p:bldP spid="124" grpId="0"/>
      <p:bldP spid="125" grpId="0" animBg="1"/>
      <p:bldP spid="78" grpId="0"/>
      <p:bldP spid="145" grpId="0"/>
      <p:bldP spid="146" grpId="0"/>
      <p:bldP spid="1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7516092" y="0"/>
            <a:ext cx="1648898" cy="5155045"/>
          </a:xfrm>
          <a:prstGeom prst="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9"/>
          <p:cNvSpPr/>
          <p:nvPr/>
        </p:nvSpPr>
        <p:spPr>
          <a:xfrm>
            <a:off x="3981320" y="-1"/>
            <a:ext cx="4459981" cy="5155819"/>
          </a:xfrm>
          <a:custGeom>
            <a:avLst/>
            <a:gdLst/>
            <a:ahLst/>
            <a:cxnLst/>
            <a:rect l="l" t="t" r="r" b="b"/>
            <a:pathLst>
              <a:path w="4459981" h="5155819">
                <a:moveTo>
                  <a:pt x="516068" y="0"/>
                </a:moveTo>
                <a:lnTo>
                  <a:pt x="4459981" y="0"/>
                </a:lnTo>
                <a:lnTo>
                  <a:pt x="4459981" y="5155819"/>
                </a:lnTo>
                <a:lnTo>
                  <a:pt x="405208" y="5155819"/>
                </a:lnTo>
                <a:lnTo>
                  <a:pt x="334498" y="4946340"/>
                </a:lnTo>
                <a:cubicBezTo>
                  <a:pt x="117109" y="4245740"/>
                  <a:pt x="0" y="3500853"/>
                  <a:pt x="0" y="2728548"/>
                </a:cubicBezTo>
                <a:cubicBezTo>
                  <a:pt x="0" y="1827527"/>
                  <a:pt x="159398" y="963823"/>
                  <a:pt x="451470" y="164227"/>
                </a:cubicBezTo>
                <a:close/>
              </a:path>
            </a:pathLst>
          </a:cu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4755589" y="240882"/>
            <a:ext cx="4231011" cy="982320"/>
          </a:xfrm>
          <a:prstGeom prst="rect">
            <a:avLst/>
          </a:prstGeom>
          <a:noFill/>
        </p:spPr>
        <p:txBody>
          <a:bodyPr wrap="square" rtlCol="0">
            <a:spAutoFit/>
          </a:bodyPr>
          <a:lstStyle/>
          <a:p>
            <a:pPr defTabSz="457200">
              <a:lnSpc>
                <a:spcPct val="90000"/>
              </a:lnSpc>
            </a:pPr>
            <a:r>
              <a:rPr lang="en-US" sz="1400" b="1" dirty="0">
                <a:solidFill>
                  <a:srgbClr val="EFAF24"/>
                </a:solidFill>
                <a:latin typeface="Arial"/>
                <a:cs typeface="Arial"/>
              </a:rPr>
              <a:t>Interest Rates</a:t>
            </a:r>
          </a:p>
          <a:p>
            <a:pPr marL="173038" indent="-173038" defTabSz="457200">
              <a:lnSpc>
                <a:spcPct val="90000"/>
              </a:lnSpc>
              <a:buFont typeface="Arial" panose="020B0604020202020204" pitchFamily="34" charset="0"/>
              <a:buChar char="•"/>
            </a:pPr>
            <a:r>
              <a:rPr lang="en-US" sz="1200" b="1" dirty="0">
                <a:solidFill>
                  <a:schemeClr val="bg1"/>
                </a:solidFill>
                <a:latin typeface="Arial"/>
                <a:cs typeface="Arial"/>
              </a:rPr>
              <a:t>New Bond - if held to maturity; same rate of interest</a:t>
            </a:r>
          </a:p>
          <a:p>
            <a:pPr marL="173038" indent="-173038" defTabSz="457200">
              <a:lnSpc>
                <a:spcPct val="90000"/>
              </a:lnSpc>
              <a:buFont typeface="Arial" panose="020B0604020202020204" pitchFamily="34" charset="0"/>
              <a:buChar char="•"/>
            </a:pPr>
            <a:r>
              <a:rPr lang="en-US" sz="1200" b="1" dirty="0">
                <a:solidFill>
                  <a:schemeClr val="bg1"/>
                </a:solidFill>
                <a:latin typeface="Arial"/>
                <a:cs typeface="Arial"/>
              </a:rPr>
              <a:t>Existing bond bought on open market – effective interest rate depending on purchase price</a:t>
            </a:r>
          </a:p>
          <a:p>
            <a:pPr defTabSz="457200">
              <a:lnSpc>
                <a:spcPct val="90000"/>
              </a:lnSpc>
            </a:pPr>
            <a:endParaRPr lang="en-US" sz="1400" b="1" dirty="0">
              <a:solidFill>
                <a:schemeClr val="bg1"/>
              </a:solidFill>
              <a:latin typeface="Arial"/>
              <a:cs typeface="Arial"/>
            </a:endParaRPr>
          </a:p>
        </p:txBody>
      </p:sp>
      <p:sp>
        <p:nvSpPr>
          <p:cNvPr id="59" name="TextBox 58"/>
          <p:cNvSpPr txBox="1"/>
          <p:nvPr/>
        </p:nvSpPr>
        <p:spPr>
          <a:xfrm>
            <a:off x="4764766" y="1196911"/>
            <a:ext cx="4231011" cy="621709"/>
          </a:xfrm>
          <a:prstGeom prst="rect">
            <a:avLst/>
          </a:prstGeom>
          <a:noFill/>
        </p:spPr>
        <p:txBody>
          <a:bodyPr wrap="square" rtlCol="0">
            <a:spAutoFit/>
          </a:bodyPr>
          <a:lstStyle/>
          <a:p>
            <a:pPr defTabSz="457200">
              <a:lnSpc>
                <a:spcPct val="90000"/>
              </a:lnSpc>
            </a:pPr>
            <a:r>
              <a:rPr lang="en-US" sz="1400" b="1" dirty="0">
                <a:solidFill>
                  <a:srgbClr val="EFAF24"/>
                </a:solidFill>
                <a:latin typeface="Arial"/>
                <a:cs typeface="Arial"/>
              </a:rPr>
              <a:t>Bond Prices</a:t>
            </a:r>
          </a:p>
          <a:p>
            <a:pPr marL="173038" indent="-173038" defTabSz="457200">
              <a:lnSpc>
                <a:spcPct val="90000"/>
              </a:lnSpc>
              <a:buFont typeface="Arial" panose="020B0604020202020204" pitchFamily="34" charset="0"/>
              <a:buChar char="•"/>
            </a:pPr>
            <a:r>
              <a:rPr lang="en-US" sz="1200" b="1" dirty="0">
                <a:solidFill>
                  <a:schemeClr val="bg1"/>
                </a:solidFill>
                <a:latin typeface="Arial"/>
                <a:cs typeface="Arial"/>
              </a:rPr>
              <a:t>New Bond set price at $1,000</a:t>
            </a:r>
          </a:p>
          <a:p>
            <a:pPr marL="173038" indent="-173038" defTabSz="457200">
              <a:lnSpc>
                <a:spcPct val="90000"/>
              </a:lnSpc>
              <a:buFont typeface="Arial" panose="020B0604020202020204" pitchFamily="34" charset="0"/>
              <a:buChar char="•"/>
            </a:pPr>
            <a:r>
              <a:rPr lang="en-US" sz="1200" b="1" dirty="0">
                <a:solidFill>
                  <a:schemeClr val="bg1"/>
                </a:solidFill>
                <a:latin typeface="Arial"/>
                <a:cs typeface="Arial"/>
              </a:rPr>
              <a:t>Existing Bond – depends on prevailing interest rates </a:t>
            </a:r>
          </a:p>
        </p:txBody>
      </p:sp>
      <p:sp>
        <p:nvSpPr>
          <p:cNvPr id="14" name="TextBox 13"/>
          <p:cNvSpPr txBox="1"/>
          <p:nvPr/>
        </p:nvSpPr>
        <p:spPr>
          <a:xfrm>
            <a:off x="5164238" y="3192665"/>
            <a:ext cx="500706" cy="307777"/>
          </a:xfrm>
          <a:prstGeom prst="rect">
            <a:avLst/>
          </a:prstGeom>
          <a:noFill/>
        </p:spPr>
        <p:txBody>
          <a:bodyPr wrap="square" rtlCol="0">
            <a:spAutoFit/>
          </a:bodyPr>
          <a:lstStyle/>
          <a:p>
            <a:r>
              <a:rPr lang="en-US" sz="1400" b="1" dirty="0">
                <a:solidFill>
                  <a:srgbClr val="FFFFFF"/>
                </a:solidFill>
                <a:latin typeface="Arial"/>
                <a:cs typeface="Arial"/>
              </a:rPr>
              <a:t>8%</a:t>
            </a:r>
          </a:p>
        </p:txBody>
      </p:sp>
      <p:sp>
        <p:nvSpPr>
          <p:cNvPr id="68" name="TextBox 67"/>
          <p:cNvSpPr txBox="1"/>
          <p:nvPr/>
        </p:nvSpPr>
        <p:spPr>
          <a:xfrm>
            <a:off x="5164238" y="4279864"/>
            <a:ext cx="500706" cy="307777"/>
          </a:xfrm>
          <a:prstGeom prst="rect">
            <a:avLst/>
          </a:prstGeom>
          <a:noFill/>
        </p:spPr>
        <p:txBody>
          <a:bodyPr wrap="square" rtlCol="0">
            <a:spAutoFit/>
          </a:bodyPr>
          <a:lstStyle/>
          <a:p>
            <a:r>
              <a:rPr lang="en-US" sz="1400" b="1" dirty="0">
                <a:solidFill>
                  <a:srgbClr val="FFFFFF"/>
                </a:solidFill>
                <a:latin typeface="Arial"/>
                <a:cs typeface="Arial"/>
              </a:rPr>
              <a:t>6%</a:t>
            </a:r>
          </a:p>
        </p:txBody>
      </p:sp>
      <p:sp>
        <p:nvSpPr>
          <p:cNvPr id="71" name="TextBox 70"/>
          <p:cNvSpPr txBox="1"/>
          <p:nvPr/>
        </p:nvSpPr>
        <p:spPr>
          <a:xfrm>
            <a:off x="5164238" y="3719701"/>
            <a:ext cx="500706" cy="307777"/>
          </a:xfrm>
          <a:prstGeom prst="rect">
            <a:avLst/>
          </a:prstGeom>
          <a:noFill/>
        </p:spPr>
        <p:txBody>
          <a:bodyPr wrap="square" rtlCol="0">
            <a:spAutoFit/>
          </a:bodyPr>
          <a:lstStyle/>
          <a:p>
            <a:r>
              <a:rPr lang="en-US" sz="1400" b="1" dirty="0">
                <a:solidFill>
                  <a:srgbClr val="FFFFFF"/>
                </a:solidFill>
                <a:latin typeface="Arial"/>
                <a:cs typeface="Arial"/>
              </a:rPr>
              <a:t>7%</a:t>
            </a:r>
          </a:p>
        </p:txBody>
      </p:sp>
      <p:sp>
        <p:nvSpPr>
          <p:cNvPr id="72" name="TextBox 71"/>
          <p:cNvSpPr txBox="1"/>
          <p:nvPr/>
        </p:nvSpPr>
        <p:spPr>
          <a:xfrm>
            <a:off x="7502903" y="3726064"/>
            <a:ext cx="848715" cy="307777"/>
          </a:xfrm>
          <a:prstGeom prst="rect">
            <a:avLst/>
          </a:prstGeom>
          <a:noFill/>
        </p:spPr>
        <p:txBody>
          <a:bodyPr wrap="square" rtlCol="0">
            <a:spAutoFit/>
          </a:bodyPr>
          <a:lstStyle/>
          <a:p>
            <a:pPr algn="ctr"/>
            <a:r>
              <a:rPr lang="en-US" sz="1400" b="1" dirty="0">
                <a:solidFill>
                  <a:srgbClr val="FFFFFF"/>
                </a:solidFill>
                <a:latin typeface="Arial"/>
                <a:cs typeface="Arial"/>
              </a:rPr>
              <a:t>$1,000</a:t>
            </a:r>
          </a:p>
        </p:txBody>
      </p:sp>
      <p:sp>
        <p:nvSpPr>
          <p:cNvPr id="73" name="TextBox 72"/>
          <p:cNvSpPr txBox="1"/>
          <p:nvPr/>
        </p:nvSpPr>
        <p:spPr>
          <a:xfrm>
            <a:off x="7502903" y="4278144"/>
            <a:ext cx="848716" cy="307777"/>
          </a:xfrm>
          <a:prstGeom prst="rect">
            <a:avLst/>
          </a:prstGeom>
          <a:noFill/>
        </p:spPr>
        <p:txBody>
          <a:bodyPr wrap="square" rtlCol="0">
            <a:spAutoFit/>
          </a:bodyPr>
          <a:lstStyle/>
          <a:p>
            <a:pPr algn="ctr"/>
            <a:r>
              <a:rPr lang="en-US" sz="1400" b="1" dirty="0">
                <a:solidFill>
                  <a:srgbClr val="FFFFFF"/>
                </a:solidFill>
                <a:latin typeface="Arial"/>
                <a:cs typeface="Arial"/>
              </a:rPr>
              <a:t>$893	</a:t>
            </a:r>
          </a:p>
        </p:txBody>
      </p:sp>
      <p:sp>
        <p:nvSpPr>
          <p:cNvPr id="74" name="TextBox 73"/>
          <p:cNvSpPr txBox="1"/>
          <p:nvPr/>
        </p:nvSpPr>
        <p:spPr>
          <a:xfrm>
            <a:off x="7507935" y="3192665"/>
            <a:ext cx="843683" cy="307777"/>
          </a:xfrm>
          <a:prstGeom prst="rect">
            <a:avLst/>
          </a:prstGeom>
          <a:noFill/>
        </p:spPr>
        <p:txBody>
          <a:bodyPr wrap="square" rtlCol="0">
            <a:spAutoFit/>
          </a:bodyPr>
          <a:lstStyle/>
          <a:p>
            <a:pPr algn="ctr"/>
            <a:r>
              <a:rPr lang="en-US" sz="1400" b="1" dirty="0">
                <a:solidFill>
                  <a:srgbClr val="FFFFFF"/>
                </a:solidFill>
                <a:latin typeface="Arial"/>
                <a:cs typeface="Arial"/>
              </a:rPr>
              <a:t>$1,127</a:t>
            </a:r>
          </a:p>
        </p:txBody>
      </p:sp>
      <p:sp>
        <p:nvSpPr>
          <p:cNvPr id="75" name="TextBox 74"/>
          <p:cNvSpPr txBox="1"/>
          <p:nvPr/>
        </p:nvSpPr>
        <p:spPr>
          <a:xfrm>
            <a:off x="7569782" y="2615867"/>
            <a:ext cx="684656" cy="307777"/>
          </a:xfrm>
          <a:prstGeom prst="rect">
            <a:avLst/>
          </a:prstGeom>
          <a:noFill/>
        </p:spPr>
        <p:txBody>
          <a:bodyPr wrap="square" rtlCol="0">
            <a:spAutoFit/>
          </a:bodyPr>
          <a:lstStyle/>
          <a:p>
            <a:r>
              <a:rPr lang="en-US" sz="1400" b="1" dirty="0">
                <a:solidFill>
                  <a:srgbClr val="EFAF24"/>
                </a:solidFill>
                <a:latin typeface="Arial"/>
                <a:cs typeface="Arial"/>
              </a:rPr>
              <a:t>Price</a:t>
            </a:r>
          </a:p>
        </p:txBody>
      </p:sp>
      <p:sp>
        <p:nvSpPr>
          <p:cNvPr id="76" name="TextBox 75"/>
          <p:cNvSpPr txBox="1"/>
          <p:nvPr/>
        </p:nvSpPr>
        <p:spPr>
          <a:xfrm>
            <a:off x="4773696" y="2410754"/>
            <a:ext cx="1629926" cy="523220"/>
          </a:xfrm>
          <a:prstGeom prst="rect">
            <a:avLst/>
          </a:prstGeom>
          <a:noFill/>
        </p:spPr>
        <p:txBody>
          <a:bodyPr wrap="square" rtlCol="0">
            <a:spAutoFit/>
          </a:bodyPr>
          <a:lstStyle/>
          <a:p>
            <a:r>
              <a:rPr lang="en-US" sz="1400" b="1" dirty="0">
                <a:solidFill>
                  <a:srgbClr val="EFAF24"/>
                </a:solidFill>
                <a:latin typeface="Arial"/>
                <a:cs typeface="Arial"/>
              </a:rPr>
              <a:t>Interest Rate </a:t>
            </a:r>
            <a:br>
              <a:rPr lang="en-US" sz="1400" b="1" dirty="0">
                <a:solidFill>
                  <a:srgbClr val="EFAF24"/>
                </a:solidFill>
                <a:latin typeface="Arial"/>
                <a:cs typeface="Arial"/>
              </a:rPr>
            </a:br>
            <a:r>
              <a:rPr lang="en-US" sz="1400" b="1" dirty="0">
                <a:solidFill>
                  <a:srgbClr val="EFAF24"/>
                </a:solidFill>
                <a:latin typeface="Arial"/>
                <a:cs typeface="Arial"/>
              </a:rPr>
              <a:t>Yield Coupon</a:t>
            </a:r>
          </a:p>
        </p:txBody>
      </p:sp>
      <p:sp>
        <p:nvSpPr>
          <p:cNvPr id="46" name="TextBox 45"/>
          <p:cNvSpPr txBox="1"/>
          <p:nvPr/>
        </p:nvSpPr>
        <p:spPr>
          <a:xfrm>
            <a:off x="262986" y="708405"/>
            <a:ext cx="3008782" cy="830997"/>
          </a:xfrm>
          <a:prstGeom prst="rect">
            <a:avLst/>
          </a:prstGeom>
          <a:noFill/>
        </p:spPr>
        <p:txBody>
          <a:bodyPr wrap="square" rtlCol="0">
            <a:spAutoFit/>
          </a:bodyPr>
          <a:lstStyle/>
          <a:p>
            <a:r>
              <a:rPr lang="en-US" sz="2400" b="1" dirty="0">
                <a:solidFill>
                  <a:srgbClr val="0D4571"/>
                </a:solidFill>
                <a:latin typeface="Arial"/>
                <a:cs typeface="Arial"/>
              </a:rPr>
              <a:t>Bond prices and interest rates</a:t>
            </a:r>
          </a:p>
        </p:txBody>
      </p:sp>
      <p:grpSp>
        <p:nvGrpSpPr>
          <p:cNvPr id="48" name="Group 47"/>
          <p:cNvGrpSpPr/>
          <p:nvPr/>
        </p:nvGrpSpPr>
        <p:grpSpPr>
          <a:xfrm>
            <a:off x="253397" y="0"/>
            <a:ext cx="2407627" cy="561402"/>
            <a:chOff x="5913317" y="0"/>
            <a:chExt cx="2407627" cy="561402"/>
          </a:xfrm>
        </p:grpSpPr>
        <p:sp>
          <p:nvSpPr>
            <p:cNvPr id="49" name="Round Same Side Corner Rectangle 48"/>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50" name="Group 49"/>
            <p:cNvGrpSpPr/>
            <p:nvPr/>
          </p:nvGrpSpPr>
          <p:grpSpPr>
            <a:xfrm>
              <a:off x="5998058" y="117953"/>
              <a:ext cx="1806980" cy="328396"/>
              <a:chOff x="-18290" y="2448962"/>
              <a:chExt cx="1806980" cy="288079"/>
            </a:xfrm>
          </p:grpSpPr>
          <p:sp>
            <p:nvSpPr>
              <p:cNvPr id="56" name="Rounded Rectangle 55"/>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60" name="TextBox 59"/>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2</a:t>
                </a:r>
                <a:endParaRPr lang="en-US" sz="1400" b="1" dirty="0">
                  <a:solidFill>
                    <a:schemeClr val="bg1"/>
                  </a:solidFill>
                  <a:latin typeface="Arial"/>
                  <a:cs typeface="Arial"/>
                </a:endParaRPr>
              </a:p>
            </p:txBody>
          </p:sp>
        </p:grpSp>
        <p:sp>
          <p:nvSpPr>
            <p:cNvPr id="54" name="Oval 53"/>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62" name="Picture 61"/>
          <p:cNvPicPr>
            <a:picLocks noChangeAspect="1"/>
          </p:cNvPicPr>
          <p:nvPr/>
        </p:nvPicPr>
        <p:blipFill>
          <a:blip r:embed="rId3"/>
          <a:stretch>
            <a:fillRect/>
          </a:stretch>
        </p:blipFill>
        <p:spPr>
          <a:xfrm>
            <a:off x="2281629" y="152077"/>
            <a:ext cx="191283" cy="250793"/>
          </a:xfrm>
          <a:prstGeom prst="rect">
            <a:avLst/>
          </a:prstGeom>
        </p:spPr>
      </p:pic>
      <p:cxnSp>
        <p:nvCxnSpPr>
          <p:cNvPr id="5" name="Straight Connector 4"/>
          <p:cNvCxnSpPr>
            <a:endCxn id="72" idx="1"/>
          </p:cNvCxnSpPr>
          <p:nvPr/>
        </p:nvCxnSpPr>
        <p:spPr>
          <a:xfrm flipV="1">
            <a:off x="5617972" y="3879953"/>
            <a:ext cx="1884931" cy="5590"/>
          </a:xfrm>
          <a:prstGeom prst="line">
            <a:avLst/>
          </a:prstGeom>
          <a:ln>
            <a:solidFill>
              <a:srgbClr val="D43815"/>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a:endCxn id="73" idx="1"/>
          </p:cNvCxnSpPr>
          <p:nvPr/>
        </p:nvCxnSpPr>
        <p:spPr>
          <a:xfrm>
            <a:off x="5617972" y="3355276"/>
            <a:ext cx="1884931" cy="1076757"/>
          </a:xfrm>
          <a:prstGeom prst="line">
            <a:avLst/>
          </a:prstGeom>
          <a:ln>
            <a:solidFill>
              <a:srgbClr val="D43815"/>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5630462" y="3359577"/>
            <a:ext cx="1884931" cy="1076757"/>
          </a:xfrm>
          <a:prstGeom prst="line">
            <a:avLst/>
          </a:prstGeom>
          <a:ln>
            <a:solidFill>
              <a:srgbClr val="D43815"/>
            </a:solidFill>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781010" y="2051119"/>
            <a:ext cx="2472574" cy="2189094"/>
            <a:chOff x="781010" y="2051119"/>
            <a:chExt cx="2472574" cy="2189094"/>
          </a:xfrm>
        </p:grpSpPr>
        <p:sp>
          <p:nvSpPr>
            <p:cNvPr id="85" name="TextBox 84"/>
            <p:cNvSpPr txBox="1"/>
            <p:nvPr/>
          </p:nvSpPr>
          <p:spPr>
            <a:xfrm>
              <a:off x="781010" y="3922177"/>
              <a:ext cx="2472574" cy="318036"/>
            </a:xfrm>
            <a:prstGeom prst="rect">
              <a:avLst/>
            </a:prstGeom>
            <a:noFill/>
          </p:spPr>
          <p:txBody>
            <a:bodyPr wrap="square" rtlCol="0">
              <a:spAutoFit/>
            </a:bodyPr>
            <a:lstStyle/>
            <a:p>
              <a:pPr algn="ctr">
                <a:lnSpc>
                  <a:spcPct val="90000"/>
                </a:lnSpc>
              </a:pPr>
              <a:r>
                <a:rPr lang="en-US" sz="1600" b="1" dirty="0">
                  <a:solidFill>
                    <a:srgbClr val="0D4571"/>
                  </a:solidFill>
                  <a:latin typeface="Arial"/>
                  <a:cs typeface="Arial"/>
                </a:rPr>
                <a:t>Inverse relationship</a:t>
              </a:r>
            </a:p>
          </p:txBody>
        </p:sp>
        <p:grpSp>
          <p:nvGrpSpPr>
            <p:cNvPr id="86" name="Group 85"/>
            <p:cNvGrpSpPr/>
            <p:nvPr/>
          </p:nvGrpSpPr>
          <p:grpSpPr>
            <a:xfrm>
              <a:off x="1151577" y="2051119"/>
              <a:ext cx="1743499" cy="1748317"/>
              <a:chOff x="9856788" y="7267575"/>
              <a:chExt cx="574675" cy="576263"/>
            </a:xfrm>
            <a:solidFill>
              <a:srgbClr val="D43815"/>
            </a:solidFill>
          </p:grpSpPr>
          <p:sp>
            <p:nvSpPr>
              <p:cNvPr id="87" name="Freeform 129"/>
              <p:cNvSpPr>
                <a:spLocks/>
              </p:cNvSpPr>
              <p:nvPr/>
            </p:nvSpPr>
            <p:spPr bwMode="auto">
              <a:xfrm>
                <a:off x="9999663" y="7334250"/>
                <a:ext cx="153988" cy="266700"/>
              </a:xfrm>
              <a:custGeom>
                <a:avLst/>
                <a:gdLst>
                  <a:gd name="T0" fmla="*/ 7 w 64"/>
                  <a:gd name="T1" fmla="*/ 39 h 111"/>
                  <a:gd name="T2" fmla="*/ 28 w 64"/>
                  <a:gd name="T3" fmla="*/ 15 h 111"/>
                  <a:gd name="T4" fmla="*/ 28 w 64"/>
                  <a:gd name="T5" fmla="*/ 107 h 111"/>
                  <a:gd name="T6" fmla="*/ 32 w 64"/>
                  <a:gd name="T7" fmla="*/ 111 h 111"/>
                  <a:gd name="T8" fmla="*/ 36 w 64"/>
                  <a:gd name="T9" fmla="*/ 107 h 111"/>
                  <a:gd name="T10" fmla="*/ 36 w 64"/>
                  <a:gd name="T11" fmla="*/ 15 h 111"/>
                  <a:gd name="T12" fmla="*/ 57 w 64"/>
                  <a:gd name="T13" fmla="*/ 39 h 111"/>
                  <a:gd name="T14" fmla="*/ 60 w 64"/>
                  <a:gd name="T15" fmla="*/ 40 h 111"/>
                  <a:gd name="T16" fmla="*/ 63 w 64"/>
                  <a:gd name="T17" fmla="*/ 39 h 111"/>
                  <a:gd name="T18" fmla="*/ 63 w 64"/>
                  <a:gd name="T19" fmla="*/ 33 h 111"/>
                  <a:gd name="T20" fmla="*/ 35 w 64"/>
                  <a:gd name="T21" fmla="*/ 1 h 111"/>
                  <a:gd name="T22" fmla="*/ 35 w 64"/>
                  <a:gd name="T23" fmla="*/ 1 h 111"/>
                  <a:gd name="T24" fmla="*/ 32 w 64"/>
                  <a:gd name="T25" fmla="*/ 0 h 111"/>
                  <a:gd name="T26" fmla="*/ 29 w 64"/>
                  <a:gd name="T27" fmla="*/ 1 h 111"/>
                  <a:gd name="T28" fmla="*/ 29 w 64"/>
                  <a:gd name="T29" fmla="*/ 1 h 111"/>
                  <a:gd name="T30" fmla="*/ 1 w 64"/>
                  <a:gd name="T31" fmla="*/ 33 h 111"/>
                  <a:gd name="T32" fmla="*/ 1 w 64"/>
                  <a:gd name="T33" fmla="*/ 39 h 111"/>
                  <a:gd name="T34" fmla="*/ 7 w 64"/>
                  <a:gd name="T35" fmla="*/ 3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111">
                    <a:moveTo>
                      <a:pt x="7" y="39"/>
                    </a:moveTo>
                    <a:cubicBezTo>
                      <a:pt x="28" y="15"/>
                      <a:pt x="28" y="15"/>
                      <a:pt x="28" y="15"/>
                    </a:cubicBezTo>
                    <a:cubicBezTo>
                      <a:pt x="28" y="107"/>
                      <a:pt x="28" y="107"/>
                      <a:pt x="28" y="107"/>
                    </a:cubicBezTo>
                    <a:cubicBezTo>
                      <a:pt x="28" y="109"/>
                      <a:pt x="30" y="111"/>
                      <a:pt x="32" y="111"/>
                    </a:cubicBezTo>
                    <a:cubicBezTo>
                      <a:pt x="34" y="111"/>
                      <a:pt x="36" y="109"/>
                      <a:pt x="36" y="107"/>
                    </a:cubicBezTo>
                    <a:cubicBezTo>
                      <a:pt x="36" y="15"/>
                      <a:pt x="36" y="15"/>
                      <a:pt x="36" y="15"/>
                    </a:cubicBezTo>
                    <a:cubicBezTo>
                      <a:pt x="57" y="39"/>
                      <a:pt x="57" y="39"/>
                      <a:pt x="57" y="39"/>
                    </a:cubicBezTo>
                    <a:cubicBezTo>
                      <a:pt x="58" y="40"/>
                      <a:pt x="59" y="40"/>
                      <a:pt x="60" y="40"/>
                    </a:cubicBezTo>
                    <a:cubicBezTo>
                      <a:pt x="61" y="40"/>
                      <a:pt x="62" y="40"/>
                      <a:pt x="63" y="39"/>
                    </a:cubicBezTo>
                    <a:cubicBezTo>
                      <a:pt x="64" y="38"/>
                      <a:pt x="64" y="35"/>
                      <a:pt x="63" y="33"/>
                    </a:cubicBezTo>
                    <a:cubicBezTo>
                      <a:pt x="35" y="1"/>
                      <a:pt x="35" y="1"/>
                      <a:pt x="35" y="1"/>
                    </a:cubicBezTo>
                    <a:cubicBezTo>
                      <a:pt x="35" y="1"/>
                      <a:pt x="35" y="1"/>
                      <a:pt x="35" y="1"/>
                    </a:cubicBezTo>
                    <a:cubicBezTo>
                      <a:pt x="34" y="1"/>
                      <a:pt x="33" y="0"/>
                      <a:pt x="32" y="0"/>
                    </a:cubicBezTo>
                    <a:cubicBezTo>
                      <a:pt x="31" y="0"/>
                      <a:pt x="30" y="1"/>
                      <a:pt x="29" y="1"/>
                    </a:cubicBezTo>
                    <a:cubicBezTo>
                      <a:pt x="29" y="1"/>
                      <a:pt x="29" y="1"/>
                      <a:pt x="29" y="1"/>
                    </a:cubicBezTo>
                    <a:cubicBezTo>
                      <a:pt x="1" y="33"/>
                      <a:pt x="1" y="33"/>
                      <a:pt x="1" y="33"/>
                    </a:cubicBezTo>
                    <a:cubicBezTo>
                      <a:pt x="0" y="35"/>
                      <a:pt x="0" y="38"/>
                      <a:pt x="1" y="39"/>
                    </a:cubicBezTo>
                    <a:cubicBezTo>
                      <a:pt x="3" y="40"/>
                      <a:pt x="6" y="40"/>
                      <a:pt x="7" y="39"/>
                    </a:cubicBez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30"/>
              <p:cNvSpPr>
                <a:spLocks/>
              </p:cNvSpPr>
              <p:nvPr/>
            </p:nvSpPr>
            <p:spPr bwMode="auto">
              <a:xfrm>
                <a:off x="10134600" y="7510463"/>
                <a:ext cx="153988" cy="265113"/>
              </a:xfrm>
              <a:custGeom>
                <a:avLst/>
                <a:gdLst>
                  <a:gd name="T0" fmla="*/ 7 w 64"/>
                  <a:gd name="T1" fmla="*/ 72 h 111"/>
                  <a:gd name="T2" fmla="*/ 1 w 64"/>
                  <a:gd name="T3" fmla="*/ 72 h 111"/>
                  <a:gd name="T4" fmla="*/ 1 w 64"/>
                  <a:gd name="T5" fmla="*/ 78 h 111"/>
                  <a:gd name="T6" fmla="*/ 29 w 64"/>
                  <a:gd name="T7" fmla="*/ 110 h 111"/>
                  <a:gd name="T8" fmla="*/ 29 w 64"/>
                  <a:gd name="T9" fmla="*/ 110 h 111"/>
                  <a:gd name="T10" fmla="*/ 30 w 64"/>
                  <a:gd name="T11" fmla="*/ 110 h 111"/>
                  <a:gd name="T12" fmla="*/ 30 w 64"/>
                  <a:gd name="T13" fmla="*/ 111 h 111"/>
                  <a:gd name="T14" fmla="*/ 32 w 64"/>
                  <a:gd name="T15" fmla="*/ 111 h 111"/>
                  <a:gd name="T16" fmla="*/ 34 w 64"/>
                  <a:gd name="T17" fmla="*/ 111 h 111"/>
                  <a:gd name="T18" fmla="*/ 34 w 64"/>
                  <a:gd name="T19" fmla="*/ 110 h 111"/>
                  <a:gd name="T20" fmla="*/ 35 w 64"/>
                  <a:gd name="T21" fmla="*/ 110 h 111"/>
                  <a:gd name="T22" fmla="*/ 35 w 64"/>
                  <a:gd name="T23" fmla="*/ 110 h 111"/>
                  <a:gd name="T24" fmla="*/ 63 w 64"/>
                  <a:gd name="T25" fmla="*/ 78 h 111"/>
                  <a:gd name="T26" fmla="*/ 63 w 64"/>
                  <a:gd name="T27" fmla="*/ 72 h 111"/>
                  <a:gd name="T28" fmla="*/ 57 w 64"/>
                  <a:gd name="T29" fmla="*/ 72 h 111"/>
                  <a:gd name="T30" fmla="*/ 36 w 64"/>
                  <a:gd name="T31" fmla="*/ 96 h 111"/>
                  <a:gd name="T32" fmla="*/ 36 w 64"/>
                  <a:gd name="T33" fmla="*/ 4 h 111"/>
                  <a:gd name="T34" fmla="*/ 32 w 64"/>
                  <a:gd name="T35" fmla="*/ 0 h 111"/>
                  <a:gd name="T36" fmla="*/ 28 w 64"/>
                  <a:gd name="T37" fmla="*/ 4 h 111"/>
                  <a:gd name="T38" fmla="*/ 28 w 64"/>
                  <a:gd name="T39" fmla="*/ 96 h 111"/>
                  <a:gd name="T40" fmla="*/ 7 w 64"/>
                  <a:gd name="T41"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111">
                    <a:moveTo>
                      <a:pt x="7" y="72"/>
                    </a:moveTo>
                    <a:cubicBezTo>
                      <a:pt x="6" y="71"/>
                      <a:pt x="3" y="71"/>
                      <a:pt x="1" y="72"/>
                    </a:cubicBezTo>
                    <a:cubicBezTo>
                      <a:pt x="0" y="73"/>
                      <a:pt x="0" y="76"/>
                      <a:pt x="1" y="78"/>
                    </a:cubicBezTo>
                    <a:cubicBezTo>
                      <a:pt x="29" y="110"/>
                      <a:pt x="29" y="110"/>
                      <a:pt x="29" y="110"/>
                    </a:cubicBezTo>
                    <a:cubicBezTo>
                      <a:pt x="29" y="110"/>
                      <a:pt x="29" y="110"/>
                      <a:pt x="29" y="110"/>
                    </a:cubicBezTo>
                    <a:cubicBezTo>
                      <a:pt x="29" y="110"/>
                      <a:pt x="30" y="110"/>
                      <a:pt x="30" y="110"/>
                    </a:cubicBezTo>
                    <a:cubicBezTo>
                      <a:pt x="30" y="110"/>
                      <a:pt x="30" y="111"/>
                      <a:pt x="30" y="111"/>
                    </a:cubicBezTo>
                    <a:cubicBezTo>
                      <a:pt x="31" y="111"/>
                      <a:pt x="31" y="111"/>
                      <a:pt x="32" y="111"/>
                    </a:cubicBezTo>
                    <a:cubicBezTo>
                      <a:pt x="33" y="111"/>
                      <a:pt x="33" y="111"/>
                      <a:pt x="34" y="111"/>
                    </a:cubicBezTo>
                    <a:cubicBezTo>
                      <a:pt x="34" y="111"/>
                      <a:pt x="34" y="110"/>
                      <a:pt x="34" y="110"/>
                    </a:cubicBezTo>
                    <a:cubicBezTo>
                      <a:pt x="34" y="110"/>
                      <a:pt x="35" y="110"/>
                      <a:pt x="35" y="110"/>
                    </a:cubicBezTo>
                    <a:cubicBezTo>
                      <a:pt x="35" y="110"/>
                      <a:pt x="35" y="110"/>
                      <a:pt x="35" y="110"/>
                    </a:cubicBezTo>
                    <a:cubicBezTo>
                      <a:pt x="63" y="78"/>
                      <a:pt x="63" y="78"/>
                      <a:pt x="63" y="78"/>
                    </a:cubicBezTo>
                    <a:cubicBezTo>
                      <a:pt x="64" y="76"/>
                      <a:pt x="64" y="73"/>
                      <a:pt x="63" y="72"/>
                    </a:cubicBezTo>
                    <a:cubicBezTo>
                      <a:pt x="61" y="71"/>
                      <a:pt x="58" y="71"/>
                      <a:pt x="57" y="72"/>
                    </a:cubicBezTo>
                    <a:cubicBezTo>
                      <a:pt x="36" y="96"/>
                      <a:pt x="36" y="96"/>
                      <a:pt x="36" y="96"/>
                    </a:cubicBezTo>
                    <a:cubicBezTo>
                      <a:pt x="36" y="4"/>
                      <a:pt x="36" y="4"/>
                      <a:pt x="36" y="4"/>
                    </a:cubicBezTo>
                    <a:cubicBezTo>
                      <a:pt x="36" y="2"/>
                      <a:pt x="34" y="0"/>
                      <a:pt x="32" y="0"/>
                    </a:cubicBezTo>
                    <a:cubicBezTo>
                      <a:pt x="30" y="0"/>
                      <a:pt x="28" y="2"/>
                      <a:pt x="28" y="4"/>
                    </a:cubicBezTo>
                    <a:cubicBezTo>
                      <a:pt x="28" y="96"/>
                      <a:pt x="28" y="96"/>
                      <a:pt x="28" y="96"/>
                    </a:cubicBezTo>
                    <a:lnTo>
                      <a:pt x="7" y="72"/>
                    </a:ln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31"/>
              <p:cNvSpPr>
                <a:spLocks noEditPoints="1"/>
              </p:cNvSpPr>
              <p:nvPr/>
            </p:nvSpPr>
            <p:spPr bwMode="auto">
              <a:xfrm>
                <a:off x="9856788" y="7267575"/>
                <a:ext cx="574675" cy="576263"/>
              </a:xfrm>
              <a:custGeom>
                <a:avLst/>
                <a:gdLst>
                  <a:gd name="T0" fmla="*/ 236 w 240"/>
                  <a:gd name="T1" fmla="*/ 0 h 240"/>
                  <a:gd name="T2" fmla="*/ 4 w 240"/>
                  <a:gd name="T3" fmla="*/ 0 h 240"/>
                  <a:gd name="T4" fmla="*/ 0 w 240"/>
                  <a:gd name="T5" fmla="*/ 4 h 240"/>
                  <a:gd name="T6" fmla="*/ 0 w 240"/>
                  <a:gd name="T7" fmla="*/ 236 h 240"/>
                  <a:gd name="T8" fmla="*/ 4 w 240"/>
                  <a:gd name="T9" fmla="*/ 240 h 240"/>
                  <a:gd name="T10" fmla="*/ 236 w 240"/>
                  <a:gd name="T11" fmla="*/ 240 h 240"/>
                  <a:gd name="T12" fmla="*/ 240 w 240"/>
                  <a:gd name="T13" fmla="*/ 236 h 240"/>
                  <a:gd name="T14" fmla="*/ 240 w 240"/>
                  <a:gd name="T15" fmla="*/ 4 h 240"/>
                  <a:gd name="T16" fmla="*/ 236 w 240"/>
                  <a:gd name="T17" fmla="*/ 0 h 240"/>
                  <a:gd name="T18" fmla="*/ 232 w 240"/>
                  <a:gd name="T19" fmla="*/ 232 h 240"/>
                  <a:gd name="T20" fmla="*/ 8 w 240"/>
                  <a:gd name="T21" fmla="*/ 232 h 240"/>
                  <a:gd name="T22" fmla="*/ 8 w 240"/>
                  <a:gd name="T23" fmla="*/ 8 h 240"/>
                  <a:gd name="T24" fmla="*/ 232 w 240"/>
                  <a:gd name="T25" fmla="*/ 8 h 240"/>
                  <a:gd name="T26" fmla="*/ 232 w 240"/>
                  <a:gd name="T27" fmla="*/ 2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240">
                    <a:moveTo>
                      <a:pt x="236" y="0"/>
                    </a:moveTo>
                    <a:cubicBezTo>
                      <a:pt x="4" y="0"/>
                      <a:pt x="4" y="0"/>
                      <a:pt x="4" y="0"/>
                    </a:cubicBezTo>
                    <a:cubicBezTo>
                      <a:pt x="2" y="0"/>
                      <a:pt x="0" y="2"/>
                      <a:pt x="0" y="4"/>
                    </a:cubicBezTo>
                    <a:cubicBezTo>
                      <a:pt x="0" y="236"/>
                      <a:pt x="0" y="236"/>
                      <a:pt x="0" y="236"/>
                    </a:cubicBezTo>
                    <a:cubicBezTo>
                      <a:pt x="0" y="238"/>
                      <a:pt x="2" y="240"/>
                      <a:pt x="4" y="240"/>
                    </a:cubicBezTo>
                    <a:cubicBezTo>
                      <a:pt x="236" y="240"/>
                      <a:pt x="236" y="240"/>
                      <a:pt x="236" y="240"/>
                    </a:cubicBezTo>
                    <a:cubicBezTo>
                      <a:pt x="238" y="240"/>
                      <a:pt x="240" y="238"/>
                      <a:pt x="240" y="236"/>
                    </a:cubicBezTo>
                    <a:cubicBezTo>
                      <a:pt x="240" y="4"/>
                      <a:pt x="240" y="4"/>
                      <a:pt x="240" y="4"/>
                    </a:cubicBezTo>
                    <a:cubicBezTo>
                      <a:pt x="240" y="2"/>
                      <a:pt x="238" y="0"/>
                      <a:pt x="236" y="0"/>
                    </a:cubicBezTo>
                    <a:close/>
                    <a:moveTo>
                      <a:pt x="232" y="232"/>
                    </a:moveTo>
                    <a:cubicBezTo>
                      <a:pt x="8" y="232"/>
                      <a:pt x="8" y="232"/>
                      <a:pt x="8" y="232"/>
                    </a:cubicBezTo>
                    <a:cubicBezTo>
                      <a:pt x="8" y="8"/>
                      <a:pt x="8" y="8"/>
                      <a:pt x="8" y="8"/>
                    </a:cubicBezTo>
                    <a:cubicBezTo>
                      <a:pt x="232" y="8"/>
                      <a:pt x="232" y="8"/>
                      <a:pt x="232" y="8"/>
                    </a:cubicBezTo>
                    <a:lnTo>
                      <a:pt x="232" y="232"/>
                    </a:ln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3" name="Rectangle 92"/>
            <p:cNvSpPr/>
            <p:nvPr/>
          </p:nvSpPr>
          <p:spPr>
            <a:xfrm>
              <a:off x="1308549" y="2205546"/>
              <a:ext cx="1446623" cy="1443203"/>
            </a:xfrm>
            <a:prstGeom prst="rect">
              <a:avLst/>
            </a:prstGeom>
            <a:solidFill>
              <a:srgbClr val="D438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ectangle 2"/>
          <p:cNvSpPr/>
          <p:nvPr/>
        </p:nvSpPr>
        <p:spPr>
          <a:xfrm>
            <a:off x="338138" y="4818921"/>
            <a:ext cx="1524776" cy="215444"/>
          </a:xfrm>
          <a:prstGeom prst="rect">
            <a:avLst/>
          </a:prstGeom>
        </p:spPr>
        <p:txBody>
          <a:bodyPr wrap="none">
            <a:spAutoFit/>
          </a:bodyPr>
          <a:lstStyle/>
          <a:p>
            <a:r>
              <a:rPr lang="en-US" sz="800" dirty="0">
                <a:solidFill>
                  <a:srgbClr val="595959"/>
                </a:solidFill>
                <a:latin typeface="Arial"/>
                <a:cs typeface="Arial"/>
              </a:rPr>
              <a:t>For illustrative purposes only.</a:t>
            </a:r>
          </a:p>
        </p:txBody>
      </p:sp>
    </p:spTree>
    <p:extLst>
      <p:ext uri="{BB962C8B-B14F-4D97-AF65-F5344CB8AC3E}">
        <p14:creationId xmlns:p14="http://schemas.microsoft.com/office/powerpoint/2010/main" val="129268645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7" presetClass="entr" presetSubtype="0"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750"/>
                                        <p:tgtEl>
                                          <p:spTgt spid="53"/>
                                        </p:tgtEl>
                                      </p:cBhvr>
                                    </p:animEffect>
                                    <p:anim calcmode="lin" valueType="num">
                                      <p:cBhvr>
                                        <p:cTn id="14" dur="750" fill="hold"/>
                                        <p:tgtEl>
                                          <p:spTgt spid="53"/>
                                        </p:tgtEl>
                                        <p:attrNameLst>
                                          <p:attrName>ppt_x</p:attrName>
                                        </p:attrNameLst>
                                      </p:cBhvr>
                                      <p:tavLst>
                                        <p:tav tm="0">
                                          <p:val>
                                            <p:strVal val="#ppt_x"/>
                                          </p:val>
                                        </p:tav>
                                        <p:tav tm="100000">
                                          <p:val>
                                            <p:strVal val="#ppt_x"/>
                                          </p:val>
                                        </p:tav>
                                      </p:tavLst>
                                    </p:anim>
                                    <p:anim calcmode="lin" valueType="num">
                                      <p:cBhvr>
                                        <p:cTn id="15" dur="750" fill="hold"/>
                                        <p:tgtEl>
                                          <p:spTgt spid="53"/>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750"/>
                                        <p:tgtEl>
                                          <p:spTgt spid="59"/>
                                        </p:tgtEl>
                                      </p:cBhvr>
                                    </p:animEffect>
                                    <p:anim calcmode="lin" valueType="num">
                                      <p:cBhvr>
                                        <p:cTn id="19" dur="750" fill="hold"/>
                                        <p:tgtEl>
                                          <p:spTgt spid="59"/>
                                        </p:tgtEl>
                                        <p:attrNameLst>
                                          <p:attrName>ppt_x</p:attrName>
                                        </p:attrNameLst>
                                      </p:cBhvr>
                                      <p:tavLst>
                                        <p:tav tm="0">
                                          <p:val>
                                            <p:strVal val="#ppt_x"/>
                                          </p:val>
                                        </p:tav>
                                        <p:tav tm="100000">
                                          <p:val>
                                            <p:strVal val="#ppt_x"/>
                                          </p:val>
                                        </p:tav>
                                      </p:tavLst>
                                    </p:anim>
                                    <p:anim calcmode="lin" valueType="num">
                                      <p:cBhvr>
                                        <p:cTn id="20" dur="750" fill="hold"/>
                                        <p:tgtEl>
                                          <p:spTgt spid="59"/>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500"/>
                                        <p:tgtEl>
                                          <p:spTgt spid="7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fade">
                                      <p:cBhvr>
                                        <p:cTn id="46" dur="500"/>
                                        <p:tgtEl>
                                          <p:spTgt spid="73"/>
                                        </p:tgtEl>
                                      </p:cBhvr>
                                    </p:animEffect>
                                  </p:childTnLst>
                                </p:cTn>
                              </p:par>
                            </p:childTnLst>
                          </p:cTn>
                        </p:par>
                        <p:par>
                          <p:cTn id="47" fill="hold">
                            <p:stCondLst>
                              <p:cond delay="2500"/>
                            </p:stCondLst>
                            <p:childTnLst>
                              <p:par>
                                <p:cTn id="48" presetID="22" presetClass="entr" presetSubtype="8" fill="hold" nodeType="after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wipe(left)">
                                      <p:cBhvr>
                                        <p:cTn id="50" dur="500"/>
                                        <p:tgtEl>
                                          <p:spTgt spid="90"/>
                                        </p:tgtEl>
                                      </p:cBhvr>
                                    </p:animEffect>
                                  </p:childTnLst>
                                </p:cTn>
                              </p:par>
                            </p:childTnLst>
                          </p:cTn>
                        </p:par>
                        <p:par>
                          <p:cTn id="51" fill="hold">
                            <p:stCondLst>
                              <p:cond delay="3000"/>
                            </p:stCondLst>
                            <p:childTnLst>
                              <p:par>
                                <p:cTn id="52" presetID="22" presetClass="entr" presetSubtype="8"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left)">
                                      <p:cBhvr>
                                        <p:cTn id="54" dur="500"/>
                                        <p:tgtEl>
                                          <p:spTgt spid="5"/>
                                        </p:tgtEl>
                                      </p:cBhvr>
                                    </p:animEffect>
                                  </p:childTnLst>
                                </p:cTn>
                              </p:par>
                            </p:childTnLst>
                          </p:cTn>
                        </p:par>
                        <p:par>
                          <p:cTn id="55" fill="hold">
                            <p:stCondLst>
                              <p:cond delay="3500"/>
                            </p:stCondLst>
                            <p:childTnLst>
                              <p:par>
                                <p:cTn id="56" presetID="22" presetClass="entr" presetSubtype="8" fill="hold"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wipe(left)">
                                      <p:cBhvr>
                                        <p:cTn id="5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9" grpId="0"/>
      <p:bldP spid="14" grpId="0"/>
      <p:bldP spid="68" grpId="0"/>
      <p:bldP spid="71" grpId="0"/>
      <p:bldP spid="72" grpId="0"/>
      <p:bldP spid="73" grpId="0"/>
      <p:bldP spid="74" grpId="0"/>
      <p:bldP spid="75" grpId="0"/>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55968" y="1957160"/>
            <a:ext cx="1971074" cy="1360715"/>
            <a:chOff x="1755968" y="1886866"/>
            <a:chExt cx="1971074" cy="1360715"/>
          </a:xfrm>
        </p:grpSpPr>
        <p:grpSp>
          <p:nvGrpSpPr>
            <p:cNvPr id="72" name="Group 71"/>
            <p:cNvGrpSpPr/>
            <p:nvPr/>
          </p:nvGrpSpPr>
          <p:grpSpPr>
            <a:xfrm>
              <a:off x="1755968" y="1886866"/>
              <a:ext cx="1971074" cy="1360715"/>
              <a:chOff x="8694738" y="5467351"/>
              <a:chExt cx="558800" cy="385763"/>
            </a:xfrm>
            <a:solidFill>
              <a:srgbClr val="0D4571"/>
            </a:solidFill>
          </p:grpSpPr>
          <p:sp>
            <p:nvSpPr>
              <p:cNvPr id="73" name="Freeform 137"/>
              <p:cNvSpPr>
                <a:spLocks noEditPoints="1"/>
              </p:cNvSpPr>
              <p:nvPr/>
            </p:nvSpPr>
            <p:spPr bwMode="auto">
              <a:xfrm>
                <a:off x="8694738" y="5467351"/>
                <a:ext cx="481013" cy="309563"/>
              </a:xfrm>
              <a:custGeom>
                <a:avLst/>
                <a:gdLst>
                  <a:gd name="T0" fmla="*/ 303 w 303"/>
                  <a:gd name="T1" fmla="*/ 0 h 195"/>
                  <a:gd name="T2" fmla="*/ 0 w 303"/>
                  <a:gd name="T3" fmla="*/ 0 h 195"/>
                  <a:gd name="T4" fmla="*/ 0 w 303"/>
                  <a:gd name="T5" fmla="*/ 195 h 195"/>
                  <a:gd name="T6" fmla="*/ 303 w 303"/>
                  <a:gd name="T7" fmla="*/ 195 h 195"/>
                  <a:gd name="T8" fmla="*/ 303 w 303"/>
                  <a:gd name="T9" fmla="*/ 0 h 195"/>
                  <a:gd name="T10" fmla="*/ 291 w 303"/>
                  <a:gd name="T11" fmla="*/ 182 h 195"/>
                  <a:gd name="T12" fmla="*/ 12 w 303"/>
                  <a:gd name="T13" fmla="*/ 182 h 195"/>
                  <a:gd name="T14" fmla="*/ 12 w 303"/>
                  <a:gd name="T15" fmla="*/ 13 h 195"/>
                  <a:gd name="T16" fmla="*/ 291 w 303"/>
                  <a:gd name="T17" fmla="*/ 13 h 195"/>
                  <a:gd name="T18" fmla="*/ 291 w 303"/>
                  <a:gd name="T19" fmla="*/ 18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195">
                    <a:moveTo>
                      <a:pt x="303" y="0"/>
                    </a:moveTo>
                    <a:lnTo>
                      <a:pt x="0" y="0"/>
                    </a:lnTo>
                    <a:lnTo>
                      <a:pt x="0" y="195"/>
                    </a:lnTo>
                    <a:lnTo>
                      <a:pt x="303" y="195"/>
                    </a:lnTo>
                    <a:lnTo>
                      <a:pt x="303" y="0"/>
                    </a:lnTo>
                    <a:close/>
                    <a:moveTo>
                      <a:pt x="291" y="182"/>
                    </a:moveTo>
                    <a:lnTo>
                      <a:pt x="12" y="182"/>
                    </a:lnTo>
                    <a:lnTo>
                      <a:pt x="12" y="13"/>
                    </a:lnTo>
                    <a:lnTo>
                      <a:pt x="291" y="13"/>
                    </a:lnTo>
                    <a:lnTo>
                      <a:pt x="29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38"/>
              <p:cNvSpPr>
                <a:spLocks/>
              </p:cNvSpPr>
              <p:nvPr/>
            </p:nvSpPr>
            <p:spPr bwMode="auto">
              <a:xfrm>
                <a:off x="8732838" y="5507039"/>
                <a:ext cx="481013" cy="307975"/>
              </a:xfrm>
              <a:custGeom>
                <a:avLst/>
                <a:gdLst>
                  <a:gd name="T0" fmla="*/ 200 w 200"/>
                  <a:gd name="T1" fmla="*/ 4 h 128"/>
                  <a:gd name="T2" fmla="*/ 196 w 200"/>
                  <a:gd name="T3" fmla="*/ 0 h 128"/>
                  <a:gd name="T4" fmla="*/ 192 w 200"/>
                  <a:gd name="T5" fmla="*/ 4 h 128"/>
                  <a:gd name="T6" fmla="*/ 192 w 200"/>
                  <a:gd name="T7" fmla="*/ 120 h 128"/>
                  <a:gd name="T8" fmla="*/ 4 w 200"/>
                  <a:gd name="T9" fmla="*/ 120 h 128"/>
                  <a:gd name="T10" fmla="*/ 0 w 200"/>
                  <a:gd name="T11" fmla="*/ 124 h 128"/>
                  <a:gd name="T12" fmla="*/ 4 w 200"/>
                  <a:gd name="T13" fmla="*/ 128 h 128"/>
                  <a:gd name="T14" fmla="*/ 200 w 200"/>
                  <a:gd name="T15" fmla="*/ 128 h 128"/>
                  <a:gd name="T16" fmla="*/ 200 w 200"/>
                  <a:gd name="T17" fmla="*/ 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28">
                    <a:moveTo>
                      <a:pt x="200" y="4"/>
                    </a:moveTo>
                    <a:cubicBezTo>
                      <a:pt x="200" y="2"/>
                      <a:pt x="198" y="0"/>
                      <a:pt x="196" y="0"/>
                    </a:cubicBezTo>
                    <a:cubicBezTo>
                      <a:pt x="194" y="0"/>
                      <a:pt x="192" y="2"/>
                      <a:pt x="192" y="4"/>
                    </a:cubicBezTo>
                    <a:cubicBezTo>
                      <a:pt x="192" y="120"/>
                      <a:pt x="192" y="120"/>
                      <a:pt x="192" y="120"/>
                    </a:cubicBezTo>
                    <a:cubicBezTo>
                      <a:pt x="4" y="120"/>
                      <a:pt x="4" y="120"/>
                      <a:pt x="4" y="120"/>
                    </a:cubicBezTo>
                    <a:cubicBezTo>
                      <a:pt x="2" y="120"/>
                      <a:pt x="0" y="122"/>
                      <a:pt x="0" y="124"/>
                    </a:cubicBezTo>
                    <a:cubicBezTo>
                      <a:pt x="0" y="126"/>
                      <a:pt x="2" y="128"/>
                      <a:pt x="4" y="128"/>
                    </a:cubicBezTo>
                    <a:cubicBezTo>
                      <a:pt x="200" y="128"/>
                      <a:pt x="200" y="128"/>
                      <a:pt x="200" y="128"/>
                    </a:cubicBezTo>
                    <a:lnTo>
                      <a:pt x="20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39"/>
              <p:cNvSpPr>
                <a:spLocks/>
              </p:cNvSpPr>
              <p:nvPr/>
            </p:nvSpPr>
            <p:spPr bwMode="auto">
              <a:xfrm>
                <a:off x="8772525" y="5545139"/>
                <a:ext cx="481013" cy="307975"/>
              </a:xfrm>
              <a:custGeom>
                <a:avLst/>
                <a:gdLst>
                  <a:gd name="T0" fmla="*/ 196 w 200"/>
                  <a:gd name="T1" fmla="*/ 0 h 128"/>
                  <a:gd name="T2" fmla="*/ 192 w 200"/>
                  <a:gd name="T3" fmla="*/ 4 h 128"/>
                  <a:gd name="T4" fmla="*/ 192 w 200"/>
                  <a:gd name="T5" fmla="*/ 120 h 128"/>
                  <a:gd name="T6" fmla="*/ 4 w 200"/>
                  <a:gd name="T7" fmla="*/ 120 h 128"/>
                  <a:gd name="T8" fmla="*/ 0 w 200"/>
                  <a:gd name="T9" fmla="*/ 124 h 128"/>
                  <a:gd name="T10" fmla="*/ 4 w 200"/>
                  <a:gd name="T11" fmla="*/ 128 h 128"/>
                  <a:gd name="T12" fmla="*/ 200 w 200"/>
                  <a:gd name="T13" fmla="*/ 128 h 128"/>
                  <a:gd name="T14" fmla="*/ 200 w 200"/>
                  <a:gd name="T15" fmla="*/ 4 h 128"/>
                  <a:gd name="T16" fmla="*/ 196 w 200"/>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28">
                    <a:moveTo>
                      <a:pt x="196" y="0"/>
                    </a:moveTo>
                    <a:cubicBezTo>
                      <a:pt x="194" y="0"/>
                      <a:pt x="192" y="2"/>
                      <a:pt x="192" y="4"/>
                    </a:cubicBezTo>
                    <a:cubicBezTo>
                      <a:pt x="192" y="120"/>
                      <a:pt x="192" y="120"/>
                      <a:pt x="192" y="120"/>
                    </a:cubicBezTo>
                    <a:cubicBezTo>
                      <a:pt x="4" y="120"/>
                      <a:pt x="4" y="120"/>
                      <a:pt x="4" y="120"/>
                    </a:cubicBezTo>
                    <a:cubicBezTo>
                      <a:pt x="2" y="120"/>
                      <a:pt x="0" y="122"/>
                      <a:pt x="0" y="124"/>
                    </a:cubicBezTo>
                    <a:cubicBezTo>
                      <a:pt x="0" y="126"/>
                      <a:pt x="2" y="128"/>
                      <a:pt x="4" y="128"/>
                    </a:cubicBezTo>
                    <a:cubicBezTo>
                      <a:pt x="200" y="128"/>
                      <a:pt x="200" y="128"/>
                      <a:pt x="200" y="128"/>
                    </a:cubicBezTo>
                    <a:cubicBezTo>
                      <a:pt x="200" y="4"/>
                      <a:pt x="200" y="4"/>
                      <a:pt x="200" y="4"/>
                    </a:cubicBezTo>
                    <a:cubicBezTo>
                      <a:pt x="200" y="2"/>
                      <a:pt x="198" y="0"/>
                      <a:pt x="1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40"/>
              <p:cNvSpPr>
                <a:spLocks/>
              </p:cNvSpPr>
              <p:nvPr/>
            </p:nvSpPr>
            <p:spPr bwMode="auto">
              <a:xfrm>
                <a:off x="8751888" y="5699126"/>
                <a:ext cx="77788" cy="19050"/>
              </a:xfrm>
              <a:custGeom>
                <a:avLst/>
                <a:gdLst>
                  <a:gd name="T0" fmla="*/ 4 w 32"/>
                  <a:gd name="T1" fmla="*/ 8 h 8"/>
                  <a:gd name="T2" fmla="*/ 28 w 32"/>
                  <a:gd name="T3" fmla="*/ 8 h 8"/>
                  <a:gd name="T4" fmla="*/ 32 w 32"/>
                  <a:gd name="T5" fmla="*/ 4 h 8"/>
                  <a:gd name="T6" fmla="*/ 28 w 32"/>
                  <a:gd name="T7" fmla="*/ 0 h 8"/>
                  <a:gd name="T8" fmla="*/ 4 w 32"/>
                  <a:gd name="T9" fmla="*/ 0 h 8"/>
                  <a:gd name="T10" fmla="*/ 0 w 32"/>
                  <a:gd name="T11" fmla="*/ 4 h 8"/>
                  <a:gd name="T12" fmla="*/ 4 w 3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4" y="8"/>
                    </a:moveTo>
                    <a:cubicBezTo>
                      <a:pt x="28" y="8"/>
                      <a:pt x="28" y="8"/>
                      <a:pt x="28" y="8"/>
                    </a:cubicBezTo>
                    <a:cubicBezTo>
                      <a:pt x="30" y="8"/>
                      <a:pt x="32" y="6"/>
                      <a:pt x="32" y="4"/>
                    </a:cubicBezTo>
                    <a:cubicBezTo>
                      <a:pt x="32" y="2"/>
                      <a:pt x="30" y="0"/>
                      <a:pt x="28"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41"/>
              <p:cNvSpPr>
                <a:spLocks/>
              </p:cNvSpPr>
              <p:nvPr/>
            </p:nvSpPr>
            <p:spPr bwMode="auto">
              <a:xfrm>
                <a:off x="9040813" y="5526089"/>
                <a:ext cx="77788" cy="19050"/>
              </a:xfrm>
              <a:custGeom>
                <a:avLst/>
                <a:gdLst>
                  <a:gd name="T0" fmla="*/ 4 w 32"/>
                  <a:gd name="T1" fmla="*/ 8 h 8"/>
                  <a:gd name="T2" fmla="*/ 28 w 32"/>
                  <a:gd name="T3" fmla="*/ 8 h 8"/>
                  <a:gd name="T4" fmla="*/ 32 w 32"/>
                  <a:gd name="T5" fmla="*/ 4 h 8"/>
                  <a:gd name="T6" fmla="*/ 28 w 32"/>
                  <a:gd name="T7" fmla="*/ 0 h 8"/>
                  <a:gd name="T8" fmla="*/ 4 w 32"/>
                  <a:gd name="T9" fmla="*/ 0 h 8"/>
                  <a:gd name="T10" fmla="*/ 0 w 32"/>
                  <a:gd name="T11" fmla="*/ 4 h 8"/>
                  <a:gd name="T12" fmla="*/ 4 w 3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4" y="8"/>
                    </a:moveTo>
                    <a:cubicBezTo>
                      <a:pt x="28" y="8"/>
                      <a:pt x="28" y="8"/>
                      <a:pt x="28" y="8"/>
                    </a:cubicBezTo>
                    <a:cubicBezTo>
                      <a:pt x="30" y="8"/>
                      <a:pt x="32" y="6"/>
                      <a:pt x="32" y="4"/>
                    </a:cubicBezTo>
                    <a:cubicBezTo>
                      <a:pt x="32" y="2"/>
                      <a:pt x="30" y="0"/>
                      <a:pt x="28"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42"/>
              <p:cNvSpPr>
                <a:spLocks noEditPoints="1"/>
              </p:cNvSpPr>
              <p:nvPr/>
            </p:nvSpPr>
            <p:spPr bwMode="auto">
              <a:xfrm>
                <a:off x="8848725" y="5535614"/>
                <a:ext cx="173038" cy="173038"/>
              </a:xfrm>
              <a:custGeom>
                <a:avLst/>
                <a:gdLst>
                  <a:gd name="T0" fmla="*/ 36 w 72"/>
                  <a:gd name="T1" fmla="*/ 72 h 72"/>
                  <a:gd name="T2" fmla="*/ 72 w 72"/>
                  <a:gd name="T3" fmla="*/ 36 h 72"/>
                  <a:gd name="T4" fmla="*/ 36 w 72"/>
                  <a:gd name="T5" fmla="*/ 0 h 72"/>
                  <a:gd name="T6" fmla="*/ 0 w 72"/>
                  <a:gd name="T7" fmla="*/ 36 h 72"/>
                  <a:gd name="T8" fmla="*/ 36 w 72"/>
                  <a:gd name="T9" fmla="*/ 72 h 72"/>
                  <a:gd name="T10" fmla="*/ 36 w 72"/>
                  <a:gd name="T11" fmla="*/ 8 h 72"/>
                  <a:gd name="T12" fmla="*/ 64 w 72"/>
                  <a:gd name="T13" fmla="*/ 36 h 72"/>
                  <a:gd name="T14" fmla="*/ 36 w 72"/>
                  <a:gd name="T15" fmla="*/ 64 h 72"/>
                  <a:gd name="T16" fmla="*/ 8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56" y="72"/>
                      <a:pt x="72" y="56"/>
                      <a:pt x="72" y="36"/>
                    </a:cubicBezTo>
                    <a:cubicBezTo>
                      <a:pt x="72" y="16"/>
                      <a:pt x="56" y="0"/>
                      <a:pt x="36" y="0"/>
                    </a:cubicBezTo>
                    <a:cubicBezTo>
                      <a:pt x="16" y="0"/>
                      <a:pt x="0" y="16"/>
                      <a:pt x="0" y="36"/>
                    </a:cubicBezTo>
                    <a:cubicBezTo>
                      <a:pt x="0" y="56"/>
                      <a:pt x="16" y="72"/>
                      <a:pt x="36" y="72"/>
                    </a:cubicBezTo>
                    <a:close/>
                    <a:moveTo>
                      <a:pt x="36" y="8"/>
                    </a:moveTo>
                    <a:cubicBezTo>
                      <a:pt x="51" y="8"/>
                      <a:pt x="64" y="21"/>
                      <a:pt x="64" y="36"/>
                    </a:cubicBezTo>
                    <a:cubicBezTo>
                      <a:pt x="64" y="51"/>
                      <a:pt x="51" y="64"/>
                      <a:pt x="36" y="64"/>
                    </a:cubicBezTo>
                    <a:cubicBezTo>
                      <a:pt x="21" y="64"/>
                      <a:pt x="8" y="51"/>
                      <a:pt x="8" y="36"/>
                    </a:cubicBezTo>
                    <a:cubicBezTo>
                      <a:pt x="8" y="21"/>
                      <a:pt x="21" y="8"/>
                      <a:pt x="3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0" name="Oval 79"/>
            <p:cNvSpPr/>
            <p:nvPr/>
          </p:nvSpPr>
          <p:spPr>
            <a:xfrm>
              <a:off x="2347418" y="2172709"/>
              <a:ext cx="512443" cy="512442"/>
            </a:xfrm>
            <a:prstGeom prst="ellipse">
              <a:avLst/>
            </a:prstGeom>
            <a:solidFill>
              <a:srgbClr val="0D4571">
                <a:alpha val="30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graphicFrame>
        <p:nvGraphicFramePr>
          <p:cNvPr id="94" name="Table 93"/>
          <p:cNvGraphicFramePr>
            <a:graphicFrameLocks noGrp="1"/>
          </p:cNvGraphicFramePr>
          <p:nvPr>
            <p:extLst>
              <p:ext uri="{D42A27DB-BD31-4B8C-83A1-F6EECF244321}">
                <p14:modId xmlns:p14="http://schemas.microsoft.com/office/powerpoint/2010/main" val="3344678219"/>
              </p:ext>
            </p:extLst>
          </p:nvPr>
        </p:nvGraphicFramePr>
        <p:xfrm>
          <a:off x="5271075" y="1522719"/>
          <a:ext cx="2216655" cy="2213493"/>
        </p:xfrm>
        <a:graphic>
          <a:graphicData uri="http://schemas.openxmlformats.org/drawingml/2006/table">
            <a:tbl>
              <a:tblPr firstRow="1" bandRow="1">
                <a:tableStyleId>{5C22544A-7EE6-4342-B048-85BDC9FD1C3A}</a:tableStyleId>
              </a:tblPr>
              <a:tblGrid>
                <a:gridCol w="738885">
                  <a:extLst>
                    <a:ext uri="{9D8B030D-6E8A-4147-A177-3AD203B41FA5}">
                      <a16:colId xmlns:a16="http://schemas.microsoft.com/office/drawing/2014/main" val="20000"/>
                    </a:ext>
                  </a:extLst>
                </a:gridCol>
                <a:gridCol w="738885">
                  <a:extLst>
                    <a:ext uri="{9D8B030D-6E8A-4147-A177-3AD203B41FA5}">
                      <a16:colId xmlns:a16="http://schemas.microsoft.com/office/drawing/2014/main" val="20001"/>
                    </a:ext>
                  </a:extLst>
                </a:gridCol>
                <a:gridCol w="738885">
                  <a:extLst>
                    <a:ext uri="{9D8B030D-6E8A-4147-A177-3AD203B41FA5}">
                      <a16:colId xmlns:a16="http://schemas.microsoft.com/office/drawing/2014/main" val="20002"/>
                    </a:ext>
                  </a:extLst>
                </a:gridCol>
              </a:tblGrid>
              <a:tr h="737831">
                <a:tc>
                  <a:txBody>
                    <a:bodyPr/>
                    <a:lstStyle/>
                    <a:p>
                      <a:endParaRPr lang="en-US" sz="1400" dirty="0"/>
                    </a:p>
                  </a:txBody>
                  <a:tcPr marL="99086" marR="99086" marT="49542" marB="4954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D4571">
                        <a:alpha val="30000"/>
                      </a:srgbClr>
                    </a:solidFill>
                  </a:tcPr>
                </a:tc>
                <a:tc>
                  <a:txBody>
                    <a:bodyPr/>
                    <a:lstStyle/>
                    <a:p>
                      <a:endParaRPr lang="en-US" sz="2000" dirty="0"/>
                    </a:p>
                  </a:txBody>
                  <a:tcPr marL="99086" marR="99086" marT="49542" marB="4954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D4571">
                        <a:alpha val="30000"/>
                      </a:srgbClr>
                    </a:solidFill>
                  </a:tcPr>
                </a:tc>
                <a:tc>
                  <a:txBody>
                    <a:bodyPr/>
                    <a:lstStyle/>
                    <a:p>
                      <a:endParaRPr lang="en-US" sz="2000" dirty="0"/>
                    </a:p>
                  </a:txBody>
                  <a:tcPr marL="99086" marR="99086" marT="49542" marB="4954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D4571">
                        <a:alpha val="30000"/>
                      </a:srgbClr>
                    </a:solidFill>
                  </a:tcPr>
                </a:tc>
                <a:extLst>
                  <a:ext uri="{0D108BD9-81ED-4DB2-BD59-A6C34878D82A}">
                    <a16:rowId xmlns:a16="http://schemas.microsoft.com/office/drawing/2014/main" val="10000"/>
                  </a:ext>
                </a:extLst>
              </a:tr>
              <a:tr h="737831">
                <a:tc>
                  <a:txBody>
                    <a:bodyPr/>
                    <a:lstStyle/>
                    <a:p>
                      <a:endParaRPr lang="en-US" sz="2000" dirty="0"/>
                    </a:p>
                  </a:txBody>
                  <a:tcPr marL="99086" marR="99086" marT="49542" marB="4954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D4571">
                        <a:alpha val="30000"/>
                      </a:srgbClr>
                    </a:solidFill>
                  </a:tcPr>
                </a:tc>
                <a:tc>
                  <a:txBody>
                    <a:bodyPr/>
                    <a:lstStyle/>
                    <a:p>
                      <a:endParaRPr lang="en-US" sz="2000" dirty="0"/>
                    </a:p>
                  </a:txBody>
                  <a:tcPr marL="99086" marR="99086" marT="49542" marB="4954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D43815">
                        <a:alpha val="30000"/>
                      </a:srgbClr>
                    </a:solidFill>
                  </a:tcPr>
                </a:tc>
                <a:tc>
                  <a:txBody>
                    <a:bodyPr/>
                    <a:lstStyle/>
                    <a:p>
                      <a:endParaRPr lang="en-US" sz="2000" dirty="0"/>
                    </a:p>
                  </a:txBody>
                  <a:tcPr marL="99086" marR="99086" marT="49542" marB="4954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D4571">
                        <a:alpha val="30000"/>
                      </a:srgbClr>
                    </a:solidFill>
                  </a:tcPr>
                </a:tc>
                <a:extLst>
                  <a:ext uri="{0D108BD9-81ED-4DB2-BD59-A6C34878D82A}">
                    <a16:rowId xmlns:a16="http://schemas.microsoft.com/office/drawing/2014/main" val="10001"/>
                  </a:ext>
                </a:extLst>
              </a:tr>
              <a:tr h="737831">
                <a:tc>
                  <a:txBody>
                    <a:bodyPr/>
                    <a:lstStyle/>
                    <a:p>
                      <a:endParaRPr lang="en-US" sz="2000"/>
                    </a:p>
                  </a:txBody>
                  <a:tcPr marL="99086" marR="99086" marT="49542" marB="4954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D4571">
                        <a:alpha val="30000"/>
                      </a:srgbClr>
                    </a:solidFill>
                  </a:tcPr>
                </a:tc>
                <a:tc>
                  <a:txBody>
                    <a:bodyPr/>
                    <a:lstStyle/>
                    <a:p>
                      <a:endParaRPr lang="en-US" sz="2000"/>
                    </a:p>
                  </a:txBody>
                  <a:tcPr marL="99086" marR="99086" marT="49542" marB="4954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D4571">
                        <a:alpha val="30000"/>
                      </a:srgbClr>
                    </a:solidFill>
                  </a:tcPr>
                </a:tc>
                <a:tc>
                  <a:txBody>
                    <a:bodyPr/>
                    <a:lstStyle/>
                    <a:p>
                      <a:endParaRPr lang="en-US" sz="2000" dirty="0"/>
                    </a:p>
                  </a:txBody>
                  <a:tcPr marL="99086" marR="99086" marT="49542" marB="49542">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0D4571">
                        <a:alpha val="30000"/>
                      </a:srgbClr>
                    </a:solidFill>
                  </a:tcPr>
                </a:tc>
                <a:extLst>
                  <a:ext uri="{0D108BD9-81ED-4DB2-BD59-A6C34878D82A}">
                    <a16:rowId xmlns:a16="http://schemas.microsoft.com/office/drawing/2014/main" val="10002"/>
                  </a:ext>
                </a:extLst>
              </a:tr>
            </a:tbl>
          </a:graphicData>
        </a:graphic>
      </p:graphicFrame>
      <p:grpSp>
        <p:nvGrpSpPr>
          <p:cNvPr id="95" name="Group 94"/>
          <p:cNvGrpSpPr/>
          <p:nvPr/>
        </p:nvGrpSpPr>
        <p:grpSpPr>
          <a:xfrm>
            <a:off x="4697829" y="1524638"/>
            <a:ext cx="276999" cy="2202753"/>
            <a:chOff x="4697829" y="1524638"/>
            <a:chExt cx="276999" cy="2202753"/>
          </a:xfrm>
        </p:grpSpPr>
        <p:sp>
          <p:nvSpPr>
            <p:cNvPr id="96" name="TextBox 95"/>
            <p:cNvSpPr txBox="1"/>
            <p:nvPr/>
          </p:nvSpPr>
          <p:spPr>
            <a:xfrm rot="16200000">
              <a:off x="3742812" y="2486555"/>
              <a:ext cx="2187034" cy="276999"/>
            </a:xfrm>
            <a:prstGeom prst="rect">
              <a:avLst/>
            </a:prstGeom>
            <a:noFill/>
          </p:spPr>
          <p:txBody>
            <a:bodyPr wrap="square" rtlCol="0">
              <a:spAutoFit/>
            </a:bodyPr>
            <a:lstStyle/>
            <a:p>
              <a:pPr algn="ctr"/>
              <a:r>
                <a:rPr lang="en-US" sz="1200" b="1" dirty="0">
                  <a:solidFill>
                    <a:srgbClr val="0D4571"/>
                  </a:solidFill>
                  <a:latin typeface="Arial"/>
                  <a:cs typeface="Arial"/>
                </a:rPr>
                <a:t>Credit Quality</a:t>
              </a:r>
            </a:p>
          </p:txBody>
        </p:sp>
        <p:cxnSp>
          <p:nvCxnSpPr>
            <p:cNvPr id="97" name="Straight Connector 96"/>
            <p:cNvCxnSpPr/>
            <p:nvPr/>
          </p:nvCxnSpPr>
          <p:spPr>
            <a:xfrm>
              <a:off x="4854925" y="3260001"/>
              <a:ext cx="0" cy="467390"/>
            </a:xfrm>
            <a:prstGeom prst="line">
              <a:avLst/>
            </a:prstGeom>
            <a:ln>
              <a:solidFill>
                <a:srgbClr val="0D457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4854925" y="1524638"/>
              <a:ext cx="0" cy="467390"/>
            </a:xfrm>
            <a:prstGeom prst="line">
              <a:avLst/>
            </a:prstGeom>
            <a:ln>
              <a:solidFill>
                <a:srgbClr val="0D4571"/>
              </a:solidFill>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p:nvGrpSpPr>
        <p:grpSpPr>
          <a:xfrm>
            <a:off x="5272913" y="3957388"/>
            <a:ext cx="2216328" cy="276999"/>
            <a:chOff x="5272913" y="3957388"/>
            <a:chExt cx="2216328" cy="276999"/>
          </a:xfrm>
        </p:grpSpPr>
        <p:sp>
          <p:nvSpPr>
            <p:cNvPr id="100" name="TextBox 99"/>
            <p:cNvSpPr txBox="1"/>
            <p:nvPr/>
          </p:nvSpPr>
          <p:spPr>
            <a:xfrm>
              <a:off x="5272913" y="3957388"/>
              <a:ext cx="2213788" cy="276999"/>
            </a:xfrm>
            <a:prstGeom prst="rect">
              <a:avLst/>
            </a:prstGeom>
            <a:noFill/>
          </p:spPr>
          <p:txBody>
            <a:bodyPr wrap="square" rtlCol="0">
              <a:spAutoFit/>
            </a:bodyPr>
            <a:lstStyle/>
            <a:p>
              <a:pPr algn="ctr"/>
              <a:r>
                <a:rPr lang="en-US" sz="1200" b="1" dirty="0">
                  <a:solidFill>
                    <a:srgbClr val="0D4571"/>
                  </a:solidFill>
                  <a:latin typeface="Arial"/>
                  <a:cs typeface="Arial"/>
                </a:rPr>
                <a:t>Interest Rate Sensitivity</a:t>
              </a:r>
            </a:p>
          </p:txBody>
        </p:sp>
        <p:cxnSp>
          <p:nvCxnSpPr>
            <p:cNvPr id="101" name="Straight Connector 100"/>
            <p:cNvCxnSpPr/>
            <p:nvPr/>
          </p:nvCxnSpPr>
          <p:spPr>
            <a:xfrm>
              <a:off x="5273183" y="4120533"/>
              <a:ext cx="206749" cy="0"/>
            </a:xfrm>
            <a:prstGeom prst="line">
              <a:avLst/>
            </a:prstGeom>
            <a:ln>
              <a:solidFill>
                <a:srgbClr val="0D457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7290897" y="4120533"/>
              <a:ext cx="198344" cy="0"/>
            </a:xfrm>
            <a:prstGeom prst="line">
              <a:avLst/>
            </a:prstGeom>
            <a:ln>
              <a:solidFill>
                <a:srgbClr val="0D4571"/>
              </a:solidFill>
            </a:ln>
            <a:effectLst/>
          </p:spPr>
          <p:style>
            <a:lnRef idx="2">
              <a:schemeClr val="accent1"/>
            </a:lnRef>
            <a:fillRef idx="0">
              <a:schemeClr val="accent1"/>
            </a:fillRef>
            <a:effectRef idx="1">
              <a:schemeClr val="accent1"/>
            </a:effectRef>
            <a:fontRef idx="minor">
              <a:schemeClr val="tx1"/>
            </a:fontRef>
          </p:style>
        </p:cxnSp>
      </p:grpSp>
      <p:sp>
        <p:nvSpPr>
          <p:cNvPr id="103" name="TextBox 102"/>
          <p:cNvSpPr txBox="1"/>
          <p:nvPr/>
        </p:nvSpPr>
        <p:spPr>
          <a:xfrm>
            <a:off x="5273125" y="3725980"/>
            <a:ext cx="725714" cy="215444"/>
          </a:xfrm>
          <a:prstGeom prst="rect">
            <a:avLst/>
          </a:prstGeom>
          <a:noFill/>
        </p:spPr>
        <p:txBody>
          <a:bodyPr wrap="square" rtlCol="0">
            <a:spAutoFit/>
          </a:bodyPr>
          <a:lstStyle/>
          <a:p>
            <a:pPr algn="ctr"/>
            <a:r>
              <a:rPr lang="en-US" sz="800" dirty="0">
                <a:solidFill>
                  <a:srgbClr val="0D4571"/>
                </a:solidFill>
                <a:latin typeface="Arial"/>
                <a:cs typeface="Arial"/>
              </a:rPr>
              <a:t>Ltd.</a:t>
            </a:r>
          </a:p>
        </p:txBody>
      </p:sp>
      <p:sp>
        <p:nvSpPr>
          <p:cNvPr id="104" name="TextBox 103"/>
          <p:cNvSpPr txBox="1"/>
          <p:nvPr/>
        </p:nvSpPr>
        <p:spPr>
          <a:xfrm>
            <a:off x="6004282" y="3725980"/>
            <a:ext cx="725714" cy="215444"/>
          </a:xfrm>
          <a:prstGeom prst="rect">
            <a:avLst/>
          </a:prstGeom>
          <a:noFill/>
        </p:spPr>
        <p:txBody>
          <a:bodyPr wrap="square" rtlCol="0">
            <a:spAutoFit/>
          </a:bodyPr>
          <a:lstStyle/>
          <a:p>
            <a:pPr algn="ctr"/>
            <a:r>
              <a:rPr lang="en-US" sz="800" dirty="0">
                <a:solidFill>
                  <a:srgbClr val="0D4571"/>
                </a:solidFill>
                <a:latin typeface="Arial"/>
                <a:cs typeface="Arial"/>
              </a:rPr>
              <a:t>Mod.</a:t>
            </a:r>
          </a:p>
        </p:txBody>
      </p:sp>
      <p:sp>
        <p:nvSpPr>
          <p:cNvPr id="105" name="TextBox 104"/>
          <p:cNvSpPr txBox="1"/>
          <p:nvPr/>
        </p:nvSpPr>
        <p:spPr>
          <a:xfrm>
            <a:off x="6766282" y="3725980"/>
            <a:ext cx="725714" cy="215444"/>
          </a:xfrm>
          <a:prstGeom prst="rect">
            <a:avLst/>
          </a:prstGeom>
          <a:noFill/>
        </p:spPr>
        <p:txBody>
          <a:bodyPr wrap="square" rtlCol="0">
            <a:spAutoFit/>
          </a:bodyPr>
          <a:lstStyle/>
          <a:p>
            <a:pPr algn="ctr"/>
            <a:r>
              <a:rPr lang="en-US" sz="800" dirty="0">
                <a:solidFill>
                  <a:srgbClr val="0D4571"/>
                </a:solidFill>
                <a:latin typeface="Arial"/>
                <a:cs typeface="Arial"/>
              </a:rPr>
              <a:t>Ext.</a:t>
            </a:r>
          </a:p>
        </p:txBody>
      </p:sp>
      <p:sp>
        <p:nvSpPr>
          <p:cNvPr id="106" name="Oval 105"/>
          <p:cNvSpPr/>
          <p:nvPr/>
        </p:nvSpPr>
        <p:spPr>
          <a:xfrm>
            <a:off x="6270982" y="2533751"/>
            <a:ext cx="208643" cy="208643"/>
          </a:xfrm>
          <a:prstGeom prst="ellipse">
            <a:avLst/>
          </a:prstGeom>
          <a:solidFill>
            <a:srgbClr val="D43815"/>
          </a:solid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7" name="Group 106"/>
          <p:cNvGrpSpPr/>
          <p:nvPr/>
        </p:nvGrpSpPr>
        <p:grpSpPr>
          <a:xfrm>
            <a:off x="5616026" y="1178110"/>
            <a:ext cx="1650999" cy="215444"/>
            <a:chOff x="5616026" y="1178110"/>
            <a:chExt cx="1650999" cy="215444"/>
          </a:xfrm>
        </p:grpSpPr>
        <p:sp>
          <p:nvSpPr>
            <p:cNvPr id="108" name="Oval 107"/>
            <p:cNvSpPr/>
            <p:nvPr/>
          </p:nvSpPr>
          <p:spPr>
            <a:xfrm>
              <a:off x="5616026" y="1256789"/>
              <a:ext cx="74385" cy="74385"/>
            </a:xfrm>
            <a:prstGeom prst="ellipse">
              <a:avLst/>
            </a:prstGeom>
            <a:solidFill>
              <a:srgbClr val="D43815"/>
            </a:solid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TextBox 108"/>
            <p:cNvSpPr txBox="1"/>
            <p:nvPr/>
          </p:nvSpPr>
          <p:spPr>
            <a:xfrm>
              <a:off x="5684966" y="1178110"/>
              <a:ext cx="725714" cy="215444"/>
            </a:xfrm>
            <a:prstGeom prst="rect">
              <a:avLst/>
            </a:prstGeom>
            <a:noFill/>
          </p:spPr>
          <p:txBody>
            <a:bodyPr wrap="square" rtlCol="0">
              <a:spAutoFit/>
            </a:bodyPr>
            <a:lstStyle/>
            <a:p>
              <a:r>
                <a:rPr lang="en-US" sz="800" dirty="0">
                  <a:solidFill>
                    <a:srgbClr val="0D4571"/>
                  </a:solidFill>
                  <a:latin typeface="Arial"/>
                  <a:cs typeface="Arial"/>
                </a:rPr>
                <a:t>Current</a:t>
              </a:r>
            </a:p>
          </p:txBody>
        </p:sp>
        <p:sp>
          <p:nvSpPr>
            <p:cNvPr id="110" name="TextBox 109"/>
            <p:cNvSpPr txBox="1"/>
            <p:nvPr/>
          </p:nvSpPr>
          <p:spPr>
            <a:xfrm>
              <a:off x="6541311" y="1178110"/>
              <a:ext cx="725714" cy="215444"/>
            </a:xfrm>
            <a:prstGeom prst="rect">
              <a:avLst/>
            </a:prstGeom>
            <a:noFill/>
          </p:spPr>
          <p:txBody>
            <a:bodyPr wrap="square" rtlCol="0">
              <a:spAutoFit/>
            </a:bodyPr>
            <a:lstStyle/>
            <a:p>
              <a:r>
                <a:rPr lang="en-US" sz="800" dirty="0">
                  <a:solidFill>
                    <a:srgbClr val="0D4571"/>
                  </a:solidFill>
                  <a:latin typeface="Arial"/>
                  <a:cs typeface="Arial"/>
                </a:rPr>
                <a:t>Historical</a:t>
              </a:r>
            </a:p>
          </p:txBody>
        </p:sp>
        <p:sp>
          <p:nvSpPr>
            <p:cNvPr id="111" name="Rectangle 110"/>
            <p:cNvSpPr/>
            <p:nvPr/>
          </p:nvSpPr>
          <p:spPr>
            <a:xfrm>
              <a:off x="6461482" y="1238888"/>
              <a:ext cx="108857" cy="108857"/>
            </a:xfrm>
            <a:prstGeom prst="rect">
              <a:avLst/>
            </a:prstGeom>
            <a:solidFill>
              <a:srgbClr val="D4381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4" name="TextBox 113"/>
          <p:cNvSpPr txBox="1"/>
          <p:nvPr/>
        </p:nvSpPr>
        <p:spPr>
          <a:xfrm rot="16200000">
            <a:off x="4797202" y="3279146"/>
            <a:ext cx="725714" cy="215444"/>
          </a:xfrm>
          <a:prstGeom prst="rect">
            <a:avLst/>
          </a:prstGeom>
          <a:noFill/>
        </p:spPr>
        <p:txBody>
          <a:bodyPr wrap="square" rtlCol="0">
            <a:spAutoFit/>
          </a:bodyPr>
          <a:lstStyle/>
          <a:p>
            <a:pPr algn="ctr"/>
            <a:r>
              <a:rPr lang="en-US" sz="800" dirty="0">
                <a:solidFill>
                  <a:srgbClr val="0D4571"/>
                </a:solidFill>
                <a:latin typeface="Arial"/>
                <a:cs typeface="Arial"/>
              </a:rPr>
              <a:t>Low</a:t>
            </a:r>
          </a:p>
        </p:txBody>
      </p:sp>
      <p:sp>
        <p:nvSpPr>
          <p:cNvPr id="115" name="TextBox 114"/>
          <p:cNvSpPr txBox="1"/>
          <p:nvPr/>
        </p:nvSpPr>
        <p:spPr>
          <a:xfrm rot="16200000">
            <a:off x="4791429" y="2510904"/>
            <a:ext cx="725714" cy="215444"/>
          </a:xfrm>
          <a:prstGeom prst="rect">
            <a:avLst/>
          </a:prstGeom>
          <a:noFill/>
        </p:spPr>
        <p:txBody>
          <a:bodyPr wrap="square" rtlCol="0">
            <a:spAutoFit/>
          </a:bodyPr>
          <a:lstStyle/>
          <a:p>
            <a:pPr algn="ctr"/>
            <a:r>
              <a:rPr lang="en-US" sz="800" dirty="0">
                <a:solidFill>
                  <a:srgbClr val="0D4571"/>
                </a:solidFill>
                <a:latin typeface="Arial"/>
                <a:cs typeface="Arial"/>
              </a:rPr>
              <a:t>Med.</a:t>
            </a:r>
          </a:p>
        </p:txBody>
      </p:sp>
      <p:sp>
        <p:nvSpPr>
          <p:cNvPr id="116" name="TextBox 115"/>
          <p:cNvSpPr txBox="1"/>
          <p:nvPr/>
        </p:nvSpPr>
        <p:spPr>
          <a:xfrm rot="16200000">
            <a:off x="4792981" y="1789697"/>
            <a:ext cx="725714" cy="215444"/>
          </a:xfrm>
          <a:prstGeom prst="rect">
            <a:avLst/>
          </a:prstGeom>
          <a:noFill/>
        </p:spPr>
        <p:txBody>
          <a:bodyPr wrap="square" rtlCol="0">
            <a:spAutoFit/>
          </a:bodyPr>
          <a:lstStyle/>
          <a:p>
            <a:pPr algn="ctr"/>
            <a:r>
              <a:rPr lang="en-US" sz="800" dirty="0">
                <a:solidFill>
                  <a:srgbClr val="0D4571"/>
                </a:solidFill>
                <a:latin typeface="Arial"/>
                <a:cs typeface="Arial"/>
              </a:rPr>
              <a:t>High</a:t>
            </a:r>
          </a:p>
        </p:txBody>
      </p:sp>
      <p:sp>
        <p:nvSpPr>
          <p:cNvPr id="125" name="TextBox 124"/>
          <p:cNvSpPr txBox="1"/>
          <p:nvPr/>
        </p:nvSpPr>
        <p:spPr>
          <a:xfrm>
            <a:off x="1638750" y="3459134"/>
            <a:ext cx="2213788" cy="461665"/>
          </a:xfrm>
          <a:prstGeom prst="rect">
            <a:avLst/>
          </a:prstGeom>
          <a:noFill/>
        </p:spPr>
        <p:txBody>
          <a:bodyPr wrap="square" rtlCol="0">
            <a:spAutoFit/>
          </a:bodyPr>
          <a:lstStyle/>
          <a:p>
            <a:pPr algn="ctr"/>
            <a:r>
              <a:rPr lang="en-US" sz="1200" b="1" dirty="0">
                <a:solidFill>
                  <a:srgbClr val="0D4571"/>
                </a:solidFill>
                <a:latin typeface="Arial"/>
                <a:cs typeface="Arial"/>
              </a:rPr>
              <a:t>Pool your money with </a:t>
            </a:r>
            <a:br>
              <a:rPr lang="en-US" sz="1200" b="1" dirty="0">
                <a:solidFill>
                  <a:srgbClr val="0D4571"/>
                </a:solidFill>
                <a:latin typeface="Arial"/>
                <a:cs typeface="Arial"/>
              </a:rPr>
            </a:br>
            <a:r>
              <a:rPr lang="en-US" sz="1200" b="1" dirty="0">
                <a:solidFill>
                  <a:srgbClr val="0D4571"/>
                </a:solidFill>
                <a:latin typeface="Arial"/>
                <a:cs typeface="Arial"/>
              </a:rPr>
              <a:t>other investors</a:t>
            </a:r>
          </a:p>
        </p:txBody>
      </p:sp>
      <p:sp>
        <p:nvSpPr>
          <p:cNvPr id="47" name="TextBox 46"/>
          <p:cNvSpPr txBox="1"/>
          <p:nvPr/>
        </p:nvSpPr>
        <p:spPr>
          <a:xfrm>
            <a:off x="86100" y="4433687"/>
            <a:ext cx="8954312" cy="59252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700" dirty="0">
                <a:solidFill>
                  <a:srgbClr val="595959"/>
                </a:solidFill>
                <a:latin typeface="Arial"/>
                <a:cs typeface="Arial"/>
              </a:rPr>
              <a:t>*</a:t>
            </a:r>
            <a:r>
              <a:rPr lang="en-US" sz="700" dirty="0" err="1">
                <a:solidFill>
                  <a:srgbClr val="595959"/>
                </a:solidFill>
                <a:latin typeface="Arial"/>
                <a:cs typeface="Arial"/>
              </a:rPr>
              <a:t>StyleMap</a:t>
            </a:r>
            <a:r>
              <a:rPr lang="en-US" sz="700" dirty="0">
                <a:solidFill>
                  <a:srgbClr val="595959"/>
                </a:solidFill>
                <a:latin typeface="Arial"/>
                <a:cs typeface="Arial"/>
              </a:rPr>
              <a:t>® depictions of characteristics are produced by Fidelity using data from Morningstar, Inc. </a:t>
            </a:r>
            <a:r>
              <a:rPr lang="en-US" sz="700" dirty="0" err="1">
                <a:solidFill>
                  <a:srgbClr val="595959"/>
                </a:solidFill>
                <a:latin typeface="Arial"/>
                <a:cs typeface="Arial"/>
              </a:rPr>
              <a:t>StyleMaps</a:t>
            </a:r>
            <a:r>
              <a:rPr lang="en-US" sz="700" dirty="0">
                <a:solidFill>
                  <a:srgbClr val="595959"/>
                </a:solidFill>
                <a:latin typeface="Arial"/>
                <a:cs typeface="Arial"/>
              </a:rPr>
              <a:t> estimate characteristics of a fund's equity holdings over two dimensions: market capitalization and valuation. </a:t>
            </a:r>
            <a:br>
              <a:rPr lang="en-US" sz="700" dirty="0">
                <a:solidFill>
                  <a:srgbClr val="595959"/>
                </a:solidFill>
                <a:latin typeface="Arial"/>
                <a:cs typeface="Arial"/>
              </a:rPr>
            </a:br>
            <a:r>
              <a:rPr lang="en-US" sz="700" dirty="0">
                <a:solidFill>
                  <a:srgbClr val="595959"/>
                </a:solidFill>
                <a:latin typeface="Arial"/>
                <a:cs typeface="Arial"/>
              </a:rPr>
              <a:t>The percentage of fund assets represented by these holdings is indicated beside each </a:t>
            </a:r>
            <a:r>
              <a:rPr lang="en-US" sz="700" dirty="0" err="1">
                <a:solidFill>
                  <a:srgbClr val="595959"/>
                </a:solidFill>
                <a:latin typeface="Arial"/>
                <a:cs typeface="Arial"/>
              </a:rPr>
              <a:t>StyleMap</a:t>
            </a:r>
            <a:r>
              <a:rPr lang="en-US" sz="700" dirty="0">
                <a:solidFill>
                  <a:srgbClr val="595959"/>
                </a:solidFill>
                <a:latin typeface="Arial"/>
                <a:cs typeface="Arial"/>
              </a:rPr>
              <a:t>. Current </a:t>
            </a:r>
            <a:r>
              <a:rPr lang="en-US" sz="700" dirty="0" err="1">
                <a:solidFill>
                  <a:srgbClr val="595959"/>
                </a:solidFill>
                <a:latin typeface="Arial"/>
                <a:cs typeface="Arial"/>
              </a:rPr>
              <a:t>StyleMap</a:t>
            </a:r>
            <a:r>
              <a:rPr lang="en-US" sz="700" dirty="0">
                <a:solidFill>
                  <a:srgbClr val="595959"/>
                </a:solidFill>
                <a:latin typeface="Arial"/>
                <a:cs typeface="Arial"/>
              </a:rPr>
              <a:t> characteristics are denoted with a dot and are updated periodically. Historical </a:t>
            </a:r>
            <a:r>
              <a:rPr lang="en-US" sz="700" dirty="0" err="1">
                <a:solidFill>
                  <a:srgbClr val="595959"/>
                </a:solidFill>
                <a:latin typeface="Arial"/>
                <a:cs typeface="Arial"/>
              </a:rPr>
              <a:t>StyleMap</a:t>
            </a:r>
            <a:r>
              <a:rPr lang="en-US" sz="700" dirty="0">
                <a:solidFill>
                  <a:srgbClr val="595959"/>
                </a:solidFill>
                <a:latin typeface="Arial"/>
                <a:cs typeface="Arial"/>
              </a:rPr>
              <a:t> characteristics are calculated for the shorter of either the past three years or the life of the fund, and are represented by the shading of the box(</a:t>
            </a:r>
            <a:r>
              <a:rPr lang="en-US" sz="700" dirty="0" err="1">
                <a:solidFill>
                  <a:srgbClr val="595959"/>
                </a:solidFill>
                <a:latin typeface="Arial"/>
                <a:cs typeface="Arial"/>
              </a:rPr>
              <a:t>es</a:t>
            </a:r>
            <a:r>
              <a:rPr lang="en-US" sz="700" dirty="0">
                <a:solidFill>
                  <a:srgbClr val="595959"/>
                </a:solidFill>
                <a:latin typeface="Arial"/>
                <a:cs typeface="Arial"/>
              </a:rPr>
              <a:t>) previously occupied by the dot. </a:t>
            </a:r>
            <a:r>
              <a:rPr lang="en-US" sz="700" dirty="0" err="1">
                <a:solidFill>
                  <a:srgbClr val="595959"/>
                </a:solidFill>
                <a:latin typeface="Arial"/>
                <a:cs typeface="Arial"/>
              </a:rPr>
              <a:t>StyleMap</a:t>
            </a:r>
            <a:r>
              <a:rPr lang="en-US" sz="700" dirty="0">
                <a:solidFill>
                  <a:srgbClr val="595959"/>
                </a:solidFill>
                <a:latin typeface="Arial"/>
                <a:cs typeface="Arial"/>
              </a:rPr>
              <a:t> characteristics represent an approximate profile of the fund's equity holdings (e.g., domestic stocks, foreign stocks, and American depository receipts), are based on historical data, and are not predictive of the fund's future investments. Although the data are gathered from reliable sources, accuracy and completeness cannot be guaranteed.</a:t>
            </a:r>
            <a:endParaRPr lang="en-US" sz="700" baseline="0" dirty="0">
              <a:solidFill>
                <a:srgbClr val="595959"/>
              </a:solidFill>
              <a:latin typeface="Arial"/>
              <a:cs typeface="Arial"/>
            </a:endParaRPr>
          </a:p>
        </p:txBody>
      </p:sp>
      <p:sp>
        <p:nvSpPr>
          <p:cNvPr id="48" name="TextBox 47"/>
          <p:cNvSpPr txBox="1"/>
          <p:nvPr/>
        </p:nvSpPr>
        <p:spPr>
          <a:xfrm>
            <a:off x="262986" y="708405"/>
            <a:ext cx="3834144" cy="830997"/>
          </a:xfrm>
          <a:prstGeom prst="rect">
            <a:avLst/>
          </a:prstGeom>
          <a:noFill/>
        </p:spPr>
        <p:txBody>
          <a:bodyPr wrap="square" rtlCol="0">
            <a:spAutoFit/>
          </a:bodyPr>
          <a:lstStyle/>
          <a:p>
            <a:r>
              <a:rPr lang="en-US" sz="2400" b="1" dirty="0">
                <a:solidFill>
                  <a:srgbClr val="0D4571"/>
                </a:solidFill>
                <a:latin typeface="Arial"/>
                <a:cs typeface="Arial"/>
              </a:rPr>
              <a:t>Bond funds:</a:t>
            </a:r>
          </a:p>
          <a:p>
            <a:r>
              <a:rPr lang="en-US" sz="2400" b="1" dirty="0">
                <a:solidFill>
                  <a:srgbClr val="0D4571"/>
                </a:solidFill>
                <a:latin typeface="Arial"/>
                <a:cs typeface="Arial"/>
              </a:rPr>
              <a:t>Fixed Income </a:t>
            </a:r>
            <a:r>
              <a:rPr lang="en-US" sz="2400" b="1" dirty="0" err="1">
                <a:solidFill>
                  <a:srgbClr val="0D4571"/>
                </a:solidFill>
                <a:latin typeface="Arial"/>
                <a:cs typeface="Arial"/>
              </a:rPr>
              <a:t>StyleMap</a:t>
            </a:r>
            <a:r>
              <a:rPr lang="en-US" sz="2400" b="1" baseline="30000" dirty="0">
                <a:solidFill>
                  <a:srgbClr val="0D4571"/>
                </a:solidFill>
                <a:latin typeface="Arial"/>
                <a:cs typeface="Arial"/>
              </a:rPr>
              <a:t>®</a:t>
            </a:r>
          </a:p>
        </p:txBody>
      </p:sp>
      <p:grpSp>
        <p:nvGrpSpPr>
          <p:cNvPr id="49" name="Group 48"/>
          <p:cNvGrpSpPr/>
          <p:nvPr/>
        </p:nvGrpSpPr>
        <p:grpSpPr>
          <a:xfrm>
            <a:off x="253397" y="0"/>
            <a:ext cx="2407627" cy="561402"/>
            <a:chOff x="5913317" y="0"/>
            <a:chExt cx="2407627" cy="561402"/>
          </a:xfrm>
        </p:grpSpPr>
        <p:sp>
          <p:nvSpPr>
            <p:cNvPr id="50" name="Round Same Side Corner Rectangle 49"/>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51" name="Group 50"/>
            <p:cNvGrpSpPr/>
            <p:nvPr/>
          </p:nvGrpSpPr>
          <p:grpSpPr>
            <a:xfrm>
              <a:off x="5998058" y="117953"/>
              <a:ext cx="1806980" cy="328396"/>
              <a:chOff x="-18290" y="2448962"/>
              <a:chExt cx="1806980" cy="288079"/>
            </a:xfrm>
          </p:grpSpPr>
          <p:sp>
            <p:nvSpPr>
              <p:cNvPr id="53" name="Rounded Rectangle 52"/>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4" name="TextBox 53"/>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2</a:t>
                </a:r>
                <a:endParaRPr lang="en-US" sz="1400" b="1" dirty="0">
                  <a:solidFill>
                    <a:schemeClr val="bg1"/>
                  </a:solidFill>
                  <a:latin typeface="Arial"/>
                  <a:cs typeface="Arial"/>
                </a:endParaRPr>
              </a:p>
            </p:txBody>
          </p:sp>
        </p:grpSp>
        <p:sp>
          <p:nvSpPr>
            <p:cNvPr id="52" name="Oval 51"/>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55" name="Picture 54"/>
          <p:cNvPicPr>
            <a:picLocks noChangeAspect="1"/>
          </p:cNvPicPr>
          <p:nvPr/>
        </p:nvPicPr>
        <p:blipFill>
          <a:blip r:embed="rId3"/>
          <a:stretch>
            <a:fillRect/>
          </a:stretch>
        </p:blipFill>
        <p:spPr>
          <a:xfrm>
            <a:off x="2281629" y="152077"/>
            <a:ext cx="191283" cy="250793"/>
          </a:xfrm>
          <a:prstGeom prst="rect">
            <a:avLst/>
          </a:prstGeom>
        </p:spPr>
      </p:pic>
      <p:pic>
        <p:nvPicPr>
          <p:cNvPr id="43" name="Picture 42"/>
          <p:cNvPicPr>
            <a:picLocks noChangeAspect="1"/>
          </p:cNvPicPr>
          <p:nvPr/>
        </p:nvPicPr>
        <p:blipFill rotWithShape="1">
          <a:blip r:embed="rId4">
            <a:extLst>
              <a:ext uri="{28A0092B-C50C-407E-A947-70E740481C1C}">
                <a14:useLocalDpi xmlns:a14="http://schemas.microsoft.com/office/drawing/2010/main" val="0"/>
              </a:ext>
            </a:extLst>
          </a:blip>
          <a:srcRect t="-4" r="19724" b="-205221"/>
          <a:stretch/>
        </p:blipFill>
        <p:spPr>
          <a:xfrm rot="16200000">
            <a:off x="2784462" y="2642700"/>
            <a:ext cx="3019357" cy="74420"/>
          </a:xfrm>
          <a:prstGeom prst="rect">
            <a:avLst/>
          </a:prstGeom>
        </p:spPr>
      </p:pic>
    </p:spTree>
    <p:extLst>
      <p:ext uri="{BB962C8B-B14F-4D97-AF65-F5344CB8AC3E}">
        <p14:creationId xmlns:p14="http://schemas.microsoft.com/office/powerpoint/2010/main" val="1494966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p:cTn id="11" dur="500" fill="hold"/>
                                        <p:tgtEl>
                                          <p:spTgt spid="125"/>
                                        </p:tgtEl>
                                        <p:attrNameLst>
                                          <p:attrName>ppt_w</p:attrName>
                                        </p:attrNameLst>
                                      </p:cBhvr>
                                      <p:tavLst>
                                        <p:tav tm="0">
                                          <p:val>
                                            <p:fltVal val="0"/>
                                          </p:val>
                                        </p:tav>
                                        <p:tav tm="100000">
                                          <p:val>
                                            <p:strVal val="#ppt_w"/>
                                          </p:val>
                                        </p:tav>
                                      </p:tavLst>
                                    </p:anim>
                                    <p:anim calcmode="lin" valueType="num">
                                      <p:cBhvr>
                                        <p:cTn id="12" dur="500" fill="hold"/>
                                        <p:tgtEl>
                                          <p:spTgt spid="125"/>
                                        </p:tgtEl>
                                        <p:attrNameLst>
                                          <p:attrName>ppt_h</p:attrName>
                                        </p:attrNameLst>
                                      </p:cBhvr>
                                      <p:tavLst>
                                        <p:tav tm="0">
                                          <p:val>
                                            <p:fltVal val="0"/>
                                          </p:val>
                                        </p:tav>
                                        <p:tav tm="100000">
                                          <p:val>
                                            <p:strVal val="#ppt_h"/>
                                          </p:val>
                                        </p:tav>
                                      </p:tavLst>
                                    </p:anim>
                                  </p:childTnLst>
                                </p:cTn>
                              </p:par>
                              <p:par>
                                <p:cTn id="13" presetID="37" presetClass="entr" presetSubtype="0"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1000"/>
                                        <p:tgtEl>
                                          <p:spTgt spid="94"/>
                                        </p:tgtEl>
                                      </p:cBhvr>
                                    </p:animEffect>
                                    <p:anim calcmode="lin" valueType="num">
                                      <p:cBhvr>
                                        <p:cTn id="16" dur="1000" fill="hold"/>
                                        <p:tgtEl>
                                          <p:spTgt spid="94"/>
                                        </p:tgtEl>
                                        <p:attrNameLst>
                                          <p:attrName>ppt_x</p:attrName>
                                        </p:attrNameLst>
                                      </p:cBhvr>
                                      <p:tavLst>
                                        <p:tav tm="0">
                                          <p:val>
                                            <p:strVal val="#ppt_x"/>
                                          </p:val>
                                        </p:tav>
                                        <p:tav tm="100000">
                                          <p:val>
                                            <p:strVal val="#ppt_x"/>
                                          </p:val>
                                        </p:tav>
                                      </p:tavLst>
                                    </p:anim>
                                    <p:anim calcmode="lin" valueType="num">
                                      <p:cBhvr>
                                        <p:cTn id="17" dur="900" decel="100000" fill="hold"/>
                                        <p:tgtEl>
                                          <p:spTgt spid="9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1000"/>
                                        <p:tgtEl>
                                          <p:spTgt spid="106"/>
                                        </p:tgtEl>
                                      </p:cBhvr>
                                    </p:animEffect>
                                    <p:anim calcmode="lin" valueType="num">
                                      <p:cBhvr>
                                        <p:cTn id="22" dur="1000" fill="hold"/>
                                        <p:tgtEl>
                                          <p:spTgt spid="106"/>
                                        </p:tgtEl>
                                        <p:attrNameLst>
                                          <p:attrName>ppt_x</p:attrName>
                                        </p:attrNameLst>
                                      </p:cBhvr>
                                      <p:tavLst>
                                        <p:tav tm="0">
                                          <p:val>
                                            <p:strVal val="#ppt_x"/>
                                          </p:val>
                                        </p:tav>
                                        <p:tav tm="100000">
                                          <p:val>
                                            <p:strVal val="#ppt_x"/>
                                          </p:val>
                                        </p:tav>
                                      </p:tavLst>
                                    </p:anim>
                                    <p:anim calcmode="lin" valueType="num">
                                      <p:cBhvr>
                                        <p:cTn id="23" dur="900" decel="100000" fill="hold"/>
                                        <p:tgtEl>
                                          <p:spTgt spid="10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1000"/>
                                        <p:tgtEl>
                                          <p:spTgt spid="107"/>
                                        </p:tgtEl>
                                      </p:cBhvr>
                                    </p:animEffect>
                                    <p:anim calcmode="lin" valueType="num">
                                      <p:cBhvr>
                                        <p:cTn id="28" dur="1000" fill="hold"/>
                                        <p:tgtEl>
                                          <p:spTgt spid="107"/>
                                        </p:tgtEl>
                                        <p:attrNameLst>
                                          <p:attrName>ppt_x</p:attrName>
                                        </p:attrNameLst>
                                      </p:cBhvr>
                                      <p:tavLst>
                                        <p:tav tm="0">
                                          <p:val>
                                            <p:strVal val="#ppt_x"/>
                                          </p:val>
                                        </p:tav>
                                        <p:tav tm="100000">
                                          <p:val>
                                            <p:strVal val="#ppt_x"/>
                                          </p:val>
                                        </p:tav>
                                      </p:tavLst>
                                    </p:anim>
                                    <p:anim calcmode="lin" valueType="num">
                                      <p:cBhvr>
                                        <p:cTn id="29" dur="900" decel="100000" fill="hold"/>
                                        <p:tgtEl>
                                          <p:spTgt spid="10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fade">
                                      <p:cBhvr>
                                        <p:cTn id="33" dur="1000"/>
                                        <p:tgtEl>
                                          <p:spTgt spid="95"/>
                                        </p:tgtEl>
                                      </p:cBhvr>
                                    </p:animEffect>
                                    <p:anim calcmode="lin" valueType="num">
                                      <p:cBhvr>
                                        <p:cTn id="34" dur="1000" fill="hold"/>
                                        <p:tgtEl>
                                          <p:spTgt spid="95"/>
                                        </p:tgtEl>
                                        <p:attrNameLst>
                                          <p:attrName>ppt_x</p:attrName>
                                        </p:attrNameLst>
                                      </p:cBhvr>
                                      <p:tavLst>
                                        <p:tav tm="0">
                                          <p:val>
                                            <p:strVal val="#ppt_x"/>
                                          </p:val>
                                        </p:tav>
                                        <p:tav tm="100000">
                                          <p:val>
                                            <p:strVal val="#ppt_x"/>
                                          </p:val>
                                        </p:tav>
                                      </p:tavLst>
                                    </p:anim>
                                    <p:anim calcmode="lin" valueType="num">
                                      <p:cBhvr>
                                        <p:cTn id="35" dur="900" decel="100000" fill="hold"/>
                                        <p:tgtEl>
                                          <p:spTgt spid="95"/>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fade">
                                      <p:cBhvr>
                                        <p:cTn id="39" dur="1000"/>
                                        <p:tgtEl>
                                          <p:spTgt spid="99"/>
                                        </p:tgtEl>
                                      </p:cBhvr>
                                    </p:animEffect>
                                    <p:anim calcmode="lin" valueType="num">
                                      <p:cBhvr>
                                        <p:cTn id="40" dur="1000" fill="hold"/>
                                        <p:tgtEl>
                                          <p:spTgt spid="99"/>
                                        </p:tgtEl>
                                        <p:attrNameLst>
                                          <p:attrName>ppt_x</p:attrName>
                                        </p:attrNameLst>
                                      </p:cBhvr>
                                      <p:tavLst>
                                        <p:tav tm="0">
                                          <p:val>
                                            <p:strVal val="#ppt_x"/>
                                          </p:val>
                                        </p:tav>
                                        <p:tav tm="100000">
                                          <p:val>
                                            <p:strVal val="#ppt_x"/>
                                          </p:val>
                                        </p:tav>
                                      </p:tavLst>
                                    </p:anim>
                                    <p:anim calcmode="lin" valueType="num">
                                      <p:cBhvr>
                                        <p:cTn id="41" dur="900" decel="100000" fill="hold"/>
                                        <p:tgtEl>
                                          <p:spTgt spid="9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iterate type="lt">
                                    <p:tmPct val="0"/>
                                  </p:iterate>
                                  <p:childTnLst>
                                    <p:set>
                                      <p:cBhvr>
                                        <p:cTn id="44" dur="1" fill="hold">
                                          <p:stCondLst>
                                            <p:cond delay="0"/>
                                          </p:stCondLst>
                                        </p:cTn>
                                        <p:tgtEl>
                                          <p:spTgt spid="103"/>
                                        </p:tgtEl>
                                        <p:attrNameLst>
                                          <p:attrName>style.visibility</p:attrName>
                                        </p:attrNameLst>
                                      </p:cBhvr>
                                      <p:to>
                                        <p:strVal val="visible"/>
                                      </p:to>
                                    </p:set>
                                    <p:animEffect transition="in" filter="fade">
                                      <p:cBhvr>
                                        <p:cTn id="45" dur="1000"/>
                                        <p:tgtEl>
                                          <p:spTgt spid="103"/>
                                        </p:tgtEl>
                                      </p:cBhvr>
                                    </p:animEffect>
                                    <p:anim calcmode="lin" valueType="num">
                                      <p:cBhvr>
                                        <p:cTn id="46" dur="1000" fill="hold"/>
                                        <p:tgtEl>
                                          <p:spTgt spid="103"/>
                                        </p:tgtEl>
                                        <p:attrNameLst>
                                          <p:attrName>ppt_x</p:attrName>
                                        </p:attrNameLst>
                                      </p:cBhvr>
                                      <p:tavLst>
                                        <p:tav tm="0">
                                          <p:val>
                                            <p:strVal val="#ppt_x"/>
                                          </p:val>
                                        </p:tav>
                                        <p:tav tm="100000">
                                          <p:val>
                                            <p:strVal val="#ppt_x"/>
                                          </p:val>
                                        </p:tav>
                                      </p:tavLst>
                                    </p:anim>
                                    <p:anim calcmode="lin" valueType="num">
                                      <p:cBhvr>
                                        <p:cTn id="47" dur="900" decel="100000" fill="hold"/>
                                        <p:tgtEl>
                                          <p:spTgt spid="10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iterate type="lt">
                                    <p:tmPct val="0"/>
                                  </p:iterate>
                                  <p:childTnLst>
                                    <p:set>
                                      <p:cBhvr>
                                        <p:cTn id="50" dur="1" fill="hold">
                                          <p:stCondLst>
                                            <p:cond delay="0"/>
                                          </p:stCondLst>
                                        </p:cTn>
                                        <p:tgtEl>
                                          <p:spTgt spid="104"/>
                                        </p:tgtEl>
                                        <p:attrNameLst>
                                          <p:attrName>style.visibility</p:attrName>
                                        </p:attrNameLst>
                                      </p:cBhvr>
                                      <p:to>
                                        <p:strVal val="visible"/>
                                      </p:to>
                                    </p:set>
                                    <p:animEffect transition="in" filter="fade">
                                      <p:cBhvr>
                                        <p:cTn id="51" dur="1000"/>
                                        <p:tgtEl>
                                          <p:spTgt spid="104"/>
                                        </p:tgtEl>
                                      </p:cBhvr>
                                    </p:animEffect>
                                    <p:anim calcmode="lin" valueType="num">
                                      <p:cBhvr>
                                        <p:cTn id="52" dur="1000" fill="hold"/>
                                        <p:tgtEl>
                                          <p:spTgt spid="104"/>
                                        </p:tgtEl>
                                        <p:attrNameLst>
                                          <p:attrName>ppt_x</p:attrName>
                                        </p:attrNameLst>
                                      </p:cBhvr>
                                      <p:tavLst>
                                        <p:tav tm="0">
                                          <p:val>
                                            <p:strVal val="#ppt_x"/>
                                          </p:val>
                                        </p:tav>
                                        <p:tav tm="100000">
                                          <p:val>
                                            <p:strVal val="#ppt_x"/>
                                          </p:val>
                                        </p:tav>
                                      </p:tavLst>
                                    </p:anim>
                                    <p:anim calcmode="lin" valueType="num">
                                      <p:cBhvr>
                                        <p:cTn id="53" dur="900" decel="100000" fill="hold"/>
                                        <p:tgtEl>
                                          <p:spTgt spid="104"/>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iterate type="lt">
                                    <p:tmPct val="0"/>
                                  </p:iterate>
                                  <p:childTnLst>
                                    <p:set>
                                      <p:cBhvr>
                                        <p:cTn id="56" dur="1" fill="hold">
                                          <p:stCondLst>
                                            <p:cond delay="0"/>
                                          </p:stCondLst>
                                        </p:cTn>
                                        <p:tgtEl>
                                          <p:spTgt spid="114"/>
                                        </p:tgtEl>
                                        <p:attrNameLst>
                                          <p:attrName>style.visibility</p:attrName>
                                        </p:attrNameLst>
                                      </p:cBhvr>
                                      <p:to>
                                        <p:strVal val="visible"/>
                                      </p:to>
                                    </p:set>
                                    <p:animEffect transition="in" filter="fade">
                                      <p:cBhvr>
                                        <p:cTn id="57" dur="1000"/>
                                        <p:tgtEl>
                                          <p:spTgt spid="114"/>
                                        </p:tgtEl>
                                      </p:cBhvr>
                                    </p:animEffect>
                                    <p:anim calcmode="lin" valueType="num">
                                      <p:cBhvr>
                                        <p:cTn id="58" dur="1000" fill="hold"/>
                                        <p:tgtEl>
                                          <p:spTgt spid="114"/>
                                        </p:tgtEl>
                                        <p:attrNameLst>
                                          <p:attrName>ppt_x</p:attrName>
                                        </p:attrNameLst>
                                      </p:cBhvr>
                                      <p:tavLst>
                                        <p:tav tm="0">
                                          <p:val>
                                            <p:strVal val="#ppt_x"/>
                                          </p:val>
                                        </p:tav>
                                        <p:tav tm="100000">
                                          <p:val>
                                            <p:strVal val="#ppt_x"/>
                                          </p:val>
                                        </p:tav>
                                      </p:tavLst>
                                    </p:anim>
                                    <p:anim calcmode="lin" valueType="num">
                                      <p:cBhvr>
                                        <p:cTn id="59" dur="900" decel="100000" fill="hold"/>
                                        <p:tgtEl>
                                          <p:spTgt spid="1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iterate type="lt">
                                    <p:tmPct val="0"/>
                                  </p:iterate>
                                  <p:childTnLst>
                                    <p:set>
                                      <p:cBhvr>
                                        <p:cTn id="62" dur="1" fill="hold">
                                          <p:stCondLst>
                                            <p:cond delay="0"/>
                                          </p:stCondLst>
                                        </p:cTn>
                                        <p:tgtEl>
                                          <p:spTgt spid="115"/>
                                        </p:tgtEl>
                                        <p:attrNameLst>
                                          <p:attrName>style.visibility</p:attrName>
                                        </p:attrNameLst>
                                      </p:cBhvr>
                                      <p:to>
                                        <p:strVal val="visible"/>
                                      </p:to>
                                    </p:set>
                                    <p:animEffect transition="in" filter="fade">
                                      <p:cBhvr>
                                        <p:cTn id="63" dur="1000"/>
                                        <p:tgtEl>
                                          <p:spTgt spid="115"/>
                                        </p:tgtEl>
                                      </p:cBhvr>
                                    </p:animEffect>
                                    <p:anim calcmode="lin" valueType="num">
                                      <p:cBhvr>
                                        <p:cTn id="64" dur="1000" fill="hold"/>
                                        <p:tgtEl>
                                          <p:spTgt spid="115"/>
                                        </p:tgtEl>
                                        <p:attrNameLst>
                                          <p:attrName>ppt_x</p:attrName>
                                        </p:attrNameLst>
                                      </p:cBhvr>
                                      <p:tavLst>
                                        <p:tav tm="0">
                                          <p:val>
                                            <p:strVal val="#ppt_x"/>
                                          </p:val>
                                        </p:tav>
                                        <p:tav tm="100000">
                                          <p:val>
                                            <p:strVal val="#ppt_x"/>
                                          </p:val>
                                        </p:tav>
                                      </p:tavLst>
                                    </p:anim>
                                    <p:anim calcmode="lin" valueType="num">
                                      <p:cBhvr>
                                        <p:cTn id="65" dur="900" decel="100000" fill="hold"/>
                                        <p:tgtEl>
                                          <p:spTgt spid="11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iterate type="lt">
                                    <p:tmPct val="0"/>
                                  </p:iterate>
                                  <p:childTnLst>
                                    <p:set>
                                      <p:cBhvr>
                                        <p:cTn id="68" dur="1" fill="hold">
                                          <p:stCondLst>
                                            <p:cond delay="0"/>
                                          </p:stCondLst>
                                        </p:cTn>
                                        <p:tgtEl>
                                          <p:spTgt spid="116"/>
                                        </p:tgtEl>
                                        <p:attrNameLst>
                                          <p:attrName>style.visibility</p:attrName>
                                        </p:attrNameLst>
                                      </p:cBhvr>
                                      <p:to>
                                        <p:strVal val="visible"/>
                                      </p:to>
                                    </p:set>
                                    <p:animEffect transition="in" filter="fade">
                                      <p:cBhvr>
                                        <p:cTn id="69" dur="1000"/>
                                        <p:tgtEl>
                                          <p:spTgt spid="116"/>
                                        </p:tgtEl>
                                      </p:cBhvr>
                                    </p:animEffect>
                                    <p:anim calcmode="lin" valueType="num">
                                      <p:cBhvr>
                                        <p:cTn id="70" dur="1000" fill="hold"/>
                                        <p:tgtEl>
                                          <p:spTgt spid="116"/>
                                        </p:tgtEl>
                                        <p:attrNameLst>
                                          <p:attrName>ppt_x</p:attrName>
                                        </p:attrNameLst>
                                      </p:cBhvr>
                                      <p:tavLst>
                                        <p:tav tm="0">
                                          <p:val>
                                            <p:strVal val="#ppt_x"/>
                                          </p:val>
                                        </p:tav>
                                        <p:tav tm="100000">
                                          <p:val>
                                            <p:strVal val="#ppt_x"/>
                                          </p:val>
                                        </p:tav>
                                      </p:tavLst>
                                    </p:anim>
                                    <p:anim calcmode="lin" valueType="num">
                                      <p:cBhvr>
                                        <p:cTn id="71" dur="900" decel="100000" fill="hold"/>
                                        <p:tgtEl>
                                          <p:spTgt spid="11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iterate type="lt">
                                    <p:tmPct val="0"/>
                                  </p:iterate>
                                  <p:childTnLst>
                                    <p:set>
                                      <p:cBhvr>
                                        <p:cTn id="74" dur="1" fill="hold">
                                          <p:stCondLst>
                                            <p:cond delay="0"/>
                                          </p:stCondLst>
                                        </p:cTn>
                                        <p:tgtEl>
                                          <p:spTgt spid="105"/>
                                        </p:tgtEl>
                                        <p:attrNameLst>
                                          <p:attrName>style.visibility</p:attrName>
                                        </p:attrNameLst>
                                      </p:cBhvr>
                                      <p:to>
                                        <p:strVal val="visible"/>
                                      </p:to>
                                    </p:set>
                                    <p:animEffect transition="in" filter="fade">
                                      <p:cBhvr>
                                        <p:cTn id="75" dur="1000"/>
                                        <p:tgtEl>
                                          <p:spTgt spid="105"/>
                                        </p:tgtEl>
                                      </p:cBhvr>
                                    </p:animEffect>
                                    <p:anim calcmode="lin" valueType="num">
                                      <p:cBhvr>
                                        <p:cTn id="76" dur="1000" fill="hold"/>
                                        <p:tgtEl>
                                          <p:spTgt spid="105"/>
                                        </p:tgtEl>
                                        <p:attrNameLst>
                                          <p:attrName>ppt_x</p:attrName>
                                        </p:attrNameLst>
                                      </p:cBhvr>
                                      <p:tavLst>
                                        <p:tav tm="0">
                                          <p:val>
                                            <p:strVal val="#ppt_x"/>
                                          </p:val>
                                        </p:tav>
                                        <p:tav tm="100000">
                                          <p:val>
                                            <p:strVal val="#ppt_x"/>
                                          </p:val>
                                        </p:tav>
                                      </p:tavLst>
                                    </p:anim>
                                    <p:anim calcmode="lin" valueType="num">
                                      <p:cBhvr>
                                        <p:cTn id="77" dur="900" decel="100000" fill="hold"/>
                                        <p:tgtEl>
                                          <p:spTgt spid="105"/>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par>
                                <p:cTn id="79" presetID="10" presetClass="entr" presetSubtype="0" fill="hold"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05" grpId="0"/>
      <p:bldP spid="106" grpId="0" animBg="1"/>
      <p:bldP spid="114" grpId="0"/>
      <p:bldP spid="115" grpId="0"/>
      <p:bldP spid="116" grpId="0"/>
      <p:bldP spid="1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p:cNvSpPr/>
          <p:nvPr/>
        </p:nvSpPr>
        <p:spPr>
          <a:xfrm>
            <a:off x="7516092" y="0"/>
            <a:ext cx="1648898" cy="5155045"/>
          </a:xfrm>
          <a:prstGeom prst="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9"/>
          <p:cNvSpPr/>
          <p:nvPr/>
        </p:nvSpPr>
        <p:spPr>
          <a:xfrm>
            <a:off x="3981320" y="-1"/>
            <a:ext cx="4459981" cy="5155819"/>
          </a:xfrm>
          <a:custGeom>
            <a:avLst/>
            <a:gdLst/>
            <a:ahLst/>
            <a:cxnLst/>
            <a:rect l="l" t="t" r="r" b="b"/>
            <a:pathLst>
              <a:path w="4459981" h="5155819">
                <a:moveTo>
                  <a:pt x="516068" y="0"/>
                </a:moveTo>
                <a:lnTo>
                  <a:pt x="4459981" y="0"/>
                </a:lnTo>
                <a:lnTo>
                  <a:pt x="4459981" y="5155819"/>
                </a:lnTo>
                <a:lnTo>
                  <a:pt x="405208" y="5155819"/>
                </a:lnTo>
                <a:lnTo>
                  <a:pt x="334498" y="4946340"/>
                </a:lnTo>
                <a:cubicBezTo>
                  <a:pt x="117109" y="4245740"/>
                  <a:pt x="0" y="3500853"/>
                  <a:pt x="0" y="2728548"/>
                </a:cubicBezTo>
                <a:cubicBezTo>
                  <a:pt x="0" y="1827527"/>
                  <a:pt x="159398" y="963823"/>
                  <a:pt x="451470" y="164227"/>
                </a:cubicBezTo>
                <a:close/>
              </a:path>
            </a:pathLst>
          </a:cu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828685" y="3932957"/>
            <a:ext cx="1943381" cy="307777"/>
          </a:xfrm>
          <a:prstGeom prst="rect">
            <a:avLst/>
          </a:prstGeom>
          <a:noFill/>
        </p:spPr>
        <p:txBody>
          <a:bodyPr wrap="square" rtlCol="0">
            <a:spAutoFit/>
          </a:bodyPr>
          <a:lstStyle/>
          <a:p>
            <a:pPr algn="ctr"/>
            <a:r>
              <a:rPr lang="en-US" sz="1400" b="1" dirty="0">
                <a:solidFill>
                  <a:schemeClr val="bg1"/>
                </a:solidFill>
                <a:latin typeface="Arial"/>
                <a:cs typeface="Arial"/>
              </a:rPr>
              <a:t>Select investments</a:t>
            </a:r>
          </a:p>
        </p:txBody>
      </p:sp>
      <p:sp>
        <p:nvSpPr>
          <p:cNvPr id="16" name="TextBox 15"/>
          <p:cNvSpPr txBox="1"/>
          <p:nvPr/>
        </p:nvSpPr>
        <p:spPr>
          <a:xfrm>
            <a:off x="4973651" y="2198630"/>
            <a:ext cx="1663262" cy="307777"/>
          </a:xfrm>
          <a:prstGeom prst="rect">
            <a:avLst/>
          </a:prstGeom>
          <a:noFill/>
        </p:spPr>
        <p:txBody>
          <a:bodyPr wrap="square" rtlCol="0">
            <a:spAutoFit/>
          </a:bodyPr>
          <a:lstStyle/>
          <a:p>
            <a:pPr algn="ctr"/>
            <a:r>
              <a:rPr lang="en-US" sz="1400" b="1" dirty="0">
                <a:solidFill>
                  <a:schemeClr val="bg1"/>
                </a:solidFill>
                <a:latin typeface="Arial"/>
                <a:cs typeface="Arial"/>
              </a:rPr>
              <a:t>Research</a:t>
            </a:r>
          </a:p>
        </p:txBody>
      </p:sp>
      <p:sp>
        <p:nvSpPr>
          <p:cNvPr id="71" name="TextBox 70"/>
          <p:cNvSpPr txBox="1"/>
          <p:nvPr/>
        </p:nvSpPr>
        <p:spPr>
          <a:xfrm>
            <a:off x="6672810" y="3932957"/>
            <a:ext cx="1943381" cy="307777"/>
          </a:xfrm>
          <a:prstGeom prst="rect">
            <a:avLst/>
          </a:prstGeom>
          <a:noFill/>
        </p:spPr>
        <p:txBody>
          <a:bodyPr wrap="square" rtlCol="0">
            <a:spAutoFit/>
          </a:bodyPr>
          <a:lstStyle/>
          <a:p>
            <a:pPr algn="ctr"/>
            <a:r>
              <a:rPr lang="en-US" sz="1400" b="1" dirty="0">
                <a:solidFill>
                  <a:schemeClr val="bg1"/>
                </a:solidFill>
                <a:latin typeface="Arial"/>
                <a:cs typeface="Arial"/>
              </a:rPr>
              <a:t>Rebalance</a:t>
            </a:r>
          </a:p>
        </p:txBody>
      </p:sp>
      <p:sp>
        <p:nvSpPr>
          <p:cNvPr id="72" name="TextBox 71"/>
          <p:cNvSpPr txBox="1"/>
          <p:nvPr/>
        </p:nvSpPr>
        <p:spPr>
          <a:xfrm>
            <a:off x="6817776" y="2198630"/>
            <a:ext cx="1663262" cy="307777"/>
          </a:xfrm>
          <a:prstGeom prst="rect">
            <a:avLst/>
          </a:prstGeom>
          <a:noFill/>
        </p:spPr>
        <p:txBody>
          <a:bodyPr wrap="square" rtlCol="0">
            <a:spAutoFit/>
          </a:bodyPr>
          <a:lstStyle/>
          <a:p>
            <a:pPr algn="ctr"/>
            <a:r>
              <a:rPr lang="en-US" sz="1400" b="1" dirty="0">
                <a:solidFill>
                  <a:schemeClr val="bg1"/>
                </a:solidFill>
                <a:latin typeface="Arial"/>
                <a:cs typeface="Arial"/>
              </a:rPr>
              <a:t>Monitor</a:t>
            </a:r>
          </a:p>
        </p:txBody>
      </p:sp>
      <p:grpSp>
        <p:nvGrpSpPr>
          <p:cNvPr id="8" name="Group 7"/>
          <p:cNvGrpSpPr/>
          <p:nvPr/>
        </p:nvGrpSpPr>
        <p:grpSpPr>
          <a:xfrm>
            <a:off x="781010" y="1482950"/>
            <a:ext cx="2472574" cy="2564986"/>
            <a:chOff x="1254555" y="1657134"/>
            <a:chExt cx="2472574" cy="2564986"/>
          </a:xfrm>
        </p:grpSpPr>
        <p:sp>
          <p:nvSpPr>
            <p:cNvPr id="47" name="TextBox 46"/>
            <p:cNvSpPr txBox="1"/>
            <p:nvPr/>
          </p:nvSpPr>
          <p:spPr>
            <a:xfrm>
              <a:off x="1254555" y="3682485"/>
              <a:ext cx="2472574" cy="539635"/>
            </a:xfrm>
            <a:prstGeom prst="rect">
              <a:avLst/>
            </a:prstGeom>
            <a:noFill/>
          </p:spPr>
          <p:txBody>
            <a:bodyPr wrap="square" rtlCol="0">
              <a:spAutoFit/>
            </a:bodyPr>
            <a:lstStyle/>
            <a:p>
              <a:pPr algn="ctr">
                <a:lnSpc>
                  <a:spcPct val="90000"/>
                </a:lnSpc>
              </a:pPr>
              <a:r>
                <a:rPr lang="en-US" sz="1600" b="1" dirty="0">
                  <a:solidFill>
                    <a:srgbClr val="D43815"/>
                  </a:solidFill>
                  <a:latin typeface="Arial"/>
                  <a:cs typeface="Arial"/>
                </a:rPr>
                <a:t>Think about </a:t>
              </a:r>
              <a:br>
                <a:rPr lang="en-US" sz="1600" b="1" dirty="0">
                  <a:solidFill>
                    <a:srgbClr val="D43815"/>
                  </a:solidFill>
                  <a:latin typeface="Arial"/>
                  <a:cs typeface="Arial"/>
                </a:rPr>
              </a:br>
              <a:r>
                <a:rPr lang="en-US" sz="1600" b="1" dirty="0">
                  <a:solidFill>
                    <a:srgbClr val="D43815"/>
                  </a:solidFill>
                  <a:latin typeface="Arial"/>
                  <a:cs typeface="Arial"/>
                </a:rPr>
                <a:t>investment accounts</a:t>
              </a:r>
            </a:p>
          </p:txBody>
        </p:sp>
        <p:grpSp>
          <p:nvGrpSpPr>
            <p:cNvPr id="2" name="Group 1"/>
            <p:cNvGrpSpPr/>
            <p:nvPr/>
          </p:nvGrpSpPr>
          <p:grpSpPr>
            <a:xfrm>
              <a:off x="1506620" y="1657134"/>
              <a:ext cx="1905066" cy="1810859"/>
              <a:chOff x="1506620" y="1657134"/>
              <a:chExt cx="1905066" cy="1810859"/>
            </a:xfrm>
          </p:grpSpPr>
          <p:grpSp>
            <p:nvGrpSpPr>
              <p:cNvPr id="75" name="Group 74"/>
              <p:cNvGrpSpPr/>
              <p:nvPr/>
            </p:nvGrpSpPr>
            <p:grpSpPr>
              <a:xfrm>
                <a:off x="1506620" y="1657134"/>
                <a:ext cx="1905066" cy="1810859"/>
                <a:chOff x="11004550" y="5400676"/>
                <a:chExt cx="577850" cy="549275"/>
              </a:xfrm>
              <a:solidFill>
                <a:srgbClr val="0D4571"/>
              </a:solidFill>
            </p:grpSpPr>
            <p:sp>
              <p:nvSpPr>
                <p:cNvPr id="76" name="Freeform 132"/>
                <p:cNvSpPr>
                  <a:spLocks noEditPoints="1"/>
                </p:cNvSpPr>
                <p:nvPr/>
              </p:nvSpPr>
              <p:spPr bwMode="auto">
                <a:xfrm>
                  <a:off x="11004550" y="5718176"/>
                  <a:ext cx="577850" cy="231775"/>
                </a:xfrm>
                <a:custGeom>
                  <a:avLst/>
                  <a:gdLst>
                    <a:gd name="T0" fmla="*/ 239 w 240"/>
                    <a:gd name="T1" fmla="*/ 41 h 96"/>
                    <a:gd name="T2" fmla="*/ 205 w 240"/>
                    <a:gd name="T3" fmla="*/ 29 h 96"/>
                    <a:gd name="T4" fmla="*/ 168 w 240"/>
                    <a:gd name="T5" fmla="*/ 41 h 96"/>
                    <a:gd name="T6" fmla="*/ 168 w 240"/>
                    <a:gd name="T7" fmla="*/ 40 h 96"/>
                    <a:gd name="T8" fmla="*/ 152 w 240"/>
                    <a:gd name="T9" fmla="*/ 24 h 96"/>
                    <a:gd name="T10" fmla="*/ 137 w 240"/>
                    <a:gd name="T11" fmla="*/ 24 h 96"/>
                    <a:gd name="T12" fmla="*/ 121 w 240"/>
                    <a:gd name="T13" fmla="*/ 24 h 96"/>
                    <a:gd name="T14" fmla="*/ 76 w 240"/>
                    <a:gd name="T15" fmla="*/ 8 h 96"/>
                    <a:gd name="T16" fmla="*/ 48 w 240"/>
                    <a:gd name="T17" fmla="*/ 8 h 96"/>
                    <a:gd name="T18" fmla="*/ 48 w 240"/>
                    <a:gd name="T19" fmla="*/ 4 h 96"/>
                    <a:gd name="T20" fmla="*/ 44 w 240"/>
                    <a:gd name="T21" fmla="*/ 0 h 96"/>
                    <a:gd name="T22" fmla="*/ 4 w 240"/>
                    <a:gd name="T23" fmla="*/ 0 h 96"/>
                    <a:gd name="T24" fmla="*/ 0 w 240"/>
                    <a:gd name="T25" fmla="*/ 4 h 96"/>
                    <a:gd name="T26" fmla="*/ 0 w 240"/>
                    <a:gd name="T27" fmla="*/ 76 h 96"/>
                    <a:gd name="T28" fmla="*/ 4 w 240"/>
                    <a:gd name="T29" fmla="*/ 80 h 96"/>
                    <a:gd name="T30" fmla="*/ 44 w 240"/>
                    <a:gd name="T31" fmla="*/ 80 h 96"/>
                    <a:gd name="T32" fmla="*/ 48 w 240"/>
                    <a:gd name="T33" fmla="*/ 76 h 96"/>
                    <a:gd name="T34" fmla="*/ 48 w 240"/>
                    <a:gd name="T35" fmla="*/ 73 h 96"/>
                    <a:gd name="T36" fmla="*/ 74 w 240"/>
                    <a:gd name="T37" fmla="*/ 82 h 96"/>
                    <a:gd name="T38" fmla="*/ 128 w 240"/>
                    <a:gd name="T39" fmla="*/ 96 h 96"/>
                    <a:gd name="T40" fmla="*/ 193 w 240"/>
                    <a:gd name="T41" fmla="*/ 70 h 96"/>
                    <a:gd name="T42" fmla="*/ 238 w 240"/>
                    <a:gd name="T43" fmla="*/ 48 h 96"/>
                    <a:gd name="T44" fmla="*/ 240 w 240"/>
                    <a:gd name="T45" fmla="*/ 45 h 96"/>
                    <a:gd name="T46" fmla="*/ 239 w 240"/>
                    <a:gd name="T47" fmla="*/ 41 h 96"/>
                    <a:gd name="T48" fmla="*/ 40 w 240"/>
                    <a:gd name="T49" fmla="*/ 72 h 96"/>
                    <a:gd name="T50" fmla="*/ 8 w 240"/>
                    <a:gd name="T51" fmla="*/ 72 h 96"/>
                    <a:gd name="T52" fmla="*/ 8 w 240"/>
                    <a:gd name="T53" fmla="*/ 8 h 96"/>
                    <a:gd name="T54" fmla="*/ 40 w 240"/>
                    <a:gd name="T55" fmla="*/ 8 h 96"/>
                    <a:gd name="T56" fmla="*/ 40 w 240"/>
                    <a:gd name="T57" fmla="*/ 72 h 96"/>
                    <a:gd name="T58" fmla="*/ 190 w 240"/>
                    <a:gd name="T59" fmla="*/ 63 h 96"/>
                    <a:gd name="T60" fmla="*/ 77 w 240"/>
                    <a:gd name="T61" fmla="*/ 74 h 96"/>
                    <a:gd name="T62" fmla="*/ 48 w 240"/>
                    <a:gd name="T63" fmla="*/ 65 h 96"/>
                    <a:gd name="T64" fmla="*/ 48 w 240"/>
                    <a:gd name="T65" fmla="*/ 16 h 96"/>
                    <a:gd name="T66" fmla="*/ 76 w 240"/>
                    <a:gd name="T67" fmla="*/ 16 h 96"/>
                    <a:gd name="T68" fmla="*/ 118 w 240"/>
                    <a:gd name="T69" fmla="*/ 31 h 96"/>
                    <a:gd name="T70" fmla="*/ 120 w 240"/>
                    <a:gd name="T71" fmla="*/ 32 h 96"/>
                    <a:gd name="T72" fmla="*/ 137 w 240"/>
                    <a:gd name="T73" fmla="*/ 32 h 96"/>
                    <a:gd name="T74" fmla="*/ 152 w 240"/>
                    <a:gd name="T75" fmla="*/ 32 h 96"/>
                    <a:gd name="T76" fmla="*/ 160 w 240"/>
                    <a:gd name="T77" fmla="*/ 40 h 96"/>
                    <a:gd name="T78" fmla="*/ 152 w 240"/>
                    <a:gd name="T79" fmla="*/ 48 h 96"/>
                    <a:gd name="T80" fmla="*/ 96 w 240"/>
                    <a:gd name="T81" fmla="*/ 48 h 96"/>
                    <a:gd name="T82" fmla="*/ 92 w 240"/>
                    <a:gd name="T83" fmla="*/ 52 h 96"/>
                    <a:gd name="T84" fmla="*/ 96 w 240"/>
                    <a:gd name="T85" fmla="*/ 56 h 96"/>
                    <a:gd name="T86" fmla="*/ 152 w 240"/>
                    <a:gd name="T87" fmla="*/ 56 h 96"/>
                    <a:gd name="T88" fmla="*/ 164 w 240"/>
                    <a:gd name="T89" fmla="*/ 50 h 96"/>
                    <a:gd name="T90" fmla="*/ 207 w 240"/>
                    <a:gd name="T91" fmla="*/ 36 h 96"/>
                    <a:gd name="T92" fmla="*/ 229 w 240"/>
                    <a:gd name="T93" fmla="*/ 43 h 96"/>
                    <a:gd name="T94" fmla="*/ 190 w 240"/>
                    <a:gd name="T95"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96">
                      <a:moveTo>
                        <a:pt x="239" y="41"/>
                      </a:moveTo>
                      <a:cubicBezTo>
                        <a:pt x="230" y="32"/>
                        <a:pt x="219" y="24"/>
                        <a:pt x="205" y="29"/>
                      </a:cubicBezTo>
                      <a:cubicBezTo>
                        <a:pt x="168" y="41"/>
                        <a:pt x="168" y="41"/>
                        <a:pt x="168" y="41"/>
                      </a:cubicBezTo>
                      <a:cubicBezTo>
                        <a:pt x="168" y="40"/>
                        <a:pt x="168" y="40"/>
                        <a:pt x="168" y="40"/>
                      </a:cubicBezTo>
                      <a:cubicBezTo>
                        <a:pt x="168" y="32"/>
                        <a:pt x="162" y="24"/>
                        <a:pt x="152" y="24"/>
                      </a:cubicBezTo>
                      <a:cubicBezTo>
                        <a:pt x="145" y="24"/>
                        <a:pt x="141" y="24"/>
                        <a:pt x="137" y="24"/>
                      </a:cubicBezTo>
                      <a:cubicBezTo>
                        <a:pt x="132" y="24"/>
                        <a:pt x="129" y="24"/>
                        <a:pt x="121" y="24"/>
                      </a:cubicBezTo>
                      <a:cubicBezTo>
                        <a:pt x="108" y="13"/>
                        <a:pt x="92" y="8"/>
                        <a:pt x="76" y="8"/>
                      </a:cubicBezTo>
                      <a:cubicBezTo>
                        <a:pt x="48" y="8"/>
                        <a:pt x="48" y="8"/>
                        <a:pt x="48" y="8"/>
                      </a:cubicBezTo>
                      <a:cubicBezTo>
                        <a:pt x="48" y="4"/>
                        <a:pt x="48" y="4"/>
                        <a:pt x="48" y="4"/>
                      </a:cubicBezTo>
                      <a:cubicBezTo>
                        <a:pt x="48" y="2"/>
                        <a:pt x="46" y="0"/>
                        <a:pt x="44" y="0"/>
                      </a:cubicBezTo>
                      <a:cubicBezTo>
                        <a:pt x="4" y="0"/>
                        <a:pt x="4" y="0"/>
                        <a:pt x="4" y="0"/>
                      </a:cubicBezTo>
                      <a:cubicBezTo>
                        <a:pt x="2" y="0"/>
                        <a:pt x="0" y="2"/>
                        <a:pt x="0" y="4"/>
                      </a:cubicBezTo>
                      <a:cubicBezTo>
                        <a:pt x="0" y="76"/>
                        <a:pt x="0" y="76"/>
                        <a:pt x="0" y="76"/>
                      </a:cubicBezTo>
                      <a:cubicBezTo>
                        <a:pt x="0" y="78"/>
                        <a:pt x="2" y="80"/>
                        <a:pt x="4" y="80"/>
                      </a:cubicBezTo>
                      <a:cubicBezTo>
                        <a:pt x="44" y="80"/>
                        <a:pt x="44" y="80"/>
                        <a:pt x="44" y="80"/>
                      </a:cubicBezTo>
                      <a:cubicBezTo>
                        <a:pt x="46" y="80"/>
                        <a:pt x="48" y="78"/>
                        <a:pt x="48" y="76"/>
                      </a:cubicBezTo>
                      <a:cubicBezTo>
                        <a:pt x="48" y="73"/>
                        <a:pt x="48" y="73"/>
                        <a:pt x="48" y="73"/>
                      </a:cubicBezTo>
                      <a:cubicBezTo>
                        <a:pt x="58" y="76"/>
                        <a:pt x="67" y="79"/>
                        <a:pt x="74" y="82"/>
                      </a:cubicBezTo>
                      <a:cubicBezTo>
                        <a:pt x="100" y="91"/>
                        <a:pt x="114" y="96"/>
                        <a:pt x="128" y="96"/>
                      </a:cubicBezTo>
                      <a:cubicBezTo>
                        <a:pt x="144" y="96"/>
                        <a:pt x="160" y="88"/>
                        <a:pt x="193" y="70"/>
                      </a:cubicBezTo>
                      <a:cubicBezTo>
                        <a:pt x="205" y="64"/>
                        <a:pt x="220" y="57"/>
                        <a:pt x="238" y="48"/>
                      </a:cubicBezTo>
                      <a:cubicBezTo>
                        <a:pt x="239" y="47"/>
                        <a:pt x="240" y="46"/>
                        <a:pt x="240" y="45"/>
                      </a:cubicBezTo>
                      <a:cubicBezTo>
                        <a:pt x="240" y="43"/>
                        <a:pt x="240" y="42"/>
                        <a:pt x="239" y="41"/>
                      </a:cubicBezTo>
                      <a:close/>
                      <a:moveTo>
                        <a:pt x="40" y="72"/>
                      </a:moveTo>
                      <a:cubicBezTo>
                        <a:pt x="8" y="72"/>
                        <a:pt x="8" y="72"/>
                        <a:pt x="8" y="72"/>
                      </a:cubicBezTo>
                      <a:cubicBezTo>
                        <a:pt x="8" y="8"/>
                        <a:pt x="8" y="8"/>
                        <a:pt x="8" y="8"/>
                      </a:cubicBezTo>
                      <a:cubicBezTo>
                        <a:pt x="40" y="8"/>
                        <a:pt x="40" y="8"/>
                        <a:pt x="40" y="8"/>
                      </a:cubicBezTo>
                      <a:lnTo>
                        <a:pt x="40" y="72"/>
                      </a:lnTo>
                      <a:close/>
                      <a:moveTo>
                        <a:pt x="190" y="63"/>
                      </a:moveTo>
                      <a:cubicBezTo>
                        <a:pt x="132" y="94"/>
                        <a:pt x="132" y="94"/>
                        <a:pt x="77" y="74"/>
                      </a:cubicBezTo>
                      <a:cubicBezTo>
                        <a:pt x="68" y="72"/>
                        <a:pt x="59" y="68"/>
                        <a:pt x="48" y="65"/>
                      </a:cubicBezTo>
                      <a:cubicBezTo>
                        <a:pt x="48" y="16"/>
                        <a:pt x="48" y="16"/>
                        <a:pt x="48" y="16"/>
                      </a:cubicBezTo>
                      <a:cubicBezTo>
                        <a:pt x="76" y="16"/>
                        <a:pt x="76" y="16"/>
                        <a:pt x="76" y="16"/>
                      </a:cubicBezTo>
                      <a:cubicBezTo>
                        <a:pt x="91" y="16"/>
                        <a:pt x="105" y="21"/>
                        <a:pt x="118" y="31"/>
                      </a:cubicBezTo>
                      <a:cubicBezTo>
                        <a:pt x="118" y="32"/>
                        <a:pt x="119" y="32"/>
                        <a:pt x="120" y="32"/>
                      </a:cubicBezTo>
                      <a:cubicBezTo>
                        <a:pt x="128" y="32"/>
                        <a:pt x="132" y="32"/>
                        <a:pt x="137" y="32"/>
                      </a:cubicBezTo>
                      <a:cubicBezTo>
                        <a:pt x="141" y="32"/>
                        <a:pt x="145" y="32"/>
                        <a:pt x="152" y="32"/>
                      </a:cubicBezTo>
                      <a:cubicBezTo>
                        <a:pt x="158" y="32"/>
                        <a:pt x="160" y="36"/>
                        <a:pt x="160" y="40"/>
                      </a:cubicBezTo>
                      <a:cubicBezTo>
                        <a:pt x="160" y="44"/>
                        <a:pt x="158" y="48"/>
                        <a:pt x="152" y="48"/>
                      </a:cubicBezTo>
                      <a:cubicBezTo>
                        <a:pt x="96" y="48"/>
                        <a:pt x="96" y="48"/>
                        <a:pt x="96" y="48"/>
                      </a:cubicBezTo>
                      <a:cubicBezTo>
                        <a:pt x="94" y="48"/>
                        <a:pt x="92" y="50"/>
                        <a:pt x="92" y="52"/>
                      </a:cubicBezTo>
                      <a:cubicBezTo>
                        <a:pt x="92" y="54"/>
                        <a:pt x="94" y="56"/>
                        <a:pt x="96" y="56"/>
                      </a:cubicBezTo>
                      <a:cubicBezTo>
                        <a:pt x="152" y="56"/>
                        <a:pt x="152" y="56"/>
                        <a:pt x="152" y="56"/>
                      </a:cubicBezTo>
                      <a:cubicBezTo>
                        <a:pt x="158" y="56"/>
                        <a:pt x="162" y="54"/>
                        <a:pt x="164" y="50"/>
                      </a:cubicBezTo>
                      <a:cubicBezTo>
                        <a:pt x="207" y="36"/>
                        <a:pt x="207" y="36"/>
                        <a:pt x="207" y="36"/>
                      </a:cubicBezTo>
                      <a:cubicBezTo>
                        <a:pt x="215" y="34"/>
                        <a:pt x="221" y="36"/>
                        <a:pt x="229" y="43"/>
                      </a:cubicBezTo>
                      <a:cubicBezTo>
                        <a:pt x="213" y="51"/>
                        <a:pt x="200" y="58"/>
                        <a:pt x="190" y="63"/>
                      </a:cubicBez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33"/>
                <p:cNvSpPr>
                  <a:spLocks/>
                </p:cNvSpPr>
                <p:nvPr/>
              </p:nvSpPr>
              <p:spPr bwMode="auto">
                <a:xfrm>
                  <a:off x="11293475" y="5611814"/>
                  <a:ext cx="19050" cy="77788"/>
                </a:xfrm>
                <a:custGeom>
                  <a:avLst/>
                  <a:gdLst>
                    <a:gd name="T0" fmla="*/ 4 w 8"/>
                    <a:gd name="T1" fmla="*/ 32 h 32"/>
                    <a:gd name="T2" fmla="*/ 8 w 8"/>
                    <a:gd name="T3" fmla="*/ 28 h 32"/>
                    <a:gd name="T4" fmla="*/ 8 w 8"/>
                    <a:gd name="T5" fmla="*/ 4 h 32"/>
                    <a:gd name="T6" fmla="*/ 4 w 8"/>
                    <a:gd name="T7" fmla="*/ 0 h 32"/>
                    <a:gd name="T8" fmla="*/ 0 w 8"/>
                    <a:gd name="T9" fmla="*/ 4 h 32"/>
                    <a:gd name="T10" fmla="*/ 0 w 8"/>
                    <a:gd name="T11" fmla="*/ 28 h 32"/>
                    <a:gd name="T12" fmla="*/ 4 w 8"/>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4" y="32"/>
                      </a:moveTo>
                      <a:cubicBezTo>
                        <a:pt x="6" y="32"/>
                        <a:pt x="8" y="30"/>
                        <a:pt x="8" y="28"/>
                      </a:cubicBez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34"/>
                <p:cNvSpPr>
                  <a:spLocks/>
                </p:cNvSpPr>
                <p:nvPr/>
              </p:nvSpPr>
              <p:spPr bwMode="auto">
                <a:xfrm>
                  <a:off x="11409363" y="5438776"/>
                  <a:ext cx="19050" cy="77788"/>
                </a:xfrm>
                <a:custGeom>
                  <a:avLst/>
                  <a:gdLst>
                    <a:gd name="T0" fmla="*/ 4 w 8"/>
                    <a:gd name="T1" fmla="*/ 32 h 32"/>
                    <a:gd name="T2" fmla="*/ 8 w 8"/>
                    <a:gd name="T3" fmla="*/ 28 h 32"/>
                    <a:gd name="T4" fmla="*/ 8 w 8"/>
                    <a:gd name="T5" fmla="*/ 4 h 32"/>
                    <a:gd name="T6" fmla="*/ 4 w 8"/>
                    <a:gd name="T7" fmla="*/ 0 h 32"/>
                    <a:gd name="T8" fmla="*/ 0 w 8"/>
                    <a:gd name="T9" fmla="*/ 4 h 32"/>
                    <a:gd name="T10" fmla="*/ 0 w 8"/>
                    <a:gd name="T11" fmla="*/ 28 h 32"/>
                    <a:gd name="T12" fmla="*/ 4 w 8"/>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4" y="32"/>
                      </a:moveTo>
                      <a:cubicBezTo>
                        <a:pt x="6" y="32"/>
                        <a:pt x="8" y="30"/>
                        <a:pt x="8" y="28"/>
                      </a:cubicBezTo>
                      <a:cubicBezTo>
                        <a:pt x="8" y="4"/>
                        <a:pt x="8" y="4"/>
                        <a:pt x="8" y="4"/>
                      </a:cubicBezTo>
                      <a:cubicBezTo>
                        <a:pt x="8" y="2"/>
                        <a:pt x="6" y="0"/>
                        <a:pt x="4" y="0"/>
                      </a:cubicBezTo>
                      <a:cubicBezTo>
                        <a:pt x="2" y="0"/>
                        <a:pt x="0" y="2"/>
                        <a:pt x="0" y="4"/>
                      </a:cubicBezTo>
                      <a:cubicBezTo>
                        <a:pt x="0" y="28"/>
                        <a:pt x="0" y="28"/>
                        <a:pt x="0" y="28"/>
                      </a:cubicBezTo>
                      <a:cubicBezTo>
                        <a:pt x="0" y="30"/>
                        <a:pt x="2" y="32"/>
                        <a:pt x="4" y="32"/>
                      </a:cubicBez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35"/>
                <p:cNvSpPr>
                  <a:spLocks noEditPoints="1"/>
                </p:cNvSpPr>
                <p:nvPr/>
              </p:nvSpPr>
              <p:spPr bwMode="auto">
                <a:xfrm>
                  <a:off x="11226800" y="5573714"/>
                  <a:ext cx="153988" cy="153988"/>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8 h 64"/>
                    <a:gd name="T12" fmla="*/ 56 w 64"/>
                    <a:gd name="T13" fmla="*/ 32 h 64"/>
                    <a:gd name="T14" fmla="*/ 32 w 64"/>
                    <a:gd name="T15" fmla="*/ 56 h 64"/>
                    <a:gd name="T16" fmla="*/ 8 w 64"/>
                    <a:gd name="T17" fmla="*/ 32 h 64"/>
                    <a:gd name="T18" fmla="*/ 32 w 64"/>
                    <a:gd name="T1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50"/>
                        <a:pt x="64" y="32"/>
                      </a:cubicBezTo>
                      <a:cubicBezTo>
                        <a:pt x="64" y="14"/>
                        <a:pt x="50" y="0"/>
                        <a:pt x="32" y="0"/>
                      </a:cubicBezTo>
                      <a:cubicBezTo>
                        <a:pt x="14" y="0"/>
                        <a:pt x="0" y="14"/>
                        <a:pt x="0" y="32"/>
                      </a:cubicBezTo>
                      <a:cubicBezTo>
                        <a:pt x="0" y="50"/>
                        <a:pt x="14" y="64"/>
                        <a:pt x="32" y="64"/>
                      </a:cubicBezTo>
                      <a:close/>
                      <a:moveTo>
                        <a:pt x="32" y="8"/>
                      </a:moveTo>
                      <a:cubicBezTo>
                        <a:pt x="45" y="8"/>
                        <a:pt x="56" y="19"/>
                        <a:pt x="56" y="32"/>
                      </a:cubicBezTo>
                      <a:cubicBezTo>
                        <a:pt x="56" y="45"/>
                        <a:pt x="45" y="56"/>
                        <a:pt x="32" y="56"/>
                      </a:cubicBezTo>
                      <a:cubicBezTo>
                        <a:pt x="19" y="56"/>
                        <a:pt x="8" y="45"/>
                        <a:pt x="8" y="32"/>
                      </a:cubicBezTo>
                      <a:cubicBezTo>
                        <a:pt x="8" y="19"/>
                        <a:pt x="19" y="8"/>
                        <a:pt x="32" y="8"/>
                      </a:cubicBez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36"/>
                <p:cNvSpPr>
                  <a:spLocks noEditPoints="1"/>
                </p:cNvSpPr>
                <p:nvPr/>
              </p:nvSpPr>
              <p:spPr bwMode="auto">
                <a:xfrm>
                  <a:off x="11341100" y="5400676"/>
                  <a:ext cx="153988" cy="153988"/>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8 h 64"/>
                    <a:gd name="T12" fmla="*/ 56 w 64"/>
                    <a:gd name="T13" fmla="*/ 32 h 64"/>
                    <a:gd name="T14" fmla="*/ 32 w 64"/>
                    <a:gd name="T15" fmla="*/ 56 h 64"/>
                    <a:gd name="T16" fmla="*/ 8 w 64"/>
                    <a:gd name="T17" fmla="*/ 32 h 64"/>
                    <a:gd name="T18" fmla="*/ 32 w 64"/>
                    <a:gd name="T1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50"/>
                        <a:pt x="64" y="32"/>
                      </a:cubicBezTo>
                      <a:cubicBezTo>
                        <a:pt x="64" y="14"/>
                        <a:pt x="50" y="0"/>
                        <a:pt x="32" y="0"/>
                      </a:cubicBezTo>
                      <a:cubicBezTo>
                        <a:pt x="14" y="0"/>
                        <a:pt x="0" y="14"/>
                        <a:pt x="0" y="32"/>
                      </a:cubicBezTo>
                      <a:cubicBezTo>
                        <a:pt x="0" y="50"/>
                        <a:pt x="14" y="64"/>
                        <a:pt x="32" y="64"/>
                      </a:cubicBezTo>
                      <a:close/>
                      <a:moveTo>
                        <a:pt x="32" y="8"/>
                      </a:moveTo>
                      <a:cubicBezTo>
                        <a:pt x="45" y="8"/>
                        <a:pt x="56" y="19"/>
                        <a:pt x="56" y="32"/>
                      </a:cubicBezTo>
                      <a:cubicBezTo>
                        <a:pt x="56" y="45"/>
                        <a:pt x="45" y="56"/>
                        <a:pt x="32" y="56"/>
                      </a:cubicBezTo>
                      <a:cubicBezTo>
                        <a:pt x="19" y="56"/>
                        <a:pt x="8" y="45"/>
                        <a:pt x="8" y="32"/>
                      </a:cubicBezTo>
                      <a:cubicBezTo>
                        <a:pt x="8" y="19"/>
                        <a:pt x="19" y="8"/>
                        <a:pt x="32" y="8"/>
                      </a:cubicBezTo>
                      <a:close/>
                    </a:path>
                  </a:pathLst>
                </a:custGeom>
                <a:grp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1" name="Oval 80"/>
              <p:cNvSpPr/>
              <p:nvPr/>
            </p:nvSpPr>
            <p:spPr>
              <a:xfrm>
                <a:off x="2251521" y="2245273"/>
                <a:ext cx="468015" cy="468014"/>
              </a:xfrm>
              <a:prstGeom prst="ellipse">
                <a:avLst/>
              </a:prstGeom>
              <a:solidFill>
                <a:srgbClr val="0D4571">
                  <a:alpha val="30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
            <p:nvSpPr>
              <p:cNvPr id="82" name="Oval 81"/>
              <p:cNvSpPr/>
              <p:nvPr/>
            </p:nvSpPr>
            <p:spPr>
              <a:xfrm>
                <a:off x="2638720" y="1657350"/>
                <a:ext cx="468015" cy="468014"/>
              </a:xfrm>
              <a:prstGeom prst="ellipse">
                <a:avLst/>
              </a:prstGeom>
              <a:solidFill>
                <a:srgbClr val="0D4571">
                  <a:alpha val="30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grpSp>
      <p:grpSp>
        <p:nvGrpSpPr>
          <p:cNvPr id="4" name="Group 3"/>
          <p:cNvGrpSpPr/>
          <p:nvPr/>
        </p:nvGrpSpPr>
        <p:grpSpPr>
          <a:xfrm>
            <a:off x="6989988" y="1179837"/>
            <a:ext cx="1121378" cy="961132"/>
            <a:chOff x="6882364" y="1366640"/>
            <a:chExt cx="1121378" cy="961132"/>
          </a:xfrm>
        </p:grpSpPr>
        <p:sp>
          <p:nvSpPr>
            <p:cNvPr id="73" name="Oval 72"/>
            <p:cNvSpPr/>
            <p:nvPr/>
          </p:nvSpPr>
          <p:spPr>
            <a:xfrm>
              <a:off x="7065086" y="1389118"/>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
          <p:nvSpPr>
            <p:cNvPr id="84" name="Freeform 18"/>
            <p:cNvSpPr>
              <a:spLocks/>
            </p:cNvSpPr>
            <p:nvPr/>
          </p:nvSpPr>
          <p:spPr bwMode="auto">
            <a:xfrm>
              <a:off x="7176227" y="1561458"/>
              <a:ext cx="706841" cy="590007"/>
            </a:xfrm>
            <a:custGeom>
              <a:avLst/>
              <a:gdLst>
                <a:gd name="T0" fmla="*/ 124 w 240"/>
                <a:gd name="T1" fmla="*/ 200 h 200"/>
                <a:gd name="T2" fmla="*/ 124 w 240"/>
                <a:gd name="T3" fmla="*/ 200 h 200"/>
                <a:gd name="T4" fmla="*/ 120 w 240"/>
                <a:gd name="T5" fmla="*/ 197 h 200"/>
                <a:gd name="T6" fmla="*/ 95 w 240"/>
                <a:gd name="T7" fmla="*/ 22 h 200"/>
                <a:gd name="T8" fmla="*/ 68 w 240"/>
                <a:gd name="T9" fmla="*/ 109 h 200"/>
                <a:gd name="T10" fmla="*/ 64 w 240"/>
                <a:gd name="T11" fmla="*/ 112 h 200"/>
                <a:gd name="T12" fmla="*/ 4 w 240"/>
                <a:gd name="T13" fmla="*/ 112 h 200"/>
                <a:gd name="T14" fmla="*/ 0 w 240"/>
                <a:gd name="T15" fmla="*/ 108 h 200"/>
                <a:gd name="T16" fmla="*/ 4 w 240"/>
                <a:gd name="T17" fmla="*/ 104 h 200"/>
                <a:gd name="T18" fmla="*/ 61 w 240"/>
                <a:gd name="T19" fmla="*/ 104 h 200"/>
                <a:gd name="T20" fmla="*/ 92 w 240"/>
                <a:gd name="T21" fmla="*/ 3 h 200"/>
                <a:gd name="T22" fmla="*/ 96 w 240"/>
                <a:gd name="T23" fmla="*/ 0 h 200"/>
                <a:gd name="T24" fmla="*/ 100 w 240"/>
                <a:gd name="T25" fmla="*/ 3 h 200"/>
                <a:gd name="T26" fmla="*/ 125 w 240"/>
                <a:gd name="T27" fmla="*/ 173 h 200"/>
                <a:gd name="T28" fmla="*/ 148 w 240"/>
                <a:gd name="T29" fmla="*/ 55 h 200"/>
                <a:gd name="T30" fmla="*/ 152 w 240"/>
                <a:gd name="T31" fmla="*/ 52 h 200"/>
                <a:gd name="T32" fmla="*/ 156 w 240"/>
                <a:gd name="T33" fmla="*/ 54 h 200"/>
                <a:gd name="T34" fmla="*/ 179 w 240"/>
                <a:gd name="T35" fmla="*/ 104 h 200"/>
                <a:gd name="T36" fmla="*/ 236 w 240"/>
                <a:gd name="T37" fmla="*/ 104 h 200"/>
                <a:gd name="T38" fmla="*/ 240 w 240"/>
                <a:gd name="T39" fmla="*/ 108 h 200"/>
                <a:gd name="T40" fmla="*/ 236 w 240"/>
                <a:gd name="T41" fmla="*/ 112 h 200"/>
                <a:gd name="T42" fmla="*/ 176 w 240"/>
                <a:gd name="T43" fmla="*/ 112 h 200"/>
                <a:gd name="T44" fmla="*/ 172 w 240"/>
                <a:gd name="T45" fmla="*/ 110 h 200"/>
                <a:gd name="T46" fmla="*/ 154 w 240"/>
                <a:gd name="T47" fmla="*/ 69 h 200"/>
                <a:gd name="T48" fmla="*/ 128 w 240"/>
                <a:gd name="T49" fmla="*/ 197 h 200"/>
                <a:gd name="T50" fmla="*/ 124 w 240"/>
                <a:gd name="T5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0" h="200">
                  <a:moveTo>
                    <a:pt x="124" y="200"/>
                  </a:moveTo>
                  <a:cubicBezTo>
                    <a:pt x="124" y="200"/>
                    <a:pt x="124" y="200"/>
                    <a:pt x="124" y="200"/>
                  </a:cubicBezTo>
                  <a:cubicBezTo>
                    <a:pt x="122" y="200"/>
                    <a:pt x="120" y="199"/>
                    <a:pt x="120" y="197"/>
                  </a:cubicBezTo>
                  <a:cubicBezTo>
                    <a:pt x="95" y="22"/>
                    <a:pt x="95" y="22"/>
                    <a:pt x="95" y="22"/>
                  </a:cubicBezTo>
                  <a:cubicBezTo>
                    <a:pt x="68" y="109"/>
                    <a:pt x="68" y="109"/>
                    <a:pt x="68" y="109"/>
                  </a:cubicBezTo>
                  <a:cubicBezTo>
                    <a:pt x="67" y="111"/>
                    <a:pt x="66" y="112"/>
                    <a:pt x="64" y="112"/>
                  </a:cubicBezTo>
                  <a:cubicBezTo>
                    <a:pt x="4" y="112"/>
                    <a:pt x="4" y="112"/>
                    <a:pt x="4" y="112"/>
                  </a:cubicBezTo>
                  <a:cubicBezTo>
                    <a:pt x="2" y="112"/>
                    <a:pt x="0" y="110"/>
                    <a:pt x="0" y="108"/>
                  </a:cubicBezTo>
                  <a:cubicBezTo>
                    <a:pt x="0" y="106"/>
                    <a:pt x="2" y="104"/>
                    <a:pt x="4" y="104"/>
                  </a:cubicBezTo>
                  <a:cubicBezTo>
                    <a:pt x="61" y="104"/>
                    <a:pt x="61" y="104"/>
                    <a:pt x="61" y="104"/>
                  </a:cubicBezTo>
                  <a:cubicBezTo>
                    <a:pt x="92" y="3"/>
                    <a:pt x="92" y="3"/>
                    <a:pt x="92" y="3"/>
                  </a:cubicBezTo>
                  <a:cubicBezTo>
                    <a:pt x="93" y="1"/>
                    <a:pt x="94" y="0"/>
                    <a:pt x="96" y="0"/>
                  </a:cubicBezTo>
                  <a:cubicBezTo>
                    <a:pt x="98" y="0"/>
                    <a:pt x="100" y="2"/>
                    <a:pt x="100" y="3"/>
                  </a:cubicBezTo>
                  <a:cubicBezTo>
                    <a:pt x="125" y="173"/>
                    <a:pt x="125" y="173"/>
                    <a:pt x="125" y="173"/>
                  </a:cubicBezTo>
                  <a:cubicBezTo>
                    <a:pt x="148" y="55"/>
                    <a:pt x="148" y="55"/>
                    <a:pt x="148" y="55"/>
                  </a:cubicBezTo>
                  <a:cubicBezTo>
                    <a:pt x="148" y="54"/>
                    <a:pt x="150" y="52"/>
                    <a:pt x="152" y="52"/>
                  </a:cubicBezTo>
                  <a:cubicBezTo>
                    <a:pt x="153" y="52"/>
                    <a:pt x="155" y="53"/>
                    <a:pt x="156" y="54"/>
                  </a:cubicBezTo>
                  <a:cubicBezTo>
                    <a:pt x="179" y="104"/>
                    <a:pt x="179" y="104"/>
                    <a:pt x="179" y="104"/>
                  </a:cubicBezTo>
                  <a:cubicBezTo>
                    <a:pt x="236" y="104"/>
                    <a:pt x="236" y="104"/>
                    <a:pt x="236" y="104"/>
                  </a:cubicBezTo>
                  <a:cubicBezTo>
                    <a:pt x="238" y="104"/>
                    <a:pt x="240" y="106"/>
                    <a:pt x="240" y="108"/>
                  </a:cubicBezTo>
                  <a:cubicBezTo>
                    <a:pt x="240" y="110"/>
                    <a:pt x="238" y="112"/>
                    <a:pt x="236" y="112"/>
                  </a:cubicBezTo>
                  <a:cubicBezTo>
                    <a:pt x="176" y="112"/>
                    <a:pt x="176" y="112"/>
                    <a:pt x="176" y="112"/>
                  </a:cubicBezTo>
                  <a:cubicBezTo>
                    <a:pt x="174" y="112"/>
                    <a:pt x="173" y="111"/>
                    <a:pt x="172" y="110"/>
                  </a:cubicBezTo>
                  <a:cubicBezTo>
                    <a:pt x="154" y="69"/>
                    <a:pt x="154" y="69"/>
                    <a:pt x="154" y="69"/>
                  </a:cubicBezTo>
                  <a:cubicBezTo>
                    <a:pt x="128" y="197"/>
                    <a:pt x="128" y="197"/>
                    <a:pt x="128" y="197"/>
                  </a:cubicBezTo>
                  <a:cubicBezTo>
                    <a:pt x="128" y="199"/>
                    <a:pt x="126" y="200"/>
                    <a:pt x="124" y="200"/>
                  </a:cubicBezTo>
                  <a:close/>
                </a:path>
              </a:pathLst>
            </a:cu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5" name="Group 54"/>
            <p:cNvGrpSpPr/>
            <p:nvPr/>
          </p:nvGrpSpPr>
          <p:grpSpPr>
            <a:xfrm>
              <a:off x="6882364" y="1366640"/>
              <a:ext cx="352622" cy="336945"/>
              <a:chOff x="4005600" y="2765671"/>
              <a:chExt cx="352622" cy="336945"/>
            </a:xfrm>
          </p:grpSpPr>
          <p:sp>
            <p:nvSpPr>
              <p:cNvPr id="56" name="Oval 55"/>
              <p:cNvSpPr/>
              <p:nvPr/>
            </p:nvSpPr>
            <p:spPr>
              <a:xfrm>
                <a:off x="4009311" y="2765671"/>
                <a:ext cx="336946" cy="336945"/>
              </a:xfrm>
              <a:prstGeom prst="ellipse">
                <a:avLst/>
              </a:prstGeom>
              <a:solidFill>
                <a:srgbClr val="D43815"/>
              </a:solid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chemeClr val="bg1"/>
                  </a:solidFill>
                  <a:latin typeface="Arial"/>
                  <a:cs typeface="Arial"/>
                </a:endParaRPr>
              </a:p>
            </p:txBody>
          </p:sp>
          <p:sp>
            <p:nvSpPr>
              <p:cNvPr id="57" name="TextBox 56"/>
              <p:cNvSpPr txBox="1"/>
              <p:nvPr/>
            </p:nvSpPr>
            <p:spPr>
              <a:xfrm>
                <a:off x="4005600" y="2792799"/>
                <a:ext cx="352622" cy="276999"/>
              </a:xfrm>
              <a:prstGeom prst="rect">
                <a:avLst/>
              </a:prstGeom>
              <a:noFill/>
            </p:spPr>
            <p:txBody>
              <a:bodyPr wrap="square" rtlCol="0">
                <a:spAutoFit/>
              </a:bodyPr>
              <a:lstStyle/>
              <a:p>
                <a:pPr algn="ctr"/>
                <a:r>
                  <a:rPr lang="en-US" sz="1200" b="1" dirty="0">
                    <a:solidFill>
                      <a:srgbClr val="FFFFFF"/>
                    </a:solidFill>
                    <a:latin typeface="Arial"/>
                    <a:cs typeface="Arial"/>
                  </a:rPr>
                  <a:t>3.</a:t>
                </a:r>
              </a:p>
            </p:txBody>
          </p:sp>
        </p:grpSp>
      </p:grpSp>
      <p:grpSp>
        <p:nvGrpSpPr>
          <p:cNvPr id="6" name="Group 5"/>
          <p:cNvGrpSpPr/>
          <p:nvPr/>
        </p:nvGrpSpPr>
        <p:grpSpPr>
          <a:xfrm>
            <a:off x="5143679" y="2916536"/>
            <a:ext cx="1123562" cy="964307"/>
            <a:chOff x="5036055" y="3006472"/>
            <a:chExt cx="1123562" cy="964307"/>
          </a:xfrm>
        </p:grpSpPr>
        <p:sp>
          <p:nvSpPr>
            <p:cNvPr id="53" name="Oval 52"/>
            <p:cNvSpPr/>
            <p:nvPr/>
          </p:nvSpPr>
          <p:spPr>
            <a:xfrm>
              <a:off x="5220961" y="3032125"/>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nvGrpSpPr>
            <p:cNvPr id="85" name="Group 84"/>
            <p:cNvGrpSpPr/>
            <p:nvPr/>
          </p:nvGrpSpPr>
          <p:grpSpPr>
            <a:xfrm>
              <a:off x="5451918" y="3159197"/>
              <a:ext cx="430430" cy="650036"/>
              <a:chOff x="8885238" y="2876551"/>
              <a:chExt cx="388938" cy="587375"/>
            </a:xfrm>
            <a:solidFill>
              <a:srgbClr val="D43815"/>
            </a:solidFill>
          </p:grpSpPr>
          <p:sp>
            <p:nvSpPr>
              <p:cNvPr id="86" name="Freeform 16"/>
              <p:cNvSpPr>
                <a:spLocks noEditPoints="1"/>
              </p:cNvSpPr>
              <p:nvPr/>
            </p:nvSpPr>
            <p:spPr bwMode="auto">
              <a:xfrm>
                <a:off x="8909050" y="3025776"/>
                <a:ext cx="358775" cy="438150"/>
              </a:xfrm>
              <a:custGeom>
                <a:avLst/>
                <a:gdLst>
                  <a:gd name="T0" fmla="*/ 130 w 147"/>
                  <a:gd name="T1" fmla="*/ 179 h 179"/>
                  <a:gd name="T2" fmla="*/ 50 w 147"/>
                  <a:gd name="T3" fmla="*/ 179 h 179"/>
                  <a:gd name="T4" fmla="*/ 47 w 147"/>
                  <a:gd name="T5" fmla="*/ 177 h 179"/>
                  <a:gd name="T6" fmla="*/ 6 w 147"/>
                  <a:gd name="T7" fmla="*/ 117 h 179"/>
                  <a:gd name="T8" fmla="*/ 4 w 147"/>
                  <a:gd name="T9" fmla="*/ 96 h 179"/>
                  <a:gd name="T10" fmla="*/ 14 w 147"/>
                  <a:gd name="T11" fmla="*/ 90 h 179"/>
                  <a:gd name="T12" fmla="*/ 50 w 147"/>
                  <a:gd name="T13" fmla="*/ 118 h 179"/>
                  <a:gd name="T14" fmla="*/ 50 w 147"/>
                  <a:gd name="T15" fmla="*/ 19 h 179"/>
                  <a:gd name="T16" fmla="*/ 70 w 147"/>
                  <a:gd name="T17" fmla="*/ 0 h 179"/>
                  <a:gd name="T18" fmla="*/ 90 w 147"/>
                  <a:gd name="T19" fmla="*/ 19 h 179"/>
                  <a:gd name="T20" fmla="*/ 90 w 147"/>
                  <a:gd name="T21" fmla="*/ 76 h 179"/>
                  <a:gd name="T22" fmla="*/ 131 w 147"/>
                  <a:gd name="T23" fmla="*/ 91 h 179"/>
                  <a:gd name="T24" fmla="*/ 144 w 147"/>
                  <a:gd name="T25" fmla="*/ 120 h 179"/>
                  <a:gd name="T26" fmla="*/ 134 w 147"/>
                  <a:gd name="T27" fmla="*/ 176 h 179"/>
                  <a:gd name="T28" fmla="*/ 130 w 147"/>
                  <a:gd name="T29" fmla="*/ 179 h 179"/>
                  <a:gd name="T30" fmla="*/ 52 w 147"/>
                  <a:gd name="T31" fmla="*/ 171 h 179"/>
                  <a:gd name="T32" fmla="*/ 127 w 147"/>
                  <a:gd name="T33" fmla="*/ 171 h 179"/>
                  <a:gd name="T34" fmla="*/ 136 w 147"/>
                  <a:gd name="T35" fmla="*/ 119 h 179"/>
                  <a:gd name="T36" fmla="*/ 128 w 147"/>
                  <a:gd name="T37" fmla="*/ 98 h 179"/>
                  <a:gd name="T38" fmla="*/ 85 w 147"/>
                  <a:gd name="T39" fmla="*/ 83 h 179"/>
                  <a:gd name="T40" fmla="*/ 82 w 147"/>
                  <a:gd name="T41" fmla="*/ 79 h 179"/>
                  <a:gd name="T42" fmla="*/ 82 w 147"/>
                  <a:gd name="T43" fmla="*/ 19 h 179"/>
                  <a:gd name="T44" fmla="*/ 70 w 147"/>
                  <a:gd name="T45" fmla="*/ 8 h 179"/>
                  <a:gd name="T46" fmla="*/ 58 w 147"/>
                  <a:gd name="T47" fmla="*/ 19 h 179"/>
                  <a:gd name="T48" fmla="*/ 58 w 147"/>
                  <a:gd name="T49" fmla="*/ 131 h 179"/>
                  <a:gd name="T50" fmla="*/ 55 w 147"/>
                  <a:gd name="T51" fmla="*/ 135 h 179"/>
                  <a:gd name="T52" fmla="*/ 51 w 147"/>
                  <a:gd name="T53" fmla="*/ 133 h 179"/>
                  <a:gd name="T54" fmla="*/ 14 w 147"/>
                  <a:gd name="T55" fmla="*/ 98 h 179"/>
                  <a:gd name="T56" fmla="*/ 11 w 147"/>
                  <a:gd name="T57" fmla="*/ 100 h 179"/>
                  <a:gd name="T58" fmla="*/ 12 w 147"/>
                  <a:gd name="T59" fmla="*/ 112 h 179"/>
                  <a:gd name="T60" fmla="*/ 52 w 147"/>
                  <a:gd name="T61" fmla="*/ 17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79">
                    <a:moveTo>
                      <a:pt x="130" y="179"/>
                    </a:moveTo>
                    <a:cubicBezTo>
                      <a:pt x="50" y="179"/>
                      <a:pt x="50" y="179"/>
                      <a:pt x="50" y="179"/>
                    </a:cubicBezTo>
                    <a:cubicBezTo>
                      <a:pt x="49" y="179"/>
                      <a:pt x="47" y="178"/>
                      <a:pt x="47" y="177"/>
                    </a:cubicBezTo>
                    <a:cubicBezTo>
                      <a:pt x="6" y="117"/>
                      <a:pt x="6" y="117"/>
                      <a:pt x="6" y="117"/>
                    </a:cubicBezTo>
                    <a:cubicBezTo>
                      <a:pt x="2" y="111"/>
                      <a:pt x="0" y="102"/>
                      <a:pt x="4" y="96"/>
                    </a:cubicBezTo>
                    <a:cubicBezTo>
                      <a:pt x="6" y="92"/>
                      <a:pt x="10" y="90"/>
                      <a:pt x="14" y="90"/>
                    </a:cubicBezTo>
                    <a:cubicBezTo>
                      <a:pt x="25" y="90"/>
                      <a:pt x="34" y="95"/>
                      <a:pt x="50" y="118"/>
                    </a:cubicBezTo>
                    <a:cubicBezTo>
                      <a:pt x="50" y="19"/>
                      <a:pt x="50" y="19"/>
                      <a:pt x="50" y="19"/>
                    </a:cubicBezTo>
                    <a:cubicBezTo>
                      <a:pt x="50" y="9"/>
                      <a:pt x="59" y="0"/>
                      <a:pt x="70" y="0"/>
                    </a:cubicBezTo>
                    <a:cubicBezTo>
                      <a:pt x="80" y="0"/>
                      <a:pt x="90" y="9"/>
                      <a:pt x="90" y="19"/>
                    </a:cubicBezTo>
                    <a:cubicBezTo>
                      <a:pt x="90" y="76"/>
                      <a:pt x="90" y="76"/>
                      <a:pt x="90" y="76"/>
                    </a:cubicBezTo>
                    <a:cubicBezTo>
                      <a:pt x="131" y="91"/>
                      <a:pt x="131" y="91"/>
                      <a:pt x="131" y="91"/>
                    </a:cubicBezTo>
                    <a:cubicBezTo>
                      <a:pt x="143" y="95"/>
                      <a:pt x="147" y="109"/>
                      <a:pt x="144" y="120"/>
                    </a:cubicBezTo>
                    <a:cubicBezTo>
                      <a:pt x="134" y="176"/>
                      <a:pt x="134" y="176"/>
                      <a:pt x="134" y="176"/>
                    </a:cubicBezTo>
                    <a:cubicBezTo>
                      <a:pt x="134" y="178"/>
                      <a:pt x="132" y="179"/>
                      <a:pt x="130" y="179"/>
                    </a:cubicBezTo>
                    <a:close/>
                    <a:moveTo>
                      <a:pt x="52" y="171"/>
                    </a:moveTo>
                    <a:cubicBezTo>
                      <a:pt x="127" y="171"/>
                      <a:pt x="127" y="171"/>
                      <a:pt x="127" y="171"/>
                    </a:cubicBezTo>
                    <a:cubicBezTo>
                      <a:pt x="136" y="119"/>
                      <a:pt x="136" y="119"/>
                      <a:pt x="136" y="119"/>
                    </a:cubicBezTo>
                    <a:cubicBezTo>
                      <a:pt x="138" y="111"/>
                      <a:pt x="136" y="101"/>
                      <a:pt x="128" y="98"/>
                    </a:cubicBezTo>
                    <a:cubicBezTo>
                      <a:pt x="85" y="83"/>
                      <a:pt x="85" y="83"/>
                      <a:pt x="85" y="83"/>
                    </a:cubicBezTo>
                    <a:cubicBezTo>
                      <a:pt x="83" y="82"/>
                      <a:pt x="82" y="81"/>
                      <a:pt x="82" y="79"/>
                    </a:cubicBezTo>
                    <a:cubicBezTo>
                      <a:pt x="82" y="19"/>
                      <a:pt x="82" y="19"/>
                      <a:pt x="82" y="19"/>
                    </a:cubicBezTo>
                    <a:cubicBezTo>
                      <a:pt x="82" y="13"/>
                      <a:pt x="76" y="8"/>
                      <a:pt x="70" y="8"/>
                    </a:cubicBezTo>
                    <a:cubicBezTo>
                      <a:pt x="64" y="8"/>
                      <a:pt x="58" y="13"/>
                      <a:pt x="58" y="19"/>
                    </a:cubicBezTo>
                    <a:cubicBezTo>
                      <a:pt x="58" y="131"/>
                      <a:pt x="58" y="131"/>
                      <a:pt x="58" y="131"/>
                    </a:cubicBezTo>
                    <a:cubicBezTo>
                      <a:pt x="58" y="133"/>
                      <a:pt x="57" y="134"/>
                      <a:pt x="55" y="135"/>
                    </a:cubicBezTo>
                    <a:cubicBezTo>
                      <a:pt x="53" y="135"/>
                      <a:pt x="52" y="135"/>
                      <a:pt x="51" y="133"/>
                    </a:cubicBezTo>
                    <a:cubicBezTo>
                      <a:pt x="30" y="101"/>
                      <a:pt x="21" y="98"/>
                      <a:pt x="14" y="98"/>
                    </a:cubicBezTo>
                    <a:cubicBezTo>
                      <a:pt x="12" y="98"/>
                      <a:pt x="11" y="99"/>
                      <a:pt x="11" y="100"/>
                    </a:cubicBezTo>
                    <a:cubicBezTo>
                      <a:pt x="9" y="103"/>
                      <a:pt x="10" y="109"/>
                      <a:pt x="12" y="112"/>
                    </a:cubicBezTo>
                    <a:lnTo>
                      <a:pt x="52" y="171"/>
                    </a:lnTo>
                    <a:close/>
                  </a:path>
                </a:pathLst>
              </a:cu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7"/>
              <p:cNvSpPr>
                <a:spLocks/>
              </p:cNvSpPr>
              <p:nvPr/>
            </p:nvSpPr>
            <p:spPr bwMode="auto">
              <a:xfrm>
                <a:off x="9177338" y="3052763"/>
                <a:ext cx="96838" cy="20638"/>
              </a:xfrm>
              <a:custGeom>
                <a:avLst/>
                <a:gdLst>
                  <a:gd name="T0" fmla="*/ 36 w 40"/>
                  <a:gd name="T1" fmla="*/ 8 h 8"/>
                  <a:gd name="T2" fmla="*/ 4 w 40"/>
                  <a:gd name="T3" fmla="*/ 8 h 8"/>
                  <a:gd name="T4" fmla="*/ 0 w 40"/>
                  <a:gd name="T5" fmla="*/ 4 h 8"/>
                  <a:gd name="T6" fmla="*/ 4 w 40"/>
                  <a:gd name="T7" fmla="*/ 0 h 8"/>
                  <a:gd name="T8" fmla="*/ 36 w 40"/>
                  <a:gd name="T9" fmla="*/ 0 h 8"/>
                  <a:gd name="T10" fmla="*/ 40 w 40"/>
                  <a:gd name="T11" fmla="*/ 4 h 8"/>
                  <a:gd name="T12" fmla="*/ 36 w 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0" h="8">
                    <a:moveTo>
                      <a:pt x="36" y="8"/>
                    </a:moveTo>
                    <a:cubicBezTo>
                      <a:pt x="4" y="8"/>
                      <a:pt x="4" y="8"/>
                      <a:pt x="4" y="8"/>
                    </a:cubicBezTo>
                    <a:cubicBezTo>
                      <a:pt x="2" y="8"/>
                      <a:pt x="0" y="6"/>
                      <a:pt x="0" y="4"/>
                    </a:cubicBezTo>
                    <a:cubicBezTo>
                      <a:pt x="0" y="2"/>
                      <a:pt x="2" y="0"/>
                      <a:pt x="4" y="0"/>
                    </a:cubicBezTo>
                    <a:cubicBezTo>
                      <a:pt x="36" y="0"/>
                      <a:pt x="36" y="0"/>
                      <a:pt x="36" y="0"/>
                    </a:cubicBezTo>
                    <a:cubicBezTo>
                      <a:pt x="38" y="0"/>
                      <a:pt x="40" y="2"/>
                      <a:pt x="40" y="4"/>
                    </a:cubicBezTo>
                    <a:cubicBezTo>
                      <a:pt x="40" y="6"/>
                      <a:pt x="38" y="8"/>
                      <a:pt x="36" y="8"/>
                    </a:cubicBezTo>
                    <a:close/>
                  </a:path>
                </a:pathLst>
              </a:cu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8"/>
              <p:cNvSpPr>
                <a:spLocks/>
              </p:cNvSpPr>
              <p:nvPr/>
            </p:nvSpPr>
            <p:spPr bwMode="auto">
              <a:xfrm>
                <a:off x="9155113" y="2925763"/>
                <a:ext cx="71438" cy="68263"/>
              </a:xfrm>
              <a:custGeom>
                <a:avLst/>
                <a:gdLst>
                  <a:gd name="T0" fmla="*/ 4 w 29"/>
                  <a:gd name="T1" fmla="*/ 28 h 28"/>
                  <a:gd name="T2" fmla="*/ 1 w 29"/>
                  <a:gd name="T3" fmla="*/ 27 h 28"/>
                  <a:gd name="T4" fmla="*/ 1 w 29"/>
                  <a:gd name="T5" fmla="*/ 22 h 28"/>
                  <a:gd name="T6" fmla="*/ 21 w 29"/>
                  <a:gd name="T7" fmla="*/ 1 h 28"/>
                  <a:gd name="T8" fmla="*/ 27 w 29"/>
                  <a:gd name="T9" fmla="*/ 1 h 28"/>
                  <a:gd name="T10" fmla="*/ 27 w 29"/>
                  <a:gd name="T11" fmla="*/ 7 h 28"/>
                  <a:gd name="T12" fmla="*/ 7 w 29"/>
                  <a:gd name="T13" fmla="*/ 27 h 28"/>
                  <a:gd name="T14" fmla="*/ 4 w 29"/>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4" y="28"/>
                    </a:moveTo>
                    <a:cubicBezTo>
                      <a:pt x="3" y="28"/>
                      <a:pt x="2" y="28"/>
                      <a:pt x="1" y="27"/>
                    </a:cubicBezTo>
                    <a:cubicBezTo>
                      <a:pt x="0" y="26"/>
                      <a:pt x="0" y="23"/>
                      <a:pt x="1" y="22"/>
                    </a:cubicBezTo>
                    <a:cubicBezTo>
                      <a:pt x="21" y="1"/>
                      <a:pt x="21" y="1"/>
                      <a:pt x="21" y="1"/>
                    </a:cubicBezTo>
                    <a:cubicBezTo>
                      <a:pt x="23" y="0"/>
                      <a:pt x="25" y="0"/>
                      <a:pt x="27" y="1"/>
                    </a:cubicBezTo>
                    <a:cubicBezTo>
                      <a:pt x="29" y="3"/>
                      <a:pt x="29" y="5"/>
                      <a:pt x="27" y="7"/>
                    </a:cubicBezTo>
                    <a:cubicBezTo>
                      <a:pt x="7" y="27"/>
                      <a:pt x="7" y="27"/>
                      <a:pt x="7" y="27"/>
                    </a:cubicBezTo>
                    <a:cubicBezTo>
                      <a:pt x="6" y="28"/>
                      <a:pt x="5" y="28"/>
                      <a:pt x="4" y="28"/>
                    </a:cubicBezTo>
                    <a:close/>
                  </a:path>
                </a:pathLst>
              </a:cu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9"/>
              <p:cNvSpPr>
                <a:spLocks/>
              </p:cNvSpPr>
              <p:nvPr/>
            </p:nvSpPr>
            <p:spPr bwMode="auto">
              <a:xfrm>
                <a:off x="9069388" y="2876551"/>
                <a:ext cx="20638" cy="98425"/>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0"/>
              <p:cNvSpPr>
                <a:spLocks/>
              </p:cNvSpPr>
              <p:nvPr/>
            </p:nvSpPr>
            <p:spPr bwMode="auto">
              <a:xfrm>
                <a:off x="8932863" y="2925763"/>
                <a:ext cx="71438" cy="68263"/>
              </a:xfrm>
              <a:custGeom>
                <a:avLst/>
                <a:gdLst>
                  <a:gd name="T0" fmla="*/ 24 w 29"/>
                  <a:gd name="T1" fmla="*/ 28 h 28"/>
                  <a:gd name="T2" fmla="*/ 22 w 29"/>
                  <a:gd name="T3" fmla="*/ 27 h 28"/>
                  <a:gd name="T4" fmla="*/ 1 w 29"/>
                  <a:gd name="T5" fmla="*/ 7 h 28"/>
                  <a:gd name="T6" fmla="*/ 1 w 29"/>
                  <a:gd name="T7" fmla="*/ 1 h 28"/>
                  <a:gd name="T8" fmla="*/ 7 w 29"/>
                  <a:gd name="T9" fmla="*/ 1 h 28"/>
                  <a:gd name="T10" fmla="*/ 27 w 29"/>
                  <a:gd name="T11" fmla="*/ 22 h 28"/>
                  <a:gd name="T12" fmla="*/ 27 w 29"/>
                  <a:gd name="T13" fmla="*/ 27 h 28"/>
                  <a:gd name="T14" fmla="*/ 24 w 29"/>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24" y="28"/>
                    </a:moveTo>
                    <a:cubicBezTo>
                      <a:pt x="23" y="28"/>
                      <a:pt x="22" y="28"/>
                      <a:pt x="22" y="27"/>
                    </a:cubicBezTo>
                    <a:cubicBezTo>
                      <a:pt x="1" y="7"/>
                      <a:pt x="1" y="7"/>
                      <a:pt x="1" y="7"/>
                    </a:cubicBezTo>
                    <a:cubicBezTo>
                      <a:pt x="0" y="5"/>
                      <a:pt x="0" y="3"/>
                      <a:pt x="1" y="1"/>
                    </a:cubicBezTo>
                    <a:cubicBezTo>
                      <a:pt x="3" y="0"/>
                      <a:pt x="5" y="0"/>
                      <a:pt x="7" y="1"/>
                    </a:cubicBezTo>
                    <a:cubicBezTo>
                      <a:pt x="27" y="22"/>
                      <a:pt x="27" y="22"/>
                      <a:pt x="27" y="22"/>
                    </a:cubicBezTo>
                    <a:cubicBezTo>
                      <a:pt x="29" y="23"/>
                      <a:pt x="29" y="26"/>
                      <a:pt x="27" y="27"/>
                    </a:cubicBezTo>
                    <a:cubicBezTo>
                      <a:pt x="26" y="28"/>
                      <a:pt x="25" y="28"/>
                      <a:pt x="24" y="28"/>
                    </a:cubicBezTo>
                    <a:close/>
                  </a:path>
                </a:pathLst>
              </a:cu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1"/>
              <p:cNvSpPr>
                <a:spLocks/>
              </p:cNvSpPr>
              <p:nvPr/>
            </p:nvSpPr>
            <p:spPr bwMode="auto">
              <a:xfrm>
                <a:off x="8885238" y="3052763"/>
                <a:ext cx="96838" cy="20638"/>
              </a:xfrm>
              <a:custGeom>
                <a:avLst/>
                <a:gdLst>
                  <a:gd name="T0" fmla="*/ 36 w 40"/>
                  <a:gd name="T1" fmla="*/ 8 h 8"/>
                  <a:gd name="T2" fmla="*/ 4 w 40"/>
                  <a:gd name="T3" fmla="*/ 8 h 8"/>
                  <a:gd name="T4" fmla="*/ 0 w 40"/>
                  <a:gd name="T5" fmla="*/ 4 h 8"/>
                  <a:gd name="T6" fmla="*/ 4 w 40"/>
                  <a:gd name="T7" fmla="*/ 0 h 8"/>
                  <a:gd name="T8" fmla="*/ 36 w 40"/>
                  <a:gd name="T9" fmla="*/ 0 h 8"/>
                  <a:gd name="T10" fmla="*/ 40 w 40"/>
                  <a:gd name="T11" fmla="*/ 4 h 8"/>
                  <a:gd name="T12" fmla="*/ 36 w 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0" h="8">
                    <a:moveTo>
                      <a:pt x="36" y="8"/>
                    </a:moveTo>
                    <a:cubicBezTo>
                      <a:pt x="4" y="8"/>
                      <a:pt x="4" y="8"/>
                      <a:pt x="4" y="8"/>
                    </a:cubicBezTo>
                    <a:cubicBezTo>
                      <a:pt x="2" y="8"/>
                      <a:pt x="0" y="6"/>
                      <a:pt x="0" y="4"/>
                    </a:cubicBezTo>
                    <a:cubicBezTo>
                      <a:pt x="0" y="2"/>
                      <a:pt x="2" y="0"/>
                      <a:pt x="4" y="0"/>
                    </a:cubicBezTo>
                    <a:cubicBezTo>
                      <a:pt x="36" y="0"/>
                      <a:pt x="36" y="0"/>
                      <a:pt x="36" y="0"/>
                    </a:cubicBezTo>
                    <a:cubicBezTo>
                      <a:pt x="38" y="0"/>
                      <a:pt x="40" y="2"/>
                      <a:pt x="40" y="4"/>
                    </a:cubicBezTo>
                    <a:cubicBezTo>
                      <a:pt x="40" y="6"/>
                      <a:pt x="38" y="8"/>
                      <a:pt x="36" y="8"/>
                    </a:cubicBezTo>
                    <a:close/>
                  </a:path>
                </a:pathLst>
              </a:cu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 name="Group 58"/>
            <p:cNvGrpSpPr/>
            <p:nvPr/>
          </p:nvGrpSpPr>
          <p:grpSpPr>
            <a:xfrm>
              <a:off x="5036055" y="3006472"/>
              <a:ext cx="352622" cy="336945"/>
              <a:chOff x="4005600" y="2765671"/>
              <a:chExt cx="352622" cy="336945"/>
            </a:xfrm>
          </p:grpSpPr>
          <p:sp>
            <p:nvSpPr>
              <p:cNvPr id="60" name="Oval 59"/>
              <p:cNvSpPr/>
              <p:nvPr/>
            </p:nvSpPr>
            <p:spPr>
              <a:xfrm>
                <a:off x="4009311" y="2765671"/>
                <a:ext cx="336946" cy="336945"/>
              </a:xfrm>
              <a:prstGeom prst="ellipse">
                <a:avLst/>
              </a:prstGeom>
              <a:solidFill>
                <a:srgbClr val="D43815"/>
              </a:solid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chemeClr val="bg1"/>
                  </a:solidFill>
                  <a:latin typeface="Arial"/>
                  <a:cs typeface="Arial"/>
                </a:endParaRPr>
              </a:p>
            </p:txBody>
          </p:sp>
          <p:sp>
            <p:nvSpPr>
              <p:cNvPr id="61" name="TextBox 60"/>
              <p:cNvSpPr txBox="1"/>
              <p:nvPr/>
            </p:nvSpPr>
            <p:spPr>
              <a:xfrm>
                <a:off x="4005600" y="2792799"/>
                <a:ext cx="352622" cy="276999"/>
              </a:xfrm>
              <a:prstGeom prst="rect">
                <a:avLst/>
              </a:prstGeom>
              <a:noFill/>
            </p:spPr>
            <p:txBody>
              <a:bodyPr wrap="square" rtlCol="0">
                <a:spAutoFit/>
              </a:bodyPr>
              <a:lstStyle/>
              <a:p>
                <a:pPr algn="ctr"/>
                <a:r>
                  <a:rPr lang="en-US" sz="1200" b="1" dirty="0">
                    <a:solidFill>
                      <a:srgbClr val="FFFFFF"/>
                    </a:solidFill>
                    <a:latin typeface="Arial"/>
                    <a:cs typeface="Arial"/>
                  </a:rPr>
                  <a:t>2.</a:t>
                </a:r>
              </a:p>
            </p:txBody>
          </p:sp>
        </p:grpSp>
      </p:grpSp>
      <p:grpSp>
        <p:nvGrpSpPr>
          <p:cNvPr id="5" name="Group 4"/>
          <p:cNvGrpSpPr/>
          <p:nvPr/>
        </p:nvGrpSpPr>
        <p:grpSpPr>
          <a:xfrm>
            <a:off x="6989988" y="2916536"/>
            <a:ext cx="1121378" cy="964307"/>
            <a:chOff x="6882364" y="3006472"/>
            <a:chExt cx="1121378" cy="964307"/>
          </a:xfrm>
        </p:grpSpPr>
        <p:sp>
          <p:nvSpPr>
            <p:cNvPr id="74" name="Oval 73"/>
            <p:cNvSpPr/>
            <p:nvPr/>
          </p:nvSpPr>
          <p:spPr>
            <a:xfrm>
              <a:off x="7065086" y="3032125"/>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
          <p:nvSpPr>
            <p:cNvPr id="92" name="Freeform 278"/>
            <p:cNvSpPr>
              <a:spLocks noEditPoints="1"/>
            </p:cNvSpPr>
            <p:nvPr/>
          </p:nvSpPr>
          <p:spPr bwMode="auto">
            <a:xfrm>
              <a:off x="7205068" y="3259737"/>
              <a:ext cx="654040" cy="502692"/>
            </a:xfrm>
            <a:custGeom>
              <a:avLst/>
              <a:gdLst>
                <a:gd name="T0" fmla="*/ 236 w 240"/>
                <a:gd name="T1" fmla="*/ 96 h 184"/>
                <a:gd name="T2" fmla="*/ 235 w 240"/>
                <a:gd name="T3" fmla="*/ 96 h 184"/>
                <a:gd name="T4" fmla="*/ 206 w 240"/>
                <a:gd name="T5" fmla="*/ 24 h 184"/>
                <a:gd name="T6" fmla="*/ 216 w 240"/>
                <a:gd name="T7" fmla="*/ 24 h 184"/>
                <a:gd name="T8" fmla="*/ 220 w 240"/>
                <a:gd name="T9" fmla="*/ 20 h 184"/>
                <a:gd name="T10" fmla="*/ 216 w 240"/>
                <a:gd name="T11" fmla="*/ 16 h 184"/>
                <a:gd name="T12" fmla="*/ 136 w 240"/>
                <a:gd name="T13" fmla="*/ 16 h 184"/>
                <a:gd name="T14" fmla="*/ 116 w 240"/>
                <a:gd name="T15" fmla="*/ 0 h 184"/>
                <a:gd name="T16" fmla="*/ 96 w 240"/>
                <a:gd name="T17" fmla="*/ 16 h 184"/>
                <a:gd name="T18" fmla="*/ 24 w 240"/>
                <a:gd name="T19" fmla="*/ 16 h 184"/>
                <a:gd name="T20" fmla="*/ 20 w 240"/>
                <a:gd name="T21" fmla="*/ 20 h 184"/>
                <a:gd name="T22" fmla="*/ 24 w 240"/>
                <a:gd name="T23" fmla="*/ 24 h 184"/>
                <a:gd name="T24" fmla="*/ 34 w 240"/>
                <a:gd name="T25" fmla="*/ 24 h 184"/>
                <a:gd name="T26" fmla="*/ 5 w 240"/>
                <a:gd name="T27" fmla="*/ 96 h 184"/>
                <a:gd name="T28" fmla="*/ 4 w 240"/>
                <a:gd name="T29" fmla="*/ 96 h 184"/>
                <a:gd name="T30" fmla="*/ 0 w 240"/>
                <a:gd name="T31" fmla="*/ 100 h 184"/>
                <a:gd name="T32" fmla="*/ 40 w 240"/>
                <a:gd name="T33" fmla="*/ 140 h 184"/>
                <a:gd name="T34" fmla="*/ 80 w 240"/>
                <a:gd name="T35" fmla="*/ 100 h 184"/>
                <a:gd name="T36" fmla="*/ 76 w 240"/>
                <a:gd name="T37" fmla="*/ 96 h 184"/>
                <a:gd name="T38" fmla="*/ 75 w 240"/>
                <a:gd name="T39" fmla="*/ 96 h 184"/>
                <a:gd name="T40" fmla="*/ 46 w 240"/>
                <a:gd name="T41" fmla="*/ 24 h 184"/>
                <a:gd name="T42" fmla="*/ 96 w 240"/>
                <a:gd name="T43" fmla="*/ 24 h 184"/>
                <a:gd name="T44" fmla="*/ 112 w 240"/>
                <a:gd name="T45" fmla="*/ 40 h 184"/>
                <a:gd name="T46" fmla="*/ 112 w 240"/>
                <a:gd name="T47" fmla="*/ 176 h 184"/>
                <a:gd name="T48" fmla="*/ 84 w 240"/>
                <a:gd name="T49" fmla="*/ 176 h 184"/>
                <a:gd name="T50" fmla="*/ 80 w 240"/>
                <a:gd name="T51" fmla="*/ 180 h 184"/>
                <a:gd name="T52" fmla="*/ 84 w 240"/>
                <a:gd name="T53" fmla="*/ 184 h 184"/>
                <a:gd name="T54" fmla="*/ 156 w 240"/>
                <a:gd name="T55" fmla="*/ 184 h 184"/>
                <a:gd name="T56" fmla="*/ 160 w 240"/>
                <a:gd name="T57" fmla="*/ 180 h 184"/>
                <a:gd name="T58" fmla="*/ 156 w 240"/>
                <a:gd name="T59" fmla="*/ 176 h 184"/>
                <a:gd name="T60" fmla="*/ 120 w 240"/>
                <a:gd name="T61" fmla="*/ 176 h 184"/>
                <a:gd name="T62" fmla="*/ 120 w 240"/>
                <a:gd name="T63" fmla="*/ 40 h 184"/>
                <a:gd name="T64" fmla="*/ 136 w 240"/>
                <a:gd name="T65" fmla="*/ 24 h 184"/>
                <a:gd name="T66" fmla="*/ 194 w 240"/>
                <a:gd name="T67" fmla="*/ 24 h 184"/>
                <a:gd name="T68" fmla="*/ 165 w 240"/>
                <a:gd name="T69" fmla="*/ 96 h 184"/>
                <a:gd name="T70" fmla="*/ 164 w 240"/>
                <a:gd name="T71" fmla="*/ 96 h 184"/>
                <a:gd name="T72" fmla="*/ 160 w 240"/>
                <a:gd name="T73" fmla="*/ 100 h 184"/>
                <a:gd name="T74" fmla="*/ 200 w 240"/>
                <a:gd name="T75" fmla="*/ 140 h 184"/>
                <a:gd name="T76" fmla="*/ 240 w 240"/>
                <a:gd name="T77" fmla="*/ 100 h 184"/>
                <a:gd name="T78" fmla="*/ 236 w 240"/>
                <a:gd name="T79" fmla="*/ 96 h 184"/>
                <a:gd name="T80" fmla="*/ 40 w 240"/>
                <a:gd name="T81" fmla="*/ 132 h 184"/>
                <a:gd name="T82" fmla="*/ 8 w 240"/>
                <a:gd name="T83" fmla="*/ 104 h 184"/>
                <a:gd name="T84" fmla="*/ 72 w 240"/>
                <a:gd name="T85" fmla="*/ 104 h 184"/>
                <a:gd name="T86" fmla="*/ 40 w 240"/>
                <a:gd name="T87" fmla="*/ 132 h 184"/>
                <a:gd name="T88" fmla="*/ 14 w 240"/>
                <a:gd name="T89" fmla="*/ 96 h 184"/>
                <a:gd name="T90" fmla="*/ 40 w 240"/>
                <a:gd name="T91" fmla="*/ 31 h 184"/>
                <a:gd name="T92" fmla="*/ 66 w 240"/>
                <a:gd name="T93" fmla="*/ 96 h 184"/>
                <a:gd name="T94" fmla="*/ 14 w 240"/>
                <a:gd name="T95" fmla="*/ 96 h 184"/>
                <a:gd name="T96" fmla="*/ 116 w 240"/>
                <a:gd name="T97" fmla="*/ 32 h 184"/>
                <a:gd name="T98" fmla="*/ 104 w 240"/>
                <a:gd name="T99" fmla="*/ 20 h 184"/>
                <a:gd name="T100" fmla="*/ 116 w 240"/>
                <a:gd name="T101" fmla="*/ 8 h 184"/>
                <a:gd name="T102" fmla="*/ 128 w 240"/>
                <a:gd name="T103" fmla="*/ 20 h 184"/>
                <a:gd name="T104" fmla="*/ 116 w 240"/>
                <a:gd name="T105" fmla="*/ 32 h 184"/>
                <a:gd name="T106" fmla="*/ 200 w 240"/>
                <a:gd name="T107" fmla="*/ 31 h 184"/>
                <a:gd name="T108" fmla="*/ 226 w 240"/>
                <a:gd name="T109" fmla="*/ 96 h 184"/>
                <a:gd name="T110" fmla="*/ 174 w 240"/>
                <a:gd name="T111" fmla="*/ 96 h 184"/>
                <a:gd name="T112" fmla="*/ 200 w 240"/>
                <a:gd name="T113" fmla="*/ 31 h 184"/>
                <a:gd name="T114" fmla="*/ 200 w 240"/>
                <a:gd name="T115" fmla="*/ 132 h 184"/>
                <a:gd name="T116" fmla="*/ 168 w 240"/>
                <a:gd name="T117" fmla="*/ 104 h 184"/>
                <a:gd name="T118" fmla="*/ 232 w 240"/>
                <a:gd name="T119" fmla="*/ 104 h 184"/>
                <a:gd name="T120" fmla="*/ 200 w 240"/>
                <a:gd name="T121" fmla="*/ 13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184">
                  <a:moveTo>
                    <a:pt x="236" y="96"/>
                  </a:moveTo>
                  <a:cubicBezTo>
                    <a:pt x="235" y="96"/>
                    <a:pt x="235" y="96"/>
                    <a:pt x="235" y="96"/>
                  </a:cubicBezTo>
                  <a:cubicBezTo>
                    <a:pt x="206" y="24"/>
                    <a:pt x="206" y="24"/>
                    <a:pt x="206" y="24"/>
                  </a:cubicBezTo>
                  <a:cubicBezTo>
                    <a:pt x="216" y="24"/>
                    <a:pt x="216" y="24"/>
                    <a:pt x="216" y="24"/>
                  </a:cubicBezTo>
                  <a:cubicBezTo>
                    <a:pt x="218" y="24"/>
                    <a:pt x="220" y="22"/>
                    <a:pt x="220" y="20"/>
                  </a:cubicBezTo>
                  <a:cubicBezTo>
                    <a:pt x="220" y="18"/>
                    <a:pt x="218" y="16"/>
                    <a:pt x="216" y="16"/>
                  </a:cubicBezTo>
                  <a:cubicBezTo>
                    <a:pt x="136" y="16"/>
                    <a:pt x="136" y="16"/>
                    <a:pt x="136" y="16"/>
                  </a:cubicBezTo>
                  <a:cubicBezTo>
                    <a:pt x="134" y="7"/>
                    <a:pt x="126" y="0"/>
                    <a:pt x="116" y="0"/>
                  </a:cubicBezTo>
                  <a:cubicBezTo>
                    <a:pt x="106" y="0"/>
                    <a:pt x="98" y="7"/>
                    <a:pt x="96" y="16"/>
                  </a:cubicBezTo>
                  <a:cubicBezTo>
                    <a:pt x="24" y="16"/>
                    <a:pt x="24" y="16"/>
                    <a:pt x="24" y="16"/>
                  </a:cubicBezTo>
                  <a:cubicBezTo>
                    <a:pt x="22" y="16"/>
                    <a:pt x="20" y="18"/>
                    <a:pt x="20" y="20"/>
                  </a:cubicBezTo>
                  <a:cubicBezTo>
                    <a:pt x="20" y="22"/>
                    <a:pt x="22" y="24"/>
                    <a:pt x="24" y="24"/>
                  </a:cubicBezTo>
                  <a:cubicBezTo>
                    <a:pt x="34" y="24"/>
                    <a:pt x="34" y="24"/>
                    <a:pt x="34" y="24"/>
                  </a:cubicBezTo>
                  <a:cubicBezTo>
                    <a:pt x="5" y="96"/>
                    <a:pt x="5" y="96"/>
                    <a:pt x="5" y="96"/>
                  </a:cubicBezTo>
                  <a:cubicBezTo>
                    <a:pt x="4" y="96"/>
                    <a:pt x="4" y="96"/>
                    <a:pt x="4" y="96"/>
                  </a:cubicBezTo>
                  <a:cubicBezTo>
                    <a:pt x="2" y="96"/>
                    <a:pt x="0" y="98"/>
                    <a:pt x="0" y="100"/>
                  </a:cubicBezTo>
                  <a:cubicBezTo>
                    <a:pt x="0" y="122"/>
                    <a:pt x="18" y="140"/>
                    <a:pt x="40" y="140"/>
                  </a:cubicBezTo>
                  <a:cubicBezTo>
                    <a:pt x="62" y="140"/>
                    <a:pt x="80" y="122"/>
                    <a:pt x="80" y="100"/>
                  </a:cubicBezTo>
                  <a:cubicBezTo>
                    <a:pt x="80" y="98"/>
                    <a:pt x="78" y="96"/>
                    <a:pt x="76" y="96"/>
                  </a:cubicBezTo>
                  <a:cubicBezTo>
                    <a:pt x="75" y="96"/>
                    <a:pt x="75" y="96"/>
                    <a:pt x="75" y="96"/>
                  </a:cubicBezTo>
                  <a:cubicBezTo>
                    <a:pt x="46" y="24"/>
                    <a:pt x="46" y="24"/>
                    <a:pt x="46" y="24"/>
                  </a:cubicBezTo>
                  <a:cubicBezTo>
                    <a:pt x="96" y="24"/>
                    <a:pt x="96" y="24"/>
                    <a:pt x="96" y="24"/>
                  </a:cubicBezTo>
                  <a:cubicBezTo>
                    <a:pt x="98" y="32"/>
                    <a:pt x="104" y="38"/>
                    <a:pt x="112" y="40"/>
                  </a:cubicBezTo>
                  <a:cubicBezTo>
                    <a:pt x="112" y="176"/>
                    <a:pt x="112" y="176"/>
                    <a:pt x="112" y="176"/>
                  </a:cubicBezTo>
                  <a:cubicBezTo>
                    <a:pt x="84" y="176"/>
                    <a:pt x="84" y="176"/>
                    <a:pt x="84" y="176"/>
                  </a:cubicBezTo>
                  <a:cubicBezTo>
                    <a:pt x="82" y="176"/>
                    <a:pt x="80" y="178"/>
                    <a:pt x="80" y="180"/>
                  </a:cubicBezTo>
                  <a:cubicBezTo>
                    <a:pt x="80" y="182"/>
                    <a:pt x="82" y="184"/>
                    <a:pt x="84" y="184"/>
                  </a:cubicBezTo>
                  <a:cubicBezTo>
                    <a:pt x="156" y="184"/>
                    <a:pt x="156" y="184"/>
                    <a:pt x="156" y="184"/>
                  </a:cubicBezTo>
                  <a:cubicBezTo>
                    <a:pt x="158" y="184"/>
                    <a:pt x="160" y="182"/>
                    <a:pt x="160" y="180"/>
                  </a:cubicBezTo>
                  <a:cubicBezTo>
                    <a:pt x="160" y="178"/>
                    <a:pt x="158" y="176"/>
                    <a:pt x="156" y="176"/>
                  </a:cubicBezTo>
                  <a:cubicBezTo>
                    <a:pt x="120" y="176"/>
                    <a:pt x="120" y="176"/>
                    <a:pt x="120" y="176"/>
                  </a:cubicBezTo>
                  <a:cubicBezTo>
                    <a:pt x="120" y="40"/>
                    <a:pt x="120" y="40"/>
                    <a:pt x="120" y="40"/>
                  </a:cubicBezTo>
                  <a:cubicBezTo>
                    <a:pt x="128" y="38"/>
                    <a:pt x="134" y="32"/>
                    <a:pt x="136" y="24"/>
                  </a:cubicBezTo>
                  <a:cubicBezTo>
                    <a:pt x="194" y="24"/>
                    <a:pt x="194" y="24"/>
                    <a:pt x="194" y="24"/>
                  </a:cubicBezTo>
                  <a:cubicBezTo>
                    <a:pt x="165" y="96"/>
                    <a:pt x="165" y="96"/>
                    <a:pt x="165" y="96"/>
                  </a:cubicBezTo>
                  <a:cubicBezTo>
                    <a:pt x="164" y="96"/>
                    <a:pt x="164" y="96"/>
                    <a:pt x="164" y="96"/>
                  </a:cubicBezTo>
                  <a:cubicBezTo>
                    <a:pt x="162" y="96"/>
                    <a:pt x="160" y="98"/>
                    <a:pt x="160" y="100"/>
                  </a:cubicBezTo>
                  <a:cubicBezTo>
                    <a:pt x="160" y="122"/>
                    <a:pt x="178" y="140"/>
                    <a:pt x="200" y="140"/>
                  </a:cubicBezTo>
                  <a:cubicBezTo>
                    <a:pt x="222" y="140"/>
                    <a:pt x="240" y="122"/>
                    <a:pt x="240" y="100"/>
                  </a:cubicBezTo>
                  <a:cubicBezTo>
                    <a:pt x="240" y="98"/>
                    <a:pt x="238" y="96"/>
                    <a:pt x="236" y="96"/>
                  </a:cubicBezTo>
                  <a:close/>
                  <a:moveTo>
                    <a:pt x="40" y="132"/>
                  </a:moveTo>
                  <a:cubicBezTo>
                    <a:pt x="24" y="132"/>
                    <a:pt x="10" y="120"/>
                    <a:pt x="8" y="104"/>
                  </a:cubicBezTo>
                  <a:cubicBezTo>
                    <a:pt x="72" y="104"/>
                    <a:pt x="72" y="104"/>
                    <a:pt x="72" y="104"/>
                  </a:cubicBezTo>
                  <a:cubicBezTo>
                    <a:pt x="70" y="120"/>
                    <a:pt x="56" y="132"/>
                    <a:pt x="40" y="132"/>
                  </a:cubicBezTo>
                  <a:close/>
                  <a:moveTo>
                    <a:pt x="14" y="96"/>
                  </a:moveTo>
                  <a:cubicBezTo>
                    <a:pt x="40" y="31"/>
                    <a:pt x="40" y="31"/>
                    <a:pt x="40" y="31"/>
                  </a:cubicBezTo>
                  <a:cubicBezTo>
                    <a:pt x="66" y="96"/>
                    <a:pt x="66" y="96"/>
                    <a:pt x="66" y="96"/>
                  </a:cubicBezTo>
                  <a:lnTo>
                    <a:pt x="14" y="96"/>
                  </a:lnTo>
                  <a:close/>
                  <a:moveTo>
                    <a:pt x="116" y="32"/>
                  </a:moveTo>
                  <a:cubicBezTo>
                    <a:pt x="109" y="32"/>
                    <a:pt x="104" y="27"/>
                    <a:pt x="104" y="20"/>
                  </a:cubicBezTo>
                  <a:cubicBezTo>
                    <a:pt x="104" y="13"/>
                    <a:pt x="109" y="8"/>
                    <a:pt x="116" y="8"/>
                  </a:cubicBezTo>
                  <a:cubicBezTo>
                    <a:pt x="123" y="8"/>
                    <a:pt x="128" y="13"/>
                    <a:pt x="128" y="20"/>
                  </a:cubicBezTo>
                  <a:cubicBezTo>
                    <a:pt x="128" y="27"/>
                    <a:pt x="123" y="32"/>
                    <a:pt x="116" y="32"/>
                  </a:cubicBezTo>
                  <a:close/>
                  <a:moveTo>
                    <a:pt x="200" y="31"/>
                  </a:moveTo>
                  <a:cubicBezTo>
                    <a:pt x="226" y="96"/>
                    <a:pt x="226" y="96"/>
                    <a:pt x="226" y="96"/>
                  </a:cubicBezTo>
                  <a:cubicBezTo>
                    <a:pt x="174" y="96"/>
                    <a:pt x="174" y="96"/>
                    <a:pt x="174" y="96"/>
                  </a:cubicBezTo>
                  <a:lnTo>
                    <a:pt x="200" y="31"/>
                  </a:lnTo>
                  <a:close/>
                  <a:moveTo>
                    <a:pt x="200" y="132"/>
                  </a:moveTo>
                  <a:cubicBezTo>
                    <a:pt x="184" y="132"/>
                    <a:pt x="170" y="120"/>
                    <a:pt x="168" y="104"/>
                  </a:cubicBezTo>
                  <a:cubicBezTo>
                    <a:pt x="232" y="104"/>
                    <a:pt x="232" y="104"/>
                    <a:pt x="232" y="104"/>
                  </a:cubicBezTo>
                  <a:cubicBezTo>
                    <a:pt x="230" y="120"/>
                    <a:pt x="216" y="132"/>
                    <a:pt x="200" y="132"/>
                  </a:cubicBezTo>
                  <a:close/>
                </a:path>
              </a:pathLst>
            </a:cu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2" name="Group 61"/>
            <p:cNvGrpSpPr/>
            <p:nvPr/>
          </p:nvGrpSpPr>
          <p:grpSpPr>
            <a:xfrm>
              <a:off x="6882364" y="3006472"/>
              <a:ext cx="352622" cy="336945"/>
              <a:chOff x="4005600" y="2765671"/>
              <a:chExt cx="352622" cy="336945"/>
            </a:xfrm>
          </p:grpSpPr>
          <p:sp>
            <p:nvSpPr>
              <p:cNvPr id="63" name="Oval 62"/>
              <p:cNvSpPr/>
              <p:nvPr/>
            </p:nvSpPr>
            <p:spPr>
              <a:xfrm>
                <a:off x="4009311" y="2765671"/>
                <a:ext cx="336946" cy="336945"/>
              </a:xfrm>
              <a:prstGeom prst="ellipse">
                <a:avLst/>
              </a:prstGeom>
              <a:solidFill>
                <a:srgbClr val="D43815"/>
              </a:solid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chemeClr val="bg1"/>
                  </a:solidFill>
                  <a:latin typeface="Arial"/>
                  <a:cs typeface="Arial"/>
                </a:endParaRPr>
              </a:p>
            </p:txBody>
          </p:sp>
          <p:sp>
            <p:nvSpPr>
              <p:cNvPr id="64" name="TextBox 63"/>
              <p:cNvSpPr txBox="1"/>
              <p:nvPr/>
            </p:nvSpPr>
            <p:spPr>
              <a:xfrm>
                <a:off x="4005600" y="2792799"/>
                <a:ext cx="352622" cy="276999"/>
              </a:xfrm>
              <a:prstGeom prst="rect">
                <a:avLst/>
              </a:prstGeom>
              <a:noFill/>
            </p:spPr>
            <p:txBody>
              <a:bodyPr wrap="square" rtlCol="0">
                <a:spAutoFit/>
              </a:bodyPr>
              <a:lstStyle/>
              <a:p>
                <a:pPr algn="ctr"/>
                <a:r>
                  <a:rPr lang="en-US" sz="1200" b="1" dirty="0">
                    <a:solidFill>
                      <a:srgbClr val="FFFFFF"/>
                    </a:solidFill>
                    <a:latin typeface="Arial"/>
                    <a:cs typeface="Arial"/>
                  </a:rPr>
                  <a:t>4.</a:t>
                </a:r>
              </a:p>
            </p:txBody>
          </p:sp>
        </p:grpSp>
      </p:grpSp>
      <p:grpSp>
        <p:nvGrpSpPr>
          <p:cNvPr id="97" name="Group 96"/>
          <p:cNvGrpSpPr/>
          <p:nvPr/>
        </p:nvGrpSpPr>
        <p:grpSpPr>
          <a:xfrm>
            <a:off x="253397" y="0"/>
            <a:ext cx="2407627" cy="561402"/>
            <a:chOff x="5913317" y="0"/>
            <a:chExt cx="2407627" cy="561402"/>
          </a:xfrm>
        </p:grpSpPr>
        <p:sp>
          <p:nvSpPr>
            <p:cNvPr id="98" name="Round Same Side Corner Rectangle 97"/>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99" name="Group 98"/>
            <p:cNvGrpSpPr/>
            <p:nvPr/>
          </p:nvGrpSpPr>
          <p:grpSpPr>
            <a:xfrm>
              <a:off x="5998058" y="117953"/>
              <a:ext cx="1806980" cy="328396"/>
              <a:chOff x="-18290" y="2448962"/>
              <a:chExt cx="1806980" cy="288079"/>
            </a:xfrm>
          </p:grpSpPr>
          <p:sp>
            <p:nvSpPr>
              <p:cNvPr id="101" name="Rounded Rectangle 100"/>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02" name="TextBox 101"/>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2</a:t>
                </a:r>
                <a:endParaRPr lang="en-US" sz="1400" b="1" dirty="0">
                  <a:solidFill>
                    <a:schemeClr val="bg1"/>
                  </a:solidFill>
                  <a:latin typeface="Arial"/>
                  <a:cs typeface="Arial"/>
                </a:endParaRPr>
              </a:p>
            </p:txBody>
          </p:sp>
        </p:grpSp>
        <p:sp>
          <p:nvSpPr>
            <p:cNvPr id="100" name="Oval 99"/>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103" name="Picture 102"/>
          <p:cNvPicPr>
            <a:picLocks noChangeAspect="1"/>
          </p:cNvPicPr>
          <p:nvPr/>
        </p:nvPicPr>
        <p:blipFill>
          <a:blip r:embed="rId3"/>
          <a:stretch>
            <a:fillRect/>
          </a:stretch>
        </p:blipFill>
        <p:spPr>
          <a:xfrm>
            <a:off x="2281629" y="152077"/>
            <a:ext cx="191283" cy="250793"/>
          </a:xfrm>
          <a:prstGeom prst="rect">
            <a:avLst/>
          </a:prstGeom>
        </p:spPr>
      </p:pic>
      <p:grpSp>
        <p:nvGrpSpPr>
          <p:cNvPr id="7" name="Group 6"/>
          <p:cNvGrpSpPr/>
          <p:nvPr/>
        </p:nvGrpSpPr>
        <p:grpSpPr>
          <a:xfrm>
            <a:off x="5143679" y="1179837"/>
            <a:ext cx="1123562" cy="961132"/>
            <a:chOff x="5143679" y="1179837"/>
            <a:chExt cx="1123562" cy="961132"/>
          </a:xfrm>
        </p:grpSpPr>
        <p:grpSp>
          <p:nvGrpSpPr>
            <p:cNvPr id="3" name="Group 2"/>
            <p:cNvGrpSpPr/>
            <p:nvPr/>
          </p:nvGrpSpPr>
          <p:grpSpPr>
            <a:xfrm>
              <a:off x="5143679" y="1179837"/>
              <a:ext cx="1123562" cy="961132"/>
              <a:chOff x="5036055" y="1366640"/>
              <a:chExt cx="1123562" cy="961132"/>
            </a:xfrm>
          </p:grpSpPr>
          <p:sp>
            <p:nvSpPr>
              <p:cNvPr id="48" name="Oval 47"/>
              <p:cNvSpPr/>
              <p:nvPr/>
            </p:nvSpPr>
            <p:spPr>
              <a:xfrm>
                <a:off x="5220961" y="1389118"/>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nvGrpSpPr>
              <p:cNvPr id="44" name="Group 43"/>
              <p:cNvGrpSpPr/>
              <p:nvPr/>
            </p:nvGrpSpPr>
            <p:grpSpPr>
              <a:xfrm>
                <a:off x="5036055" y="1366640"/>
                <a:ext cx="352622" cy="336945"/>
                <a:chOff x="4005600" y="2765671"/>
                <a:chExt cx="352622" cy="336945"/>
              </a:xfrm>
            </p:grpSpPr>
            <p:sp>
              <p:nvSpPr>
                <p:cNvPr id="45" name="Oval 44"/>
                <p:cNvSpPr/>
                <p:nvPr/>
              </p:nvSpPr>
              <p:spPr>
                <a:xfrm>
                  <a:off x="4009311" y="2765671"/>
                  <a:ext cx="336946" cy="336945"/>
                </a:xfrm>
                <a:prstGeom prst="ellipse">
                  <a:avLst/>
                </a:prstGeom>
                <a:solidFill>
                  <a:srgbClr val="D43815"/>
                </a:solid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chemeClr val="bg1"/>
                    </a:solidFill>
                    <a:latin typeface="Arial"/>
                    <a:cs typeface="Arial"/>
                  </a:endParaRPr>
                </a:p>
              </p:txBody>
            </p:sp>
            <p:sp>
              <p:nvSpPr>
                <p:cNvPr id="54" name="TextBox 53"/>
                <p:cNvSpPr txBox="1"/>
                <p:nvPr/>
              </p:nvSpPr>
              <p:spPr>
                <a:xfrm>
                  <a:off x="4005600" y="2792799"/>
                  <a:ext cx="352622" cy="276999"/>
                </a:xfrm>
                <a:prstGeom prst="rect">
                  <a:avLst/>
                </a:prstGeom>
                <a:noFill/>
              </p:spPr>
              <p:txBody>
                <a:bodyPr wrap="square" rtlCol="0">
                  <a:spAutoFit/>
                </a:bodyPr>
                <a:lstStyle/>
                <a:p>
                  <a:pPr algn="ctr"/>
                  <a:r>
                    <a:rPr lang="en-US" sz="1200" b="1" dirty="0">
                      <a:solidFill>
                        <a:srgbClr val="FFFFFF"/>
                      </a:solidFill>
                      <a:latin typeface="Arial"/>
                      <a:cs typeface="Arial"/>
                    </a:rPr>
                    <a:t>1.</a:t>
                  </a:r>
                </a:p>
              </p:txBody>
            </p:sp>
          </p:grpSp>
        </p:grpSp>
        <p:pic>
          <p:nvPicPr>
            <p:cNvPr id="106" name="Picture 105"/>
            <p:cNvPicPr>
              <a:picLocks noChangeAspect="1"/>
            </p:cNvPicPr>
            <p:nvPr/>
          </p:nvPicPr>
          <p:blipFill>
            <a:blip r:embed="rId4"/>
            <a:stretch>
              <a:fillRect/>
            </a:stretch>
          </p:blipFill>
          <p:spPr>
            <a:xfrm>
              <a:off x="5479031" y="1341440"/>
              <a:ext cx="606716" cy="606716"/>
            </a:xfrm>
            <a:prstGeom prst="rect">
              <a:avLst/>
            </a:prstGeom>
          </p:spPr>
        </p:pic>
      </p:grpSp>
    </p:spTree>
    <p:extLst>
      <p:ext uri="{BB962C8B-B14F-4D97-AF65-F5344CB8AC3E}">
        <p14:creationId xmlns:p14="http://schemas.microsoft.com/office/powerpoint/2010/main" val="24581704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700"/>
                                        <p:tgtEl>
                                          <p:spTgt spid="16"/>
                                        </p:tgtEl>
                                      </p:cBhvr>
                                    </p:animEffect>
                                    <p:anim calcmode="lin" valueType="num">
                                      <p:cBhvr>
                                        <p:cTn id="14" dur="700" fill="hold"/>
                                        <p:tgtEl>
                                          <p:spTgt spid="16"/>
                                        </p:tgtEl>
                                        <p:attrNameLst>
                                          <p:attrName>ppt_x</p:attrName>
                                        </p:attrNameLst>
                                      </p:cBhvr>
                                      <p:tavLst>
                                        <p:tav tm="0">
                                          <p:val>
                                            <p:strVal val="#ppt_x"/>
                                          </p:val>
                                        </p:tav>
                                        <p:tav tm="100000">
                                          <p:val>
                                            <p:strVal val="#ppt_x"/>
                                          </p:val>
                                        </p:tav>
                                      </p:tavLst>
                                    </p:anim>
                                    <p:anim calcmode="lin" valueType="num">
                                      <p:cBhvr>
                                        <p:cTn id="15" dur="700" fill="hold"/>
                                        <p:tgtEl>
                                          <p:spTgt spid="1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00"/>
                                        <p:tgtEl>
                                          <p:spTgt spid="7"/>
                                        </p:tgtEl>
                                      </p:cBhvr>
                                    </p:animEffect>
                                    <p:anim calcmode="lin" valueType="num">
                                      <p:cBhvr>
                                        <p:cTn id="19" dur="700" fill="hold"/>
                                        <p:tgtEl>
                                          <p:spTgt spid="7"/>
                                        </p:tgtEl>
                                        <p:attrNameLst>
                                          <p:attrName>ppt_x</p:attrName>
                                        </p:attrNameLst>
                                      </p:cBhvr>
                                      <p:tavLst>
                                        <p:tav tm="0">
                                          <p:val>
                                            <p:strVal val="#ppt_x"/>
                                          </p:val>
                                        </p:tav>
                                        <p:tav tm="100000">
                                          <p:val>
                                            <p:strVal val="#ppt_x"/>
                                          </p:val>
                                        </p:tav>
                                      </p:tavLst>
                                    </p:anim>
                                    <p:anim calcmode="lin" valueType="num">
                                      <p:cBhvr>
                                        <p:cTn id="20" dur="7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200"/>
                            </p:stCondLst>
                            <p:childTnLst>
                              <p:par>
                                <p:cTn id="22" presetID="47"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700"/>
                                        <p:tgtEl>
                                          <p:spTgt spid="6"/>
                                        </p:tgtEl>
                                      </p:cBhvr>
                                    </p:animEffect>
                                    <p:anim calcmode="lin" valueType="num">
                                      <p:cBhvr>
                                        <p:cTn id="25" dur="700" fill="hold"/>
                                        <p:tgtEl>
                                          <p:spTgt spid="6"/>
                                        </p:tgtEl>
                                        <p:attrNameLst>
                                          <p:attrName>ppt_x</p:attrName>
                                        </p:attrNameLst>
                                      </p:cBhvr>
                                      <p:tavLst>
                                        <p:tav tm="0">
                                          <p:val>
                                            <p:strVal val="#ppt_x"/>
                                          </p:val>
                                        </p:tav>
                                        <p:tav tm="100000">
                                          <p:val>
                                            <p:strVal val="#ppt_x"/>
                                          </p:val>
                                        </p:tav>
                                      </p:tavLst>
                                    </p:anim>
                                    <p:anim calcmode="lin" valueType="num">
                                      <p:cBhvr>
                                        <p:cTn id="26" dur="7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anim calcmode="lin" valueType="num">
                                      <p:cBhvr>
                                        <p:cTn id="30" dur="700" fill="hold"/>
                                        <p:tgtEl>
                                          <p:spTgt spid="11"/>
                                        </p:tgtEl>
                                        <p:attrNameLst>
                                          <p:attrName>ppt_x</p:attrName>
                                        </p:attrNameLst>
                                      </p:cBhvr>
                                      <p:tavLst>
                                        <p:tav tm="0">
                                          <p:val>
                                            <p:strVal val="#ppt_x"/>
                                          </p:val>
                                        </p:tav>
                                        <p:tav tm="100000">
                                          <p:val>
                                            <p:strVal val="#ppt_x"/>
                                          </p:val>
                                        </p:tav>
                                      </p:tavLst>
                                    </p:anim>
                                    <p:anim calcmode="lin" valueType="num">
                                      <p:cBhvr>
                                        <p:cTn id="31" dur="7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1900"/>
                            </p:stCondLst>
                            <p:childTnLst>
                              <p:par>
                                <p:cTn id="33" presetID="47"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700"/>
                                        <p:tgtEl>
                                          <p:spTgt spid="4"/>
                                        </p:tgtEl>
                                      </p:cBhvr>
                                    </p:animEffect>
                                    <p:anim calcmode="lin" valueType="num">
                                      <p:cBhvr>
                                        <p:cTn id="36" dur="700" fill="hold"/>
                                        <p:tgtEl>
                                          <p:spTgt spid="4"/>
                                        </p:tgtEl>
                                        <p:attrNameLst>
                                          <p:attrName>ppt_x</p:attrName>
                                        </p:attrNameLst>
                                      </p:cBhvr>
                                      <p:tavLst>
                                        <p:tav tm="0">
                                          <p:val>
                                            <p:strVal val="#ppt_x"/>
                                          </p:val>
                                        </p:tav>
                                        <p:tav tm="100000">
                                          <p:val>
                                            <p:strVal val="#ppt_x"/>
                                          </p:val>
                                        </p:tav>
                                      </p:tavLst>
                                    </p:anim>
                                    <p:anim calcmode="lin" valueType="num">
                                      <p:cBhvr>
                                        <p:cTn id="37" dur="700" fill="hold"/>
                                        <p:tgtEl>
                                          <p:spTgt spid="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700"/>
                                        <p:tgtEl>
                                          <p:spTgt spid="72"/>
                                        </p:tgtEl>
                                      </p:cBhvr>
                                    </p:animEffect>
                                    <p:anim calcmode="lin" valueType="num">
                                      <p:cBhvr>
                                        <p:cTn id="41" dur="700" fill="hold"/>
                                        <p:tgtEl>
                                          <p:spTgt spid="72"/>
                                        </p:tgtEl>
                                        <p:attrNameLst>
                                          <p:attrName>ppt_x</p:attrName>
                                        </p:attrNameLst>
                                      </p:cBhvr>
                                      <p:tavLst>
                                        <p:tav tm="0">
                                          <p:val>
                                            <p:strVal val="#ppt_x"/>
                                          </p:val>
                                        </p:tav>
                                        <p:tav tm="100000">
                                          <p:val>
                                            <p:strVal val="#ppt_x"/>
                                          </p:val>
                                        </p:tav>
                                      </p:tavLst>
                                    </p:anim>
                                    <p:anim calcmode="lin" valueType="num">
                                      <p:cBhvr>
                                        <p:cTn id="42" dur="7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2600"/>
                            </p:stCondLst>
                            <p:childTnLst>
                              <p:par>
                                <p:cTn id="44" presetID="47"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700"/>
                                        <p:tgtEl>
                                          <p:spTgt spid="5"/>
                                        </p:tgtEl>
                                      </p:cBhvr>
                                    </p:animEffect>
                                    <p:anim calcmode="lin" valueType="num">
                                      <p:cBhvr>
                                        <p:cTn id="47" dur="700" fill="hold"/>
                                        <p:tgtEl>
                                          <p:spTgt spid="5"/>
                                        </p:tgtEl>
                                        <p:attrNameLst>
                                          <p:attrName>ppt_x</p:attrName>
                                        </p:attrNameLst>
                                      </p:cBhvr>
                                      <p:tavLst>
                                        <p:tav tm="0">
                                          <p:val>
                                            <p:strVal val="#ppt_x"/>
                                          </p:val>
                                        </p:tav>
                                        <p:tav tm="100000">
                                          <p:val>
                                            <p:strVal val="#ppt_x"/>
                                          </p:val>
                                        </p:tav>
                                      </p:tavLst>
                                    </p:anim>
                                    <p:anim calcmode="lin" valueType="num">
                                      <p:cBhvr>
                                        <p:cTn id="48" dur="700" fill="hold"/>
                                        <p:tgtEl>
                                          <p:spTgt spid="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700"/>
                                        <p:tgtEl>
                                          <p:spTgt spid="71"/>
                                        </p:tgtEl>
                                      </p:cBhvr>
                                    </p:animEffect>
                                    <p:anim calcmode="lin" valueType="num">
                                      <p:cBhvr>
                                        <p:cTn id="52" dur="700" fill="hold"/>
                                        <p:tgtEl>
                                          <p:spTgt spid="71"/>
                                        </p:tgtEl>
                                        <p:attrNameLst>
                                          <p:attrName>ppt_x</p:attrName>
                                        </p:attrNameLst>
                                      </p:cBhvr>
                                      <p:tavLst>
                                        <p:tav tm="0">
                                          <p:val>
                                            <p:strVal val="#ppt_x"/>
                                          </p:val>
                                        </p:tav>
                                        <p:tav tm="100000">
                                          <p:val>
                                            <p:strVal val="#ppt_x"/>
                                          </p:val>
                                        </p:tav>
                                      </p:tavLst>
                                    </p:anim>
                                    <p:anim calcmode="lin" valueType="num">
                                      <p:cBhvr>
                                        <p:cTn id="53" dur="7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53397" y="0"/>
            <a:ext cx="2407627" cy="561402"/>
            <a:chOff x="5913317" y="0"/>
            <a:chExt cx="2407627" cy="561402"/>
          </a:xfrm>
        </p:grpSpPr>
        <p:sp>
          <p:nvSpPr>
            <p:cNvPr id="18" name="Round Same Side Corner Rectangle 17"/>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19" name="Group 18"/>
            <p:cNvGrpSpPr/>
            <p:nvPr/>
          </p:nvGrpSpPr>
          <p:grpSpPr>
            <a:xfrm>
              <a:off x="5998058" y="117953"/>
              <a:ext cx="1806980" cy="328396"/>
              <a:chOff x="-18290" y="2448962"/>
              <a:chExt cx="1806980" cy="288079"/>
            </a:xfrm>
          </p:grpSpPr>
          <p:sp>
            <p:nvSpPr>
              <p:cNvPr id="21" name="Rounded Rectangle 20"/>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2" name="TextBox 21"/>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2</a:t>
                </a:r>
                <a:endParaRPr lang="en-US" sz="1400" b="1" dirty="0">
                  <a:solidFill>
                    <a:schemeClr val="bg1"/>
                  </a:solidFill>
                  <a:latin typeface="Arial"/>
                  <a:cs typeface="Arial"/>
                </a:endParaRPr>
              </a:p>
            </p:txBody>
          </p:sp>
        </p:grpSp>
        <p:sp>
          <p:nvSpPr>
            <p:cNvPr id="20" name="Oval 19"/>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23" name="Picture 22"/>
          <p:cNvPicPr>
            <a:picLocks noChangeAspect="1"/>
          </p:cNvPicPr>
          <p:nvPr/>
        </p:nvPicPr>
        <p:blipFill>
          <a:blip r:embed="rId3"/>
          <a:stretch>
            <a:fillRect/>
          </a:stretch>
        </p:blipFill>
        <p:spPr>
          <a:xfrm>
            <a:off x="2281629" y="152077"/>
            <a:ext cx="191283" cy="250793"/>
          </a:xfrm>
          <a:prstGeom prst="rect">
            <a:avLst/>
          </a:prstGeom>
        </p:spPr>
      </p:pic>
      <p:sp>
        <p:nvSpPr>
          <p:cNvPr id="12" name="Rectangle 11">
            <a:extLst>
              <a:ext uri="{FF2B5EF4-FFF2-40B4-BE49-F238E27FC236}">
                <a16:creationId xmlns:a16="http://schemas.microsoft.com/office/drawing/2014/main" id="{7DD06190-3E46-4BC5-952C-B79B79E0FE41}"/>
              </a:ext>
            </a:extLst>
          </p:cNvPr>
          <p:cNvSpPr/>
          <p:nvPr/>
        </p:nvSpPr>
        <p:spPr>
          <a:xfrm>
            <a:off x="76199" y="4614535"/>
            <a:ext cx="8864601" cy="461665"/>
          </a:xfrm>
          <a:prstGeom prst="rect">
            <a:avLst/>
          </a:prstGeom>
        </p:spPr>
        <p:txBody>
          <a:bodyPr wrap="square" anchor="b" anchorCtr="0">
            <a:spAutoFit/>
          </a:bodyPr>
          <a:lstStyle/>
          <a:p>
            <a:r>
              <a:rPr lang="en-US" sz="800" dirty="0">
                <a:solidFill>
                  <a:schemeClr val="tx1">
                    <a:lumMod val="65000"/>
                    <a:lumOff val="35000"/>
                  </a:schemeClr>
                </a:solidFill>
                <a:latin typeface="Arial"/>
                <a:cs typeface="Arial"/>
              </a:rPr>
              <a:t>Source: Fidelity Investments &amp; Morningstar Inc, 2023. Past performance is no guarantee of future results. Large stocks as measured by DJ US Total Stock Market Total Return , foreign stocks as measured by MSCI ACWI Ex USA Index; small stocks as measured by Russell 2000®; bonds as measured by Barclays U.S. Aggregate Bond Index; high-yield bonds as measured by the </a:t>
            </a:r>
            <a:r>
              <a:rPr lang="en-US" sz="800" dirty="0" err="1">
                <a:solidFill>
                  <a:schemeClr val="tx1">
                    <a:lumMod val="65000"/>
                    <a:lumOff val="35000"/>
                  </a:schemeClr>
                </a:solidFill>
                <a:latin typeface="Arial"/>
                <a:cs typeface="Arial"/>
              </a:rPr>
              <a:t>BofA</a:t>
            </a:r>
            <a:r>
              <a:rPr lang="en-US" sz="800" dirty="0">
                <a:solidFill>
                  <a:schemeClr val="tx1">
                    <a:lumMod val="65000"/>
                    <a:lumOff val="35000"/>
                  </a:schemeClr>
                </a:solidFill>
                <a:latin typeface="Arial"/>
                <a:cs typeface="Arial"/>
              </a:rPr>
              <a:t> Merrill Lynch High Yield Master II Index, which measures the performance of the non-investment-grade U.S. domestic bond market; short term as measured by U.S. 30-day Treasury bills.</a:t>
            </a:r>
          </a:p>
        </p:txBody>
      </p:sp>
      <p:sp>
        <p:nvSpPr>
          <p:cNvPr id="13" name="Rectangle 12">
            <a:extLst>
              <a:ext uri="{FF2B5EF4-FFF2-40B4-BE49-F238E27FC236}">
                <a16:creationId xmlns:a16="http://schemas.microsoft.com/office/drawing/2014/main" id="{9DFF7883-D134-406C-8155-F2F555ECF5A6}"/>
              </a:ext>
            </a:extLst>
          </p:cNvPr>
          <p:cNvSpPr/>
          <p:nvPr/>
        </p:nvSpPr>
        <p:spPr>
          <a:xfrm>
            <a:off x="444304" y="4228454"/>
            <a:ext cx="215900" cy="165100"/>
          </a:xfrm>
          <a:prstGeom prst="rect">
            <a:avLst/>
          </a:prstGeom>
          <a:solidFill>
            <a:srgbClr val="407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1B1DD1-413B-471B-B789-19DEC1216E2C}"/>
              </a:ext>
            </a:extLst>
          </p:cNvPr>
          <p:cNvSpPr/>
          <p:nvPr/>
        </p:nvSpPr>
        <p:spPr>
          <a:xfrm>
            <a:off x="4648201" y="4228454"/>
            <a:ext cx="215900" cy="165100"/>
          </a:xfrm>
          <a:prstGeom prst="rect">
            <a:avLst/>
          </a:prstGeom>
          <a:solidFill>
            <a:srgbClr val="0D44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3D5A2FE-FD55-4E9C-A8F9-231C757897D8}"/>
              </a:ext>
            </a:extLst>
          </p:cNvPr>
          <p:cNvSpPr/>
          <p:nvPr/>
        </p:nvSpPr>
        <p:spPr>
          <a:xfrm>
            <a:off x="685604" y="4191000"/>
            <a:ext cx="3924497" cy="246221"/>
          </a:xfrm>
          <a:prstGeom prst="rect">
            <a:avLst/>
          </a:prstGeom>
        </p:spPr>
        <p:txBody>
          <a:bodyPr wrap="square" anchor="b" anchorCtr="0">
            <a:spAutoFit/>
          </a:bodyPr>
          <a:lstStyle/>
          <a:p>
            <a:r>
              <a:rPr lang="en-US" sz="1000" dirty="0">
                <a:solidFill>
                  <a:schemeClr val="tx1">
                    <a:lumMod val="65000"/>
                    <a:lumOff val="35000"/>
                  </a:schemeClr>
                </a:solidFill>
                <a:latin typeface="Arial"/>
                <a:cs typeface="Arial"/>
              </a:rPr>
              <a:t>Top annual performer (All figures represent total annual returns.)</a:t>
            </a:r>
          </a:p>
        </p:txBody>
      </p:sp>
      <p:sp>
        <p:nvSpPr>
          <p:cNvPr id="24" name="Rectangle 23">
            <a:extLst>
              <a:ext uri="{FF2B5EF4-FFF2-40B4-BE49-F238E27FC236}">
                <a16:creationId xmlns:a16="http://schemas.microsoft.com/office/drawing/2014/main" id="{11B58E54-5B6B-4E71-85CB-5088F95DA927}"/>
              </a:ext>
            </a:extLst>
          </p:cNvPr>
          <p:cNvSpPr/>
          <p:nvPr/>
        </p:nvSpPr>
        <p:spPr>
          <a:xfrm>
            <a:off x="4864101" y="4191000"/>
            <a:ext cx="4127499" cy="246221"/>
          </a:xfrm>
          <a:prstGeom prst="rect">
            <a:avLst/>
          </a:prstGeom>
        </p:spPr>
        <p:txBody>
          <a:bodyPr wrap="square" anchor="b" anchorCtr="0">
            <a:spAutoFit/>
          </a:bodyPr>
          <a:lstStyle/>
          <a:p>
            <a:r>
              <a:rPr lang="en-US" sz="1000" dirty="0">
                <a:solidFill>
                  <a:schemeClr val="tx1">
                    <a:lumMod val="65000"/>
                    <a:lumOff val="35000"/>
                  </a:schemeClr>
                </a:solidFill>
                <a:latin typeface="Arial"/>
                <a:cs typeface="Arial"/>
              </a:rPr>
              <a:t>Bottom annual performer (All figures represent total annual returns.)</a:t>
            </a:r>
          </a:p>
        </p:txBody>
      </p:sp>
      <p:graphicFrame>
        <p:nvGraphicFramePr>
          <p:cNvPr id="2" name="Table 1">
            <a:extLst>
              <a:ext uri="{FF2B5EF4-FFF2-40B4-BE49-F238E27FC236}">
                <a16:creationId xmlns:a16="http://schemas.microsoft.com/office/drawing/2014/main" id="{4DA11A43-1818-504A-4504-DBD4A817F61E}"/>
              </a:ext>
            </a:extLst>
          </p:cNvPr>
          <p:cNvGraphicFramePr>
            <a:graphicFrameLocks noGrp="1"/>
          </p:cNvGraphicFramePr>
          <p:nvPr>
            <p:extLst>
              <p:ext uri="{D42A27DB-BD31-4B8C-83A1-F6EECF244321}">
                <p14:modId xmlns:p14="http://schemas.microsoft.com/office/powerpoint/2010/main" val="1071802023"/>
              </p:ext>
            </p:extLst>
          </p:nvPr>
        </p:nvGraphicFramePr>
        <p:xfrm>
          <a:off x="304800" y="880256"/>
          <a:ext cx="8610602" cy="2954437"/>
        </p:xfrm>
        <a:graphic>
          <a:graphicData uri="http://schemas.openxmlformats.org/drawingml/2006/table">
            <a:tbl>
              <a:tblPr firstRow="1" bandRow="1">
                <a:tableStyleId>{5C22544A-7EE6-4342-B048-85BDC9FD1C3A}</a:tableStyleId>
              </a:tblPr>
              <a:tblGrid>
                <a:gridCol w="1230086">
                  <a:extLst>
                    <a:ext uri="{9D8B030D-6E8A-4147-A177-3AD203B41FA5}">
                      <a16:colId xmlns:a16="http://schemas.microsoft.com/office/drawing/2014/main" val="20000"/>
                    </a:ext>
                  </a:extLst>
                </a:gridCol>
                <a:gridCol w="1230086">
                  <a:extLst>
                    <a:ext uri="{9D8B030D-6E8A-4147-A177-3AD203B41FA5}">
                      <a16:colId xmlns:a16="http://schemas.microsoft.com/office/drawing/2014/main" val="20001"/>
                    </a:ext>
                  </a:extLst>
                </a:gridCol>
                <a:gridCol w="1230086">
                  <a:extLst>
                    <a:ext uri="{9D8B030D-6E8A-4147-A177-3AD203B41FA5}">
                      <a16:colId xmlns:a16="http://schemas.microsoft.com/office/drawing/2014/main" val="20002"/>
                    </a:ext>
                  </a:extLst>
                </a:gridCol>
                <a:gridCol w="1230086">
                  <a:extLst>
                    <a:ext uri="{9D8B030D-6E8A-4147-A177-3AD203B41FA5}">
                      <a16:colId xmlns:a16="http://schemas.microsoft.com/office/drawing/2014/main" val="20003"/>
                    </a:ext>
                  </a:extLst>
                </a:gridCol>
                <a:gridCol w="1230086">
                  <a:extLst>
                    <a:ext uri="{9D8B030D-6E8A-4147-A177-3AD203B41FA5}">
                      <a16:colId xmlns:a16="http://schemas.microsoft.com/office/drawing/2014/main" val="20004"/>
                    </a:ext>
                  </a:extLst>
                </a:gridCol>
                <a:gridCol w="1230086">
                  <a:extLst>
                    <a:ext uri="{9D8B030D-6E8A-4147-A177-3AD203B41FA5}">
                      <a16:colId xmlns:a16="http://schemas.microsoft.com/office/drawing/2014/main" val="20005"/>
                    </a:ext>
                  </a:extLst>
                </a:gridCol>
                <a:gridCol w="1230086">
                  <a:extLst>
                    <a:ext uri="{9D8B030D-6E8A-4147-A177-3AD203B41FA5}">
                      <a16:colId xmlns:a16="http://schemas.microsoft.com/office/drawing/2014/main" val="20006"/>
                    </a:ext>
                  </a:extLst>
                </a:gridCol>
              </a:tblGrid>
              <a:tr h="459821">
                <a:tc>
                  <a:txBody>
                    <a:bodyPr/>
                    <a:lstStyle/>
                    <a:p>
                      <a:pPr algn="ctr"/>
                      <a:endParaRPr lang="en-US" sz="1100" dirty="0">
                        <a:solidFill>
                          <a:schemeClr val="bg1"/>
                        </a:solidFill>
                        <a:latin typeface="Arial" charset="0"/>
                        <a:ea typeface="Arial" charset="0"/>
                        <a:cs typeface="Arial"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charset="0"/>
                          <a:ea typeface="Arial" charset="0"/>
                          <a:cs typeface="Arial" charset="0"/>
                        </a:rPr>
                        <a:t>Large </a:t>
                      </a:r>
                      <a:br>
                        <a:rPr lang="en-US" sz="1100" dirty="0">
                          <a:solidFill>
                            <a:schemeClr val="bg1"/>
                          </a:solidFill>
                          <a:latin typeface="Arial" charset="0"/>
                          <a:ea typeface="Arial" charset="0"/>
                          <a:cs typeface="Arial" charset="0"/>
                        </a:rPr>
                      </a:br>
                      <a:r>
                        <a:rPr lang="en-US" sz="1100" dirty="0">
                          <a:solidFill>
                            <a:schemeClr val="bg1"/>
                          </a:solidFill>
                          <a:latin typeface="Arial" charset="0"/>
                          <a:ea typeface="Arial" charset="0"/>
                          <a:cs typeface="Arial" charset="0"/>
                        </a:rPr>
                        <a:t>stocks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87C6"/>
                    </a:solidFill>
                  </a:tcPr>
                </a:tc>
                <a:tc>
                  <a:txBody>
                    <a:bodyPr/>
                    <a:lstStyle/>
                    <a:p>
                      <a:pPr algn="ctr"/>
                      <a:r>
                        <a:rPr lang="en-US" sz="1100" dirty="0">
                          <a:solidFill>
                            <a:schemeClr val="bg1"/>
                          </a:solidFill>
                          <a:latin typeface="Arial" charset="0"/>
                          <a:ea typeface="Arial" charset="0"/>
                          <a:cs typeface="Arial" charset="0"/>
                        </a:rPr>
                        <a:t>Foreign </a:t>
                      </a:r>
                      <a:br>
                        <a:rPr lang="en-US" sz="1100" dirty="0">
                          <a:solidFill>
                            <a:schemeClr val="bg1"/>
                          </a:solidFill>
                          <a:latin typeface="Arial" charset="0"/>
                          <a:ea typeface="Arial" charset="0"/>
                          <a:cs typeface="Arial" charset="0"/>
                        </a:rPr>
                      </a:br>
                      <a:r>
                        <a:rPr lang="en-US" sz="1100" dirty="0">
                          <a:solidFill>
                            <a:schemeClr val="bg1"/>
                          </a:solidFill>
                          <a:latin typeface="Arial" charset="0"/>
                          <a:ea typeface="Arial" charset="0"/>
                          <a:cs typeface="Arial" charset="0"/>
                        </a:rPr>
                        <a:t>stocks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87C6"/>
                    </a:solidFill>
                  </a:tcPr>
                </a:tc>
                <a:tc>
                  <a:txBody>
                    <a:bodyPr/>
                    <a:lstStyle/>
                    <a:p>
                      <a:pPr algn="ctr"/>
                      <a:r>
                        <a:rPr lang="en-US" sz="1100" dirty="0">
                          <a:solidFill>
                            <a:schemeClr val="bg1"/>
                          </a:solidFill>
                          <a:latin typeface="Arial" charset="0"/>
                          <a:ea typeface="Arial" charset="0"/>
                          <a:cs typeface="Arial" charset="0"/>
                        </a:rPr>
                        <a:t>Small </a:t>
                      </a:r>
                      <a:br>
                        <a:rPr lang="en-US" sz="1100" dirty="0">
                          <a:solidFill>
                            <a:schemeClr val="bg1"/>
                          </a:solidFill>
                          <a:latin typeface="Arial" charset="0"/>
                          <a:ea typeface="Arial" charset="0"/>
                          <a:cs typeface="Arial" charset="0"/>
                        </a:rPr>
                      </a:br>
                      <a:r>
                        <a:rPr lang="en-US" sz="1100" dirty="0">
                          <a:solidFill>
                            <a:schemeClr val="bg1"/>
                          </a:solidFill>
                          <a:latin typeface="Arial" charset="0"/>
                          <a:ea typeface="Arial" charset="0"/>
                          <a:cs typeface="Arial" charset="0"/>
                        </a:rPr>
                        <a:t>stocks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87C6"/>
                    </a:solidFill>
                  </a:tcPr>
                </a:tc>
                <a:tc>
                  <a:txBody>
                    <a:bodyPr/>
                    <a:lstStyle/>
                    <a:p>
                      <a:pPr algn="ctr"/>
                      <a:r>
                        <a:rPr lang="en-US" sz="1100" dirty="0">
                          <a:solidFill>
                            <a:schemeClr val="bg1"/>
                          </a:solidFill>
                          <a:latin typeface="Arial" charset="0"/>
                          <a:ea typeface="Arial" charset="0"/>
                          <a:cs typeface="Arial" charset="0"/>
                        </a:rPr>
                        <a:t>Bonds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87C6"/>
                    </a:solidFill>
                  </a:tcPr>
                </a:tc>
                <a:tc>
                  <a:txBody>
                    <a:bodyPr/>
                    <a:lstStyle/>
                    <a:p>
                      <a:pPr algn="ctr"/>
                      <a:r>
                        <a:rPr lang="en-US" sz="1100" dirty="0">
                          <a:solidFill>
                            <a:schemeClr val="bg1"/>
                          </a:solidFill>
                          <a:latin typeface="Arial" charset="0"/>
                          <a:ea typeface="Arial" charset="0"/>
                          <a:cs typeface="Arial" charset="0"/>
                        </a:rPr>
                        <a:t>High-yield </a:t>
                      </a:r>
                      <a:br>
                        <a:rPr lang="en-US" sz="1100" dirty="0">
                          <a:solidFill>
                            <a:schemeClr val="bg1"/>
                          </a:solidFill>
                          <a:latin typeface="Arial" charset="0"/>
                          <a:ea typeface="Arial" charset="0"/>
                          <a:cs typeface="Arial" charset="0"/>
                        </a:rPr>
                      </a:br>
                      <a:r>
                        <a:rPr lang="en-US" sz="1100" dirty="0">
                          <a:solidFill>
                            <a:schemeClr val="bg1"/>
                          </a:solidFill>
                          <a:latin typeface="Arial" charset="0"/>
                          <a:ea typeface="Arial" charset="0"/>
                          <a:cs typeface="Arial" charset="0"/>
                        </a:rPr>
                        <a:t>bonds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87C6"/>
                    </a:solidFill>
                  </a:tcPr>
                </a:tc>
                <a:tc>
                  <a:txBody>
                    <a:bodyPr/>
                    <a:lstStyle/>
                    <a:p>
                      <a:pPr algn="ctr"/>
                      <a:r>
                        <a:rPr lang="en-US" sz="1100" dirty="0">
                          <a:solidFill>
                            <a:schemeClr val="bg1"/>
                          </a:solidFill>
                          <a:latin typeface="Arial" charset="0"/>
                          <a:ea typeface="Arial" charset="0"/>
                          <a:cs typeface="Arial" charset="0"/>
                        </a:rPr>
                        <a:t>Short-term investments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A87C6"/>
                    </a:solidFill>
                  </a:tcPr>
                </a:tc>
                <a:extLst>
                  <a:ext uri="{0D108BD9-81ED-4DB2-BD59-A6C34878D82A}">
                    <a16:rowId xmlns:a16="http://schemas.microsoft.com/office/drawing/2014/main" val="10000"/>
                  </a:ext>
                </a:extLst>
              </a:tr>
              <a:tr h="311827">
                <a:tc>
                  <a:txBody>
                    <a:bodyPr/>
                    <a:lstStyle/>
                    <a:p>
                      <a:pPr algn="ctr" fontAlgn="b"/>
                      <a:r>
                        <a:rPr lang="is-IS" sz="1100" b="1" i="0" u="none" strike="noStrike" dirty="0">
                          <a:solidFill>
                            <a:schemeClr val="bg1"/>
                          </a:solidFill>
                          <a:effectLst/>
                          <a:latin typeface="Arial" charset="0"/>
                          <a:ea typeface="Arial" charset="0"/>
                          <a:cs typeface="Arial" charset="0"/>
                        </a:rPr>
                        <a:t>2015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AB5C"/>
                    </a:solidFill>
                  </a:tcPr>
                </a:tc>
                <a:tc>
                  <a:txBody>
                    <a:bodyPr/>
                    <a:lstStyle/>
                    <a:p>
                      <a:pPr marL="0" algn="ctr" defTabSz="457200" rtl="0" eaLnBrk="1" fontAlgn="b" latinLnBrk="0" hangingPunct="1"/>
                      <a:r>
                        <a:rPr lang="en-US" sz="1100" b="1" i="0" u="none" strike="noStrike" kern="1200" dirty="0">
                          <a:solidFill>
                            <a:srgbClr val="0D446F"/>
                          </a:solidFill>
                          <a:effectLst/>
                          <a:latin typeface="Arial" charset="0"/>
                          <a:ea typeface="Arial" charset="0"/>
                          <a:cs typeface="Arial" charset="0"/>
                        </a:rPr>
                        <a:t>0.44</a:t>
                      </a:r>
                      <a:endParaRPr lang="hr-HR" sz="1100" b="1" i="0" u="none" strike="noStrike" kern="1200" dirty="0">
                        <a:solidFill>
                          <a:srgbClr val="0D446F"/>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1" i="0" u="none" strike="noStrike" dirty="0">
                          <a:solidFill>
                            <a:schemeClr val="bg1"/>
                          </a:solidFill>
                          <a:effectLst/>
                          <a:latin typeface="Arial" charset="0"/>
                          <a:ea typeface="Arial" charset="0"/>
                          <a:cs typeface="Arial" charset="0"/>
                        </a:rPr>
                        <a:t>-5.25</a:t>
                      </a:r>
                      <a:endParaRPr lang="hr-HR" sz="1100" b="1" i="0" u="none" strike="noStrike" dirty="0">
                        <a:solidFill>
                          <a:schemeClr val="bg1"/>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446F"/>
                    </a:solidFill>
                  </a:tcPr>
                </a:tc>
                <a:tc>
                  <a:txBody>
                    <a:bodyPr/>
                    <a:lstStyle/>
                    <a:p>
                      <a:pPr algn="ctr" fontAlgn="b"/>
                      <a:r>
                        <a:rPr lang="it-IT" sz="1100" b="1" i="0" u="none" strike="noStrike" dirty="0">
                          <a:solidFill>
                            <a:srgbClr val="0D446F"/>
                          </a:solidFill>
                          <a:effectLst/>
                          <a:latin typeface="Arial" charset="0"/>
                          <a:ea typeface="Arial" charset="0"/>
                          <a:cs typeface="Arial" charset="0"/>
                        </a:rPr>
                        <a:t>-4.41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nb-NO" sz="1100" b="1" i="0" u="none" strike="noStrike" dirty="0">
                          <a:solidFill>
                            <a:schemeClr val="bg1"/>
                          </a:solidFill>
                          <a:effectLst/>
                          <a:latin typeface="Arial" charset="0"/>
                          <a:ea typeface="Arial" charset="0"/>
                          <a:cs typeface="Arial" charset="0"/>
                        </a:rPr>
                        <a:t>0.55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73B"/>
                    </a:solidFill>
                  </a:tcPr>
                </a:tc>
                <a:tc>
                  <a:txBody>
                    <a:bodyPr/>
                    <a:lstStyle/>
                    <a:p>
                      <a:pPr algn="ctr" fontAlgn="b"/>
                      <a:r>
                        <a:rPr lang="en-US" sz="1100" b="1" i="0" u="none" strike="noStrike" dirty="0">
                          <a:solidFill>
                            <a:srgbClr val="0D446F"/>
                          </a:solidFill>
                          <a:effectLst/>
                          <a:latin typeface="Arial" charset="0"/>
                          <a:ea typeface="Arial" charset="0"/>
                          <a:cs typeface="Arial" charset="0"/>
                        </a:rPr>
                        <a:t>-4.64</a:t>
                      </a:r>
                      <a:endParaRPr lang="hr-HR" sz="1100" b="1" i="0" u="none" strike="noStrike" dirty="0">
                        <a:solidFill>
                          <a:srgbClr val="0D446F"/>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is-IS" sz="1100" b="1" i="0" u="none" strike="noStrike" dirty="0">
                          <a:solidFill>
                            <a:srgbClr val="0D446F"/>
                          </a:solidFill>
                          <a:effectLst/>
                          <a:latin typeface="Arial" charset="0"/>
                          <a:ea typeface="Arial" charset="0"/>
                          <a:cs typeface="Arial" charset="0"/>
                        </a:rPr>
                        <a:t>0.02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11827">
                <a:tc>
                  <a:txBody>
                    <a:bodyPr/>
                    <a:lstStyle/>
                    <a:p>
                      <a:pPr algn="ctr" fontAlgn="b"/>
                      <a:r>
                        <a:rPr lang="is-IS" sz="1100" b="1" i="0" u="none" strike="noStrike" dirty="0">
                          <a:solidFill>
                            <a:schemeClr val="bg1"/>
                          </a:solidFill>
                          <a:effectLst/>
                          <a:latin typeface="Arial" charset="0"/>
                          <a:ea typeface="Arial" charset="0"/>
                          <a:cs typeface="Arial" charset="0"/>
                        </a:rPr>
                        <a:t>2016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AB5C"/>
                    </a:solidFill>
                  </a:tcPr>
                </a:tc>
                <a:tc>
                  <a:txBody>
                    <a:bodyPr/>
                    <a:lstStyle/>
                    <a:p>
                      <a:pPr algn="ctr" fontAlgn="b"/>
                      <a:r>
                        <a:rPr lang="en-US" sz="1100" b="1" i="0" u="none" strike="noStrike" dirty="0">
                          <a:solidFill>
                            <a:srgbClr val="0D446F"/>
                          </a:solidFill>
                          <a:effectLst/>
                          <a:latin typeface="Arial" charset="0"/>
                          <a:ea typeface="Arial" charset="0"/>
                          <a:cs typeface="Arial" charset="0"/>
                        </a:rPr>
                        <a:t>12.62</a:t>
                      </a:r>
                      <a:endParaRPr lang="hr-HR" sz="1100" b="1" i="0" u="none" strike="noStrike" dirty="0">
                        <a:solidFill>
                          <a:srgbClr val="0D446F"/>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457200" rtl="0" eaLnBrk="1" fontAlgn="b" latinLnBrk="0" hangingPunct="1"/>
                      <a:r>
                        <a:rPr lang="nb-NO" sz="1100" b="1" i="0" u="none" strike="noStrike" kern="1200" dirty="0">
                          <a:solidFill>
                            <a:srgbClr val="0D446F"/>
                          </a:solidFill>
                          <a:effectLst/>
                          <a:latin typeface="Arial" charset="0"/>
                          <a:ea typeface="Arial" charset="0"/>
                          <a:cs typeface="Arial" charset="0"/>
                        </a:rPr>
                        <a:t>5.01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1" i="0" u="none" strike="noStrike" dirty="0">
                          <a:solidFill>
                            <a:schemeClr val="bg1"/>
                          </a:solidFill>
                          <a:effectLst/>
                          <a:latin typeface="Arial" charset="0"/>
                          <a:ea typeface="Arial" charset="0"/>
                          <a:cs typeface="Arial" charset="0"/>
                        </a:rPr>
                        <a:t>21.31</a:t>
                      </a:r>
                      <a:endParaRPr lang="hr-HR" sz="1100" b="1" i="0" u="none" strike="noStrike" dirty="0">
                        <a:solidFill>
                          <a:schemeClr val="bg1"/>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73B"/>
                    </a:solidFill>
                  </a:tcPr>
                </a:tc>
                <a:tc>
                  <a:txBody>
                    <a:bodyPr/>
                    <a:lstStyle/>
                    <a:p>
                      <a:pPr algn="ctr" fontAlgn="b"/>
                      <a:r>
                        <a:rPr lang="en-US" sz="1100" b="1" i="0" u="none" strike="noStrike" dirty="0">
                          <a:solidFill>
                            <a:srgbClr val="0D446F"/>
                          </a:solidFill>
                          <a:effectLst/>
                          <a:latin typeface="Arial" charset="0"/>
                          <a:ea typeface="Arial" charset="0"/>
                          <a:cs typeface="Arial" charset="0"/>
                        </a:rPr>
                        <a:t>2.65</a:t>
                      </a:r>
                      <a:endParaRPr lang="hr-HR" sz="1100" b="1" i="0" u="none" strike="noStrike" dirty="0">
                        <a:solidFill>
                          <a:srgbClr val="0D446F"/>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1" i="0" u="none" strike="noStrike" dirty="0">
                          <a:solidFill>
                            <a:srgbClr val="0D446F"/>
                          </a:solidFill>
                          <a:effectLst/>
                          <a:latin typeface="Arial" charset="0"/>
                          <a:ea typeface="Arial" charset="0"/>
                          <a:cs typeface="Arial" charset="0"/>
                        </a:rPr>
                        <a:t>17.49</a:t>
                      </a:r>
                      <a:endParaRPr lang="hr-HR" sz="1100" b="1" i="0" u="none" strike="noStrike" dirty="0">
                        <a:solidFill>
                          <a:srgbClr val="0D446F"/>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it-IT" sz="1100" b="1" i="0" u="none" strike="noStrike" dirty="0">
                          <a:solidFill>
                            <a:schemeClr val="bg1"/>
                          </a:solidFill>
                          <a:effectLst/>
                          <a:latin typeface="Arial" charset="0"/>
                          <a:ea typeface="Arial" charset="0"/>
                          <a:cs typeface="Arial" charset="0"/>
                        </a:rPr>
                        <a:t>0.20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446F"/>
                    </a:solidFill>
                  </a:tcPr>
                </a:tc>
                <a:extLst>
                  <a:ext uri="{0D108BD9-81ED-4DB2-BD59-A6C34878D82A}">
                    <a16:rowId xmlns:a16="http://schemas.microsoft.com/office/drawing/2014/main" val="10004"/>
                  </a:ext>
                </a:extLst>
              </a:tr>
              <a:tr h="311827">
                <a:tc>
                  <a:txBody>
                    <a:bodyPr/>
                    <a:lstStyle/>
                    <a:p>
                      <a:pPr algn="ctr" fontAlgn="b"/>
                      <a:r>
                        <a:rPr lang="is-IS" sz="1100" b="1" i="0" u="none" strike="noStrike" dirty="0">
                          <a:solidFill>
                            <a:schemeClr val="bg1"/>
                          </a:solidFill>
                          <a:effectLst/>
                          <a:latin typeface="Arial" charset="0"/>
                          <a:ea typeface="Arial" charset="0"/>
                          <a:cs typeface="Arial" charset="0"/>
                        </a:rPr>
                        <a:t>2017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AB5C"/>
                    </a:solidFill>
                  </a:tcPr>
                </a:tc>
                <a:tc>
                  <a:txBody>
                    <a:bodyPr/>
                    <a:lstStyle/>
                    <a:p>
                      <a:pPr algn="ctr" fontAlgn="b"/>
                      <a:r>
                        <a:rPr lang="en-US" sz="1100" b="1" i="0" u="none" strike="noStrike" dirty="0">
                          <a:solidFill>
                            <a:srgbClr val="0D446F"/>
                          </a:solidFill>
                          <a:effectLst/>
                          <a:latin typeface="Arial" charset="0"/>
                          <a:ea typeface="Arial" charset="0"/>
                          <a:cs typeface="Arial" charset="0"/>
                        </a:rPr>
                        <a:t>21.16</a:t>
                      </a:r>
                      <a:endParaRPr lang="hr-HR" sz="1100" b="1" i="0" u="none" strike="noStrike" dirty="0">
                        <a:solidFill>
                          <a:srgbClr val="0D446F"/>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nb-NO" sz="1100" b="1" i="0" u="none" strike="noStrike" dirty="0">
                          <a:solidFill>
                            <a:schemeClr val="bg1"/>
                          </a:solidFill>
                          <a:effectLst/>
                          <a:latin typeface="Arial" charset="0"/>
                          <a:ea typeface="Arial" charset="0"/>
                          <a:cs typeface="Arial" charset="0"/>
                        </a:rPr>
                        <a:t>27.77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73B"/>
                    </a:solidFill>
                  </a:tcPr>
                </a:tc>
                <a:tc>
                  <a:txBody>
                    <a:bodyPr/>
                    <a:lstStyle/>
                    <a:p>
                      <a:pPr marL="0" algn="ctr" defTabSz="457200" rtl="0" eaLnBrk="1" fontAlgn="b" latinLnBrk="0" hangingPunct="1"/>
                      <a:r>
                        <a:rPr lang="nb-NO" sz="1100" b="1" i="0" u="none" strike="noStrike" kern="1200" dirty="0">
                          <a:solidFill>
                            <a:srgbClr val="0D446F"/>
                          </a:solidFill>
                          <a:effectLst/>
                          <a:latin typeface="Arial" charset="0"/>
                          <a:ea typeface="Arial" charset="0"/>
                          <a:cs typeface="Arial" charset="0"/>
                        </a:rPr>
                        <a:t>14.65</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1" i="0" u="none" strike="noStrike" dirty="0">
                          <a:solidFill>
                            <a:srgbClr val="0D446F"/>
                          </a:solidFill>
                          <a:effectLst/>
                          <a:latin typeface="Arial" charset="0"/>
                          <a:ea typeface="Arial" charset="0"/>
                          <a:cs typeface="Arial" charset="0"/>
                        </a:rPr>
                        <a:t>3.54</a:t>
                      </a:r>
                      <a:endParaRPr lang="hr-HR" sz="1100" b="1" i="0" u="none" strike="noStrike" dirty="0">
                        <a:solidFill>
                          <a:srgbClr val="0D446F"/>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nb-NO" sz="1100" b="1" i="0" u="none" strike="noStrike" dirty="0">
                          <a:solidFill>
                            <a:srgbClr val="0D446F"/>
                          </a:solidFill>
                          <a:effectLst/>
                          <a:latin typeface="Arial" charset="0"/>
                          <a:ea typeface="Arial" charset="0"/>
                          <a:cs typeface="Arial" charset="0"/>
                        </a:rPr>
                        <a:t>7.48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nb-NO" sz="1100" b="1" i="0" u="none" strike="noStrike" dirty="0">
                          <a:solidFill>
                            <a:schemeClr val="bg1"/>
                          </a:solidFill>
                          <a:effectLst/>
                          <a:latin typeface="Arial" charset="0"/>
                          <a:ea typeface="Arial" charset="0"/>
                          <a:cs typeface="Arial" charset="0"/>
                        </a:rPr>
                        <a:t>0.80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446F"/>
                    </a:solidFill>
                  </a:tcPr>
                </a:tc>
                <a:extLst>
                  <a:ext uri="{0D108BD9-81ED-4DB2-BD59-A6C34878D82A}">
                    <a16:rowId xmlns:a16="http://schemas.microsoft.com/office/drawing/2014/main" val="10005"/>
                  </a:ext>
                </a:extLst>
              </a:tr>
              <a:tr h="311827">
                <a:tc>
                  <a:txBody>
                    <a:bodyPr/>
                    <a:lstStyle/>
                    <a:p>
                      <a:pPr algn="ctr" fontAlgn="b"/>
                      <a:r>
                        <a:rPr lang="is-IS" sz="1100" b="1" i="0" u="none" strike="noStrike" dirty="0">
                          <a:solidFill>
                            <a:schemeClr val="bg1"/>
                          </a:solidFill>
                          <a:effectLst/>
                          <a:latin typeface="Arial" charset="0"/>
                          <a:ea typeface="Arial" charset="0"/>
                          <a:cs typeface="Arial" charset="0"/>
                        </a:rPr>
                        <a:t>2018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AB5C"/>
                    </a:solidFill>
                  </a:tcPr>
                </a:tc>
                <a:tc>
                  <a:txBody>
                    <a:bodyPr/>
                    <a:lstStyle/>
                    <a:p>
                      <a:pPr algn="ctr" fontAlgn="b"/>
                      <a:r>
                        <a:rPr lang="nb-NO" sz="1100" b="1" i="0" u="none" strike="noStrike" dirty="0">
                          <a:solidFill>
                            <a:srgbClr val="0D446F"/>
                          </a:solidFill>
                          <a:effectLst/>
                          <a:latin typeface="Arial" charset="0"/>
                          <a:ea typeface="Arial" charset="0"/>
                          <a:cs typeface="Arial" charset="0"/>
                        </a:rPr>
                        <a:t>-5.30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nb-NO" sz="1100" b="1" i="0" u="none" strike="noStrike" dirty="0">
                          <a:solidFill>
                            <a:schemeClr val="bg1"/>
                          </a:solidFill>
                          <a:effectLst/>
                          <a:latin typeface="Arial" charset="0"/>
                          <a:ea typeface="Arial" charset="0"/>
                          <a:cs typeface="Arial" charset="0"/>
                        </a:rPr>
                        <a:t>-13.78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446F"/>
                    </a:solidFill>
                  </a:tcPr>
                </a:tc>
                <a:tc>
                  <a:txBody>
                    <a:bodyPr/>
                    <a:lstStyle/>
                    <a:p>
                      <a:pPr algn="ctr" fontAlgn="b"/>
                      <a:r>
                        <a:rPr lang="en-US" sz="1100" b="1" i="0" u="none" strike="noStrike" dirty="0">
                          <a:solidFill>
                            <a:srgbClr val="0D446F"/>
                          </a:solidFill>
                          <a:effectLst/>
                          <a:latin typeface="Arial" charset="0"/>
                          <a:ea typeface="Arial" charset="0"/>
                          <a:cs typeface="Arial" charset="0"/>
                        </a:rPr>
                        <a:t>-11.01</a:t>
                      </a:r>
                      <a:endParaRPr lang="hr-HR" sz="1100" b="1" i="0" u="none" strike="noStrike" dirty="0">
                        <a:solidFill>
                          <a:srgbClr val="0D446F"/>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1" i="0" u="none" strike="noStrike" dirty="0">
                          <a:solidFill>
                            <a:srgbClr val="002060"/>
                          </a:solidFill>
                          <a:effectLst/>
                          <a:latin typeface="Arial" charset="0"/>
                          <a:ea typeface="Arial" charset="0"/>
                          <a:cs typeface="Arial" charset="0"/>
                        </a:rPr>
                        <a:t>0.01</a:t>
                      </a:r>
                      <a:endParaRPr lang="hr-HR" sz="1100" b="1" i="0" u="none" strike="noStrike" dirty="0">
                        <a:solidFill>
                          <a:srgbClr val="002060"/>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nb-NO" sz="1100" b="1" i="0" u="none" strike="noStrike" dirty="0">
                          <a:solidFill>
                            <a:srgbClr val="0D446F"/>
                          </a:solidFill>
                          <a:effectLst/>
                          <a:latin typeface="Arial" charset="0"/>
                          <a:ea typeface="Arial" charset="0"/>
                          <a:cs typeface="Arial" charset="0"/>
                        </a:rPr>
                        <a:t>-2.26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fi-FI" sz="1100" b="1" i="0" u="none" strike="noStrike" dirty="0">
                          <a:solidFill>
                            <a:schemeClr val="bg1"/>
                          </a:solidFill>
                          <a:effectLst/>
                          <a:latin typeface="Arial" charset="0"/>
                          <a:ea typeface="Arial" charset="0"/>
                          <a:cs typeface="Arial" charset="0"/>
                        </a:rPr>
                        <a:t>1.83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73B"/>
                    </a:solidFill>
                  </a:tcPr>
                </a:tc>
                <a:extLst>
                  <a:ext uri="{0D108BD9-81ED-4DB2-BD59-A6C34878D82A}">
                    <a16:rowId xmlns:a16="http://schemas.microsoft.com/office/drawing/2014/main" val="10006"/>
                  </a:ext>
                </a:extLst>
              </a:tr>
              <a:tr h="311827">
                <a:tc>
                  <a:txBody>
                    <a:bodyPr/>
                    <a:lstStyle/>
                    <a:p>
                      <a:pPr algn="ctr" fontAlgn="b"/>
                      <a:r>
                        <a:rPr lang="is-IS" sz="1100" b="1" i="0" u="none" strike="noStrike" dirty="0">
                          <a:solidFill>
                            <a:schemeClr val="bg1"/>
                          </a:solidFill>
                          <a:effectLst/>
                          <a:latin typeface="Arial" charset="0"/>
                          <a:ea typeface="Arial" charset="0"/>
                          <a:cs typeface="Arial" charset="0"/>
                        </a:rPr>
                        <a:t>2019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AB5C"/>
                    </a:solidFill>
                  </a:tcPr>
                </a:tc>
                <a:tc>
                  <a:txBody>
                    <a:bodyPr/>
                    <a:lstStyle/>
                    <a:p>
                      <a:pPr algn="ctr" fontAlgn="b"/>
                      <a:r>
                        <a:rPr lang="en-US" sz="1100" b="1" i="0" u="none" strike="noStrike" dirty="0">
                          <a:solidFill>
                            <a:schemeClr val="bg1"/>
                          </a:solidFill>
                          <a:effectLst/>
                          <a:latin typeface="Arial" charset="0"/>
                          <a:ea typeface="Arial" charset="0"/>
                          <a:cs typeface="Arial" charset="0"/>
                        </a:rPr>
                        <a:t>30.90</a:t>
                      </a:r>
                      <a:endParaRPr lang="hr-HR" sz="1100" b="1" i="0" u="none" strike="noStrike" dirty="0">
                        <a:solidFill>
                          <a:schemeClr val="bg1"/>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73B"/>
                    </a:solidFill>
                  </a:tcPr>
                </a:tc>
                <a:tc>
                  <a:txBody>
                    <a:bodyPr/>
                    <a:lstStyle/>
                    <a:p>
                      <a:pPr marL="0" algn="ctr" defTabSz="457200" rtl="0" eaLnBrk="1" fontAlgn="b" latinLnBrk="0" hangingPunct="1"/>
                      <a:r>
                        <a:rPr lang="nb-NO" sz="1100" b="1" i="0" u="none" strike="noStrike" kern="1200" dirty="0">
                          <a:solidFill>
                            <a:srgbClr val="0D446F"/>
                          </a:solidFill>
                          <a:effectLst/>
                          <a:latin typeface="Arial" charset="0"/>
                          <a:ea typeface="Arial" charset="0"/>
                          <a:cs typeface="Arial" charset="0"/>
                        </a:rPr>
                        <a:t>22.13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1" i="0" u="none" strike="noStrike" dirty="0">
                          <a:solidFill>
                            <a:srgbClr val="0D446F"/>
                          </a:solidFill>
                          <a:effectLst/>
                          <a:latin typeface="Arial" charset="0"/>
                          <a:ea typeface="Arial" charset="0"/>
                          <a:cs typeface="Arial" charset="0"/>
                        </a:rPr>
                        <a:t>25.52</a:t>
                      </a:r>
                      <a:endParaRPr lang="hr-HR" sz="1100" b="1" i="0" u="none" strike="noStrike" dirty="0">
                        <a:solidFill>
                          <a:srgbClr val="0D446F"/>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1" i="0" u="none" strike="noStrike" dirty="0">
                          <a:solidFill>
                            <a:srgbClr val="002060"/>
                          </a:solidFill>
                          <a:effectLst/>
                          <a:latin typeface="Arial" charset="0"/>
                          <a:ea typeface="Arial" charset="0"/>
                          <a:cs typeface="Arial" charset="0"/>
                        </a:rPr>
                        <a:t>8.72</a:t>
                      </a:r>
                      <a:endParaRPr lang="hr-HR" sz="1100" b="1" i="0" u="none" strike="noStrike" dirty="0">
                        <a:solidFill>
                          <a:srgbClr val="002060"/>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1" i="0" u="none" strike="noStrike" dirty="0">
                          <a:solidFill>
                            <a:srgbClr val="002060"/>
                          </a:solidFill>
                          <a:effectLst/>
                          <a:latin typeface="Arial" charset="0"/>
                          <a:ea typeface="Arial" charset="0"/>
                          <a:cs typeface="Arial" charset="0"/>
                        </a:rPr>
                        <a:t>14.41</a:t>
                      </a:r>
                      <a:endParaRPr lang="hr-HR" sz="1100" b="1" i="0" u="none" strike="noStrike" dirty="0">
                        <a:solidFill>
                          <a:srgbClr val="002060"/>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100" b="1" i="0" u="none" strike="noStrike" dirty="0">
                          <a:solidFill>
                            <a:schemeClr val="bg1"/>
                          </a:solidFill>
                          <a:effectLst/>
                          <a:latin typeface="Arial" charset="0"/>
                          <a:ea typeface="Arial" charset="0"/>
                          <a:cs typeface="Arial" charset="0"/>
                        </a:rPr>
                        <a:t>2.15</a:t>
                      </a:r>
                      <a:endParaRPr lang="cs-CZ" sz="1100" b="1" i="0" u="none" strike="noStrike" dirty="0">
                        <a:solidFill>
                          <a:schemeClr val="bg1"/>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446F"/>
                    </a:solidFill>
                  </a:tcPr>
                </a:tc>
                <a:extLst>
                  <a:ext uri="{0D108BD9-81ED-4DB2-BD59-A6C34878D82A}">
                    <a16:rowId xmlns:a16="http://schemas.microsoft.com/office/drawing/2014/main" val="10007"/>
                  </a:ext>
                </a:extLst>
              </a:tr>
              <a:tr h="311827">
                <a:tc>
                  <a:txBody>
                    <a:bodyPr/>
                    <a:lstStyle/>
                    <a:p>
                      <a:pPr algn="ctr" fontAlgn="b"/>
                      <a:r>
                        <a:rPr lang="is-IS" sz="1100" b="1" i="0" u="none" strike="noStrike" dirty="0">
                          <a:solidFill>
                            <a:schemeClr val="bg1"/>
                          </a:solidFill>
                          <a:effectLst/>
                          <a:latin typeface="Arial" charset="0"/>
                          <a:ea typeface="Arial" charset="0"/>
                          <a:cs typeface="Arial" charset="0"/>
                        </a:rPr>
                        <a:t>2020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AB5C"/>
                    </a:solidFill>
                  </a:tcPr>
                </a:tc>
                <a:tc>
                  <a:txBody>
                    <a:bodyPr/>
                    <a:lstStyle/>
                    <a:p>
                      <a:pPr algn="ctr" fontAlgn="b"/>
                      <a:r>
                        <a:rPr lang="en-US" sz="1100" b="1" i="0" u="none" strike="noStrike" dirty="0">
                          <a:solidFill>
                            <a:schemeClr val="bg1"/>
                          </a:solidFill>
                          <a:effectLst/>
                          <a:latin typeface="Arial" charset="0"/>
                          <a:ea typeface="Arial" charset="0"/>
                          <a:cs typeface="Arial" charset="0"/>
                        </a:rPr>
                        <a:t>20.79</a:t>
                      </a:r>
                      <a:endParaRPr lang="hr-HR" sz="1100" b="1" i="0" u="none" strike="noStrike" dirty="0">
                        <a:solidFill>
                          <a:schemeClr val="bg1"/>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73B"/>
                    </a:solidFill>
                  </a:tcPr>
                </a:tc>
                <a:tc>
                  <a:txBody>
                    <a:bodyPr/>
                    <a:lstStyle/>
                    <a:p>
                      <a:pPr marL="0" algn="ctr" defTabSz="457200" rtl="0" eaLnBrk="1" fontAlgn="b" latinLnBrk="0" hangingPunct="1"/>
                      <a:r>
                        <a:rPr lang="nb-NO" sz="1100" b="1" i="0" u="none" strike="noStrike" kern="1200" dirty="0">
                          <a:solidFill>
                            <a:srgbClr val="0D446F"/>
                          </a:solidFill>
                          <a:effectLst/>
                          <a:latin typeface="Arial" charset="0"/>
                          <a:ea typeface="Arial" charset="0"/>
                          <a:cs typeface="Arial" charset="0"/>
                        </a:rPr>
                        <a:t>11.13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1" i="0" u="none" strike="noStrike" dirty="0">
                          <a:solidFill>
                            <a:srgbClr val="0D446F"/>
                          </a:solidFill>
                          <a:effectLst/>
                          <a:latin typeface="Arial" charset="0"/>
                          <a:ea typeface="Arial" charset="0"/>
                          <a:cs typeface="Arial" charset="0"/>
                        </a:rPr>
                        <a:t>19.96</a:t>
                      </a:r>
                      <a:endParaRPr lang="hr-HR" sz="1100" b="1" i="0" u="none" strike="noStrike" dirty="0">
                        <a:solidFill>
                          <a:srgbClr val="0D446F"/>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1" i="0" u="none" strike="noStrike" dirty="0">
                          <a:solidFill>
                            <a:srgbClr val="002060"/>
                          </a:solidFill>
                          <a:effectLst/>
                          <a:latin typeface="Arial" charset="0"/>
                          <a:ea typeface="Arial" charset="0"/>
                          <a:cs typeface="Arial" charset="0"/>
                        </a:rPr>
                        <a:t>7.51</a:t>
                      </a:r>
                      <a:endParaRPr lang="hr-HR" sz="1100" b="1" i="0" u="none" strike="noStrike" dirty="0">
                        <a:solidFill>
                          <a:srgbClr val="002060"/>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1" i="0" u="none" strike="noStrike" dirty="0">
                          <a:solidFill>
                            <a:srgbClr val="002060"/>
                          </a:solidFill>
                          <a:effectLst/>
                          <a:latin typeface="Arial" charset="0"/>
                          <a:ea typeface="Arial" charset="0"/>
                          <a:cs typeface="Arial" charset="0"/>
                        </a:rPr>
                        <a:t>6.17</a:t>
                      </a:r>
                      <a:endParaRPr lang="hr-HR" sz="1100" b="1" i="0" u="none" strike="noStrike" dirty="0">
                        <a:solidFill>
                          <a:srgbClr val="002060"/>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1" i="0" u="none" strike="noStrike" dirty="0">
                          <a:solidFill>
                            <a:schemeClr val="bg1"/>
                          </a:solidFill>
                          <a:effectLst/>
                          <a:latin typeface="Arial" charset="0"/>
                          <a:ea typeface="Arial" charset="0"/>
                          <a:cs typeface="Arial" charset="0"/>
                        </a:rPr>
                        <a:t>0.45</a:t>
                      </a:r>
                      <a:endParaRPr lang="cs-CZ" sz="1100" b="1" i="0" u="none" strike="noStrike" dirty="0">
                        <a:solidFill>
                          <a:schemeClr val="bg1"/>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446F"/>
                    </a:solidFill>
                  </a:tcPr>
                </a:tc>
                <a:extLst>
                  <a:ext uri="{0D108BD9-81ED-4DB2-BD59-A6C34878D82A}">
                    <a16:rowId xmlns:a16="http://schemas.microsoft.com/office/drawing/2014/main" val="10008"/>
                  </a:ext>
                </a:extLst>
              </a:tr>
              <a:tr h="311827">
                <a:tc>
                  <a:txBody>
                    <a:bodyPr/>
                    <a:lstStyle/>
                    <a:p>
                      <a:pPr algn="ctr" fontAlgn="b"/>
                      <a:r>
                        <a:rPr lang="is-IS" sz="1100" b="1" i="0" u="none" strike="noStrike" dirty="0">
                          <a:solidFill>
                            <a:schemeClr val="bg1"/>
                          </a:solidFill>
                          <a:effectLst/>
                          <a:latin typeface="Arial" charset="0"/>
                          <a:ea typeface="Arial" charset="0"/>
                          <a:cs typeface="Arial" charset="0"/>
                        </a:rPr>
                        <a:t>2021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AB5C"/>
                    </a:solidFill>
                  </a:tcPr>
                </a:tc>
                <a:tc>
                  <a:txBody>
                    <a:bodyPr/>
                    <a:lstStyle/>
                    <a:p>
                      <a:pPr algn="ctr" fontAlgn="b"/>
                      <a:r>
                        <a:rPr lang="en-US" sz="1100" b="1" i="0" u="none" strike="noStrike" dirty="0">
                          <a:solidFill>
                            <a:schemeClr val="bg1"/>
                          </a:solidFill>
                          <a:effectLst/>
                          <a:latin typeface="Arial" charset="0"/>
                          <a:ea typeface="Arial" charset="0"/>
                          <a:cs typeface="Arial" charset="0"/>
                        </a:rPr>
                        <a:t>25.66</a:t>
                      </a:r>
                      <a:endParaRPr lang="hr-HR" sz="1100" b="1" i="0" u="none" strike="noStrike" dirty="0">
                        <a:solidFill>
                          <a:schemeClr val="bg1"/>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73B"/>
                    </a:solidFill>
                  </a:tcPr>
                </a:tc>
                <a:tc>
                  <a:txBody>
                    <a:bodyPr/>
                    <a:lstStyle/>
                    <a:p>
                      <a:pPr marL="0" algn="ctr" defTabSz="457200" rtl="0" eaLnBrk="1" fontAlgn="b" latinLnBrk="0" hangingPunct="1"/>
                      <a:r>
                        <a:rPr lang="nb-NO" sz="1100" b="1" i="0" u="none" strike="noStrike" kern="1200" dirty="0">
                          <a:solidFill>
                            <a:srgbClr val="0D446F"/>
                          </a:solidFill>
                          <a:effectLst/>
                          <a:latin typeface="Arial" charset="0"/>
                          <a:ea typeface="Arial" charset="0"/>
                          <a:cs typeface="Arial" charset="0"/>
                        </a:rPr>
                        <a:t>8.29</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1" i="0" u="none" strike="noStrike" dirty="0">
                          <a:solidFill>
                            <a:srgbClr val="0D446F"/>
                          </a:solidFill>
                          <a:effectLst/>
                          <a:latin typeface="Arial" charset="0"/>
                          <a:ea typeface="Arial" charset="0"/>
                          <a:cs typeface="Arial" charset="0"/>
                        </a:rPr>
                        <a:t>14.82</a:t>
                      </a:r>
                      <a:endParaRPr lang="hr-HR" sz="1100" b="1" i="0" u="none" strike="noStrike" dirty="0">
                        <a:solidFill>
                          <a:srgbClr val="0D446F"/>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1" i="0" u="none" strike="noStrike" dirty="0">
                          <a:solidFill>
                            <a:schemeClr val="bg1"/>
                          </a:solidFill>
                          <a:effectLst/>
                          <a:latin typeface="Arial" charset="0"/>
                          <a:ea typeface="Arial" charset="0"/>
                          <a:cs typeface="Arial" charset="0"/>
                        </a:rPr>
                        <a:t>-1.54</a:t>
                      </a:r>
                      <a:endParaRPr lang="hr-HR" sz="1100" b="1" i="0" u="none" strike="noStrike" dirty="0">
                        <a:solidFill>
                          <a:schemeClr val="bg1"/>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446F"/>
                    </a:solidFill>
                  </a:tcPr>
                </a:tc>
                <a:tc>
                  <a:txBody>
                    <a:bodyPr/>
                    <a:lstStyle/>
                    <a:p>
                      <a:pPr algn="ctr" fontAlgn="b"/>
                      <a:r>
                        <a:rPr lang="en-US" sz="1100" b="1" i="0" u="none" strike="noStrike" dirty="0">
                          <a:solidFill>
                            <a:srgbClr val="002060"/>
                          </a:solidFill>
                          <a:effectLst/>
                          <a:latin typeface="Arial" charset="0"/>
                          <a:ea typeface="Arial" charset="0"/>
                          <a:cs typeface="Arial" charset="0"/>
                        </a:rPr>
                        <a:t>5.36</a:t>
                      </a:r>
                      <a:endParaRPr lang="hr-HR" sz="1100" b="1" i="0" u="none" strike="noStrike" dirty="0">
                        <a:solidFill>
                          <a:srgbClr val="002060"/>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457200" rtl="0" eaLnBrk="1" fontAlgn="b" latinLnBrk="0" hangingPunct="1"/>
                      <a:r>
                        <a:rPr lang="en-US" sz="1100" b="1" i="0" u="none" strike="noStrike" kern="1200" dirty="0">
                          <a:solidFill>
                            <a:srgbClr val="0D446F"/>
                          </a:solidFill>
                          <a:effectLst/>
                          <a:latin typeface="Arial" charset="0"/>
                          <a:ea typeface="Arial" charset="0"/>
                          <a:cs typeface="Arial" charset="0"/>
                        </a:rPr>
                        <a:t>0.04</a:t>
                      </a:r>
                      <a:endParaRPr lang="cs-CZ" sz="1100" b="1" i="0" u="none" strike="noStrike" kern="1200" dirty="0">
                        <a:solidFill>
                          <a:srgbClr val="0D446F"/>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91014190"/>
                  </a:ext>
                </a:extLst>
              </a:tr>
              <a:tr h="311827">
                <a:tc>
                  <a:txBody>
                    <a:bodyPr/>
                    <a:lstStyle/>
                    <a:p>
                      <a:pPr algn="ctr" fontAlgn="b"/>
                      <a:r>
                        <a:rPr lang="is-IS" sz="1100" b="1" i="0" u="none" strike="noStrike" dirty="0">
                          <a:solidFill>
                            <a:schemeClr val="bg1"/>
                          </a:solidFill>
                          <a:effectLst/>
                          <a:latin typeface="Arial" charset="0"/>
                          <a:ea typeface="Arial" charset="0"/>
                          <a:cs typeface="Arial" charset="0"/>
                        </a:rPr>
                        <a:t>2022</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FAB5C"/>
                    </a:solidFill>
                  </a:tcPr>
                </a:tc>
                <a:tc>
                  <a:txBody>
                    <a:bodyPr/>
                    <a:lstStyle/>
                    <a:p>
                      <a:pPr algn="ctr" fontAlgn="b"/>
                      <a:r>
                        <a:rPr lang="en-US" sz="1100" b="1" i="0" u="none" strike="noStrike" dirty="0">
                          <a:solidFill>
                            <a:srgbClr val="0D446F"/>
                          </a:solidFill>
                          <a:effectLst/>
                          <a:latin typeface="Arial" charset="0"/>
                          <a:ea typeface="Arial" charset="0"/>
                          <a:cs typeface="Arial" charset="0"/>
                        </a:rPr>
                        <a:t>-19.53</a:t>
                      </a:r>
                      <a:endParaRPr lang="hr-HR" sz="1100" b="1" i="0" u="none" strike="noStrike" dirty="0">
                        <a:solidFill>
                          <a:srgbClr val="0D446F"/>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457200" rtl="0" eaLnBrk="1" fontAlgn="b" latinLnBrk="0" hangingPunct="1"/>
                      <a:r>
                        <a:rPr lang="nb-NO" sz="1100" b="1" i="0" u="none" strike="noStrike" kern="1200" dirty="0">
                          <a:solidFill>
                            <a:srgbClr val="0D446F"/>
                          </a:solidFill>
                          <a:effectLst/>
                          <a:latin typeface="Arial" charset="0"/>
                          <a:ea typeface="Arial" charset="0"/>
                          <a:cs typeface="Arial" charset="0"/>
                        </a:rPr>
                        <a:t>-15.57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1" i="0" u="none" strike="noStrike" dirty="0">
                          <a:solidFill>
                            <a:schemeClr val="bg1"/>
                          </a:solidFill>
                          <a:effectLst/>
                          <a:latin typeface="Arial" charset="0"/>
                          <a:ea typeface="Arial" charset="0"/>
                          <a:cs typeface="Arial" charset="0"/>
                        </a:rPr>
                        <a:t>-20.44</a:t>
                      </a:r>
                      <a:endParaRPr lang="hr-HR" sz="1100" b="1" i="0" u="none" strike="noStrike" dirty="0">
                        <a:solidFill>
                          <a:schemeClr val="bg1"/>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446F"/>
                    </a:solidFill>
                  </a:tcPr>
                </a:tc>
                <a:tc>
                  <a:txBody>
                    <a:bodyPr/>
                    <a:lstStyle/>
                    <a:p>
                      <a:pPr algn="ctr" fontAlgn="b"/>
                      <a:r>
                        <a:rPr lang="en-US" sz="1100" b="1" i="0" u="none" strike="noStrike" dirty="0">
                          <a:solidFill>
                            <a:srgbClr val="0D446F"/>
                          </a:solidFill>
                          <a:effectLst/>
                          <a:latin typeface="Arial" charset="0"/>
                          <a:ea typeface="Arial" charset="0"/>
                          <a:cs typeface="Arial" charset="0"/>
                        </a:rPr>
                        <a:t>-13.01</a:t>
                      </a:r>
                      <a:endParaRPr lang="hr-HR" sz="1100" b="1" i="0" u="none" strike="noStrike" dirty="0">
                        <a:solidFill>
                          <a:srgbClr val="0D446F"/>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1" i="0" u="none" strike="noStrike" dirty="0">
                          <a:solidFill>
                            <a:srgbClr val="002060"/>
                          </a:solidFill>
                          <a:effectLst/>
                          <a:latin typeface="Arial" charset="0"/>
                          <a:ea typeface="Arial" charset="0"/>
                          <a:cs typeface="Arial" charset="0"/>
                        </a:rPr>
                        <a:t>-11.22</a:t>
                      </a:r>
                      <a:endParaRPr lang="hr-HR" sz="1100" b="1" i="0" u="none" strike="noStrike" dirty="0">
                        <a:solidFill>
                          <a:srgbClr val="002060"/>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ctr" defTabSz="457200" rtl="0" eaLnBrk="1" fontAlgn="b" latinLnBrk="0" hangingPunct="1"/>
                      <a:r>
                        <a:rPr lang="en-US" sz="1100" b="1" i="0" u="none" strike="noStrike" kern="1200" dirty="0">
                          <a:solidFill>
                            <a:schemeClr val="bg1"/>
                          </a:solidFill>
                          <a:effectLst/>
                          <a:latin typeface="Arial" charset="0"/>
                          <a:ea typeface="Arial" charset="0"/>
                          <a:cs typeface="Arial" charset="0"/>
                        </a:rPr>
                        <a:t>1.43</a:t>
                      </a:r>
                      <a:endParaRPr lang="cs-CZ" sz="1100" b="1" i="0" u="none" strike="noStrike" kern="1200" dirty="0">
                        <a:solidFill>
                          <a:schemeClr val="bg1"/>
                        </a:solidFill>
                        <a:effectLst/>
                        <a:latin typeface="Arial" charset="0"/>
                        <a:ea typeface="Arial" charset="0"/>
                        <a:cs typeface="Arial" charset="0"/>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773B"/>
                    </a:solidFill>
                  </a:tcPr>
                </a:tc>
                <a:extLst>
                  <a:ext uri="{0D108BD9-81ED-4DB2-BD59-A6C34878D82A}">
                    <a16:rowId xmlns:a16="http://schemas.microsoft.com/office/drawing/2014/main" val="1624918286"/>
                  </a:ext>
                </a:extLst>
              </a:tr>
            </a:tbl>
          </a:graphicData>
        </a:graphic>
      </p:graphicFrame>
    </p:spTree>
    <p:extLst>
      <p:ext uri="{BB962C8B-B14F-4D97-AF65-F5344CB8AC3E}">
        <p14:creationId xmlns:p14="http://schemas.microsoft.com/office/powerpoint/2010/main" val="1838236791"/>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891971" y="3241150"/>
            <a:ext cx="1179244" cy="523220"/>
          </a:xfrm>
          <a:prstGeom prst="rect">
            <a:avLst/>
          </a:prstGeom>
          <a:noFill/>
        </p:spPr>
        <p:txBody>
          <a:bodyPr wrap="square" rtlCol="0">
            <a:spAutoFit/>
          </a:bodyPr>
          <a:lstStyle/>
          <a:p>
            <a:pPr algn="ctr"/>
            <a:r>
              <a:rPr lang="en-US" sz="1400" b="1" dirty="0">
                <a:solidFill>
                  <a:srgbClr val="0D4571"/>
                </a:solidFill>
                <a:latin typeface="Arial"/>
                <a:cs typeface="Arial"/>
              </a:rPr>
              <a:t>Rankings </a:t>
            </a:r>
            <a:br>
              <a:rPr lang="en-US" sz="1400" b="1" dirty="0">
                <a:solidFill>
                  <a:srgbClr val="0D4571"/>
                </a:solidFill>
                <a:latin typeface="Arial"/>
                <a:cs typeface="Arial"/>
              </a:rPr>
            </a:br>
            <a:r>
              <a:rPr lang="en-US" sz="1400" b="1" dirty="0">
                <a:solidFill>
                  <a:srgbClr val="0D4571"/>
                </a:solidFill>
                <a:latin typeface="Arial"/>
                <a:cs typeface="Arial"/>
              </a:rPr>
              <a:t>and ratings</a:t>
            </a:r>
          </a:p>
        </p:txBody>
      </p:sp>
      <p:sp>
        <p:nvSpPr>
          <p:cNvPr id="40" name="TextBox 39"/>
          <p:cNvSpPr txBox="1"/>
          <p:nvPr/>
        </p:nvSpPr>
        <p:spPr>
          <a:xfrm>
            <a:off x="317434" y="3233313"/>
            <a:ext cx="1550704" cy="523220"/>
          </a:xfrm>
          <a:prstGeom prst="rect">
            <a:avLst/>
          </a:prstGeom>
          <a:noFill/>
        </p:spPr>
        <p:txBody>
          <a:bodyPr wrap="square" rtlCol="0">
            <a:spAutoFit/>
          </a:bodyPr>
          <a:lstStyle/>
          <a:p>
            <a:pPr algn="ctr"/>
            <a:r>
              <a:rPr lang="en-US" sz="1400" b="1" dirty="0">
                <a:solidFill>
                  <a:srgbClr val="0D4571"/>
                </a:solidFill>
                <a:latin typeface="Arial"/>
                <a:cs typeface="Arial"/>
              </a:rPr>
              <a:t>Long-term performance</a:t>
            </a:r>
          </a:p>
        </p:txBody>
      </p:sp>
      <p:sp>
        <p:nvSpPr>
          <p:cNvPr id="41" name="TextBox 40"/>
          <p:cNvSpPr txBox="1"/>
          <p:nvPr/>
        </p:nvSpPr>
        <p:spPr>
          <a:xfrm>
            <a:off x="4383101" y="3241150"/>
            <a:ext cx="1777333" cy="523220"/>
          </a:xfrm>
          <a:prstGeom prst="rect">
            <a:avLst/>
          </a:prstGeom>
          <a:noFill/>
        </p:spPr>
        <p:txBody>
          <a:bodyPr wrap="square" rtlCol="0">
            <a:spAutoFit/>
          </a:bodyPr>
          <a:lstStyle/>
          <a:p>
            <a:pPr algn="ctr"/>
            <a:r>
              <a:rPr lang="en-US" sz="1400" b="1" dirty="0">
                <a:solidFill>
                  <a:srgbClr val="0D4571"/>
                </a:solidFill>
                <a:latin typeface="Arial"/>
                <a:cs typeface="Arial"/>
              </a:rPr>
              <a:t>Expenses </a:t>
            </a:r>
            <a:br>
              <a:rPr lang="en-US" sz="1400" b="1" dirty="0">
                <a:solidFill>
                  <a:srgbClr val="0D4571"/>
                </a:solidFill>
                <a:latin typeface="Arial"/>
                <a:cs typeface="Arial"/>
              </a:rPr>
            </a:br>
            <a:r>
              <a:rPr lang="en-US" sz="1400" b="1" dirty="0">
                <a:solidFill>
                  <a:srgbClr val="0D4571"/>
                </a:solidFill>
                <a:latin typeface="Arial"/>
                <a:cs typeface="Arial"/>
              </a:rPr>
              <a:t>and fees</a:t>
            </a:r>
          </a:p>
        </p:txBody>
      </p:sp>
      <p:sp>
        <p:nvSpPr>
          <p:cNvPr id="42" name="TextBox 41"/>
          <p:cNvSpPr txBox="1"/>
          <p:nvPr/>
        </p:nvSpPr>
        <p:spPr>
          <a:xfrm>
            <a:off x="5759903" y="3241150"/>
            <a:ext cx="1777333" cy="523220"/>
          </a:xfrm>
          <a:prstGeom prst="rect">
            <a:avLst/>
          </a:prstGeom>
          <a:noFill/>
        </p:spPr>
        <p:txBody>
          <a:bodyPr wrap="square" rtlCol="0">
            <a:spAutoFit/>
          </a:bodyPr>
          <a:lstStyle/>
          <a:p>
            <a:pPr algn="ctr"/>
            <a:r>
              <a:rPr lang="en-US" sz="1400" b="1" dirty="0">
                <a:solidFill>
                  <a:srgbClr val="0D4571"/>
                </a:solidFill>
                <a:latin typeface="Arial"/>
                <a:cs typeface="Arial"/>
              </a:rPr>
              <a:t>Benchmark comparison</a:t>
            </a:r>
          </a:p>
        </p:txBody>
      </p:sp>
      <p:sp>
        <p:nvSpPr>
          <p:cNvPr id="48" name="TextBox 47"/>
          <p:cNvSpPr txBox="1"/>
          <p:nvPr/>
        </p:nvSpPr>
        <p:spPr>
          <a:xfrm>
            <a:off x="7140526" y="3241150"/>
            <a:ext cx="1777333" cy="523220"/>
          </a:xfrm>
          <a:prstGeom prst="rect">
            <a:avLst/>
          </a:prstGeom>
          <a:noFill/>
        </p:spPr>
        <p:txBody>
          <a:bodyPr wrap="square" rtlCol="0">
            <a:spAutoFit/>
          </a:bodyPr>
          <a:lstStyle/>
          <a:p>
            <a:pPr algn="ctr"/>
            <a:r>
              <a:rPr lang="en-US" sz="1400" b="1" dirty="0">
                <a:solidFill>
                  <a:srgbClr val="0D4571"/>
                </a:solidFill>
                <a:latin typeface="Arial"/>
                <a:cs typeface="Arial"/>
              </a:rPr>
              <a:t>Top 10 </a:t>
            </a:r>
            <a:br>
              <a:rPr lang="en-US" sz="1400" b="1" dirty="0">
                <a:solidFill>
                  <a:srgbClr val="0D4571"/>
                </a:solidFill>
                <a:latin typeface="Arial"/>
                <a:cs typeface="Arial"/>
              </a:rPr>
            </a:br>
            <a:r>
              <a:rPr lang="en-US" sz="1400" b="1" dirty="0">
                <a:solidFill>
                  <a:srgbClr val="0D4571"/>
                </a:solidFill>
                <a:latin typeface="Arial"/>
                <a:cs typeface="Arial"/>
              </a:rPr>
              <a:t>holdings</a:t>
            </a:r>
          </a:p>
        </p:txBody>
      </p:sp>
      <p:grpSp>
        <p:nvGrpSpPr>
          <p:cNvPr id="68" name="Group 67"/>
          <p:cNvGrpSpPr/>
          <p:nvPr/>
        </p:nvGrpSpPr>
        <p:grpSpPr>
          <a:xfrm>
            <a:off x="1678280" y="2439364"/>
            <a:ext cx="233363" cy="228600"/>
            <a:chOff x="4849812" y="1039813"/>
            <a:chExt cx="233363" cy="228600"/>
          </a:xfrm>
        </p:grpSpPr>
        <p:sp>
          <p:nvSpPr>
            <p:cNvPr id="69" name="Freeform 68"/>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Freeform 69"/>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 name="Group 2"/>
          <p:cNvGrpSpPr/>
          <p:nvPr/>
        </p:nvGrpSpPr>
        <p:grpSpPr>
          <a:xfrm>
            <a:off x="632737" y="2085583"/>
            <a:ext cx="938656" cy="938654"/>
            <a:chOff x="632737" y="2085583"/>
            <a:chExt cx="938656" cy="938654"/>
          </a:xfrm>
        </p:grpSpPr>
        <p:grpSp>
          <p:nvGrpSpPr>
            <p:cNvPr id="82" name="Group 81"/>
            <p:cNvGrpSpPr/>
            <p:nvPr/>
          </p:nvGrpSpPr>
          <p:grpSpPr>
            <a:xfrm>
              <a:off x="798432" y="2255062"/>
              <a:ext cx="576263" cy="577850"/>
              <a:chOff x="5241926" y="4130675"/>
              <a:chExt cx="576263" cy="577850"/>
            </a:xfrm>
            <a:solidFill>
              <a:srgbClr val="D43815"/>
            </a:solidFill>
          </p:grpSpPr>
          <p:sp>
            <p:nvSpPr>
              <p:cNvPr id="83" name="Freeform 35"/>
              <p:cNvSpPr>
                <a:spLocks noEditPoints="1"/>
              </p:cNvSpPr>
              <p:nvPr/>
            </p:nvSpPr>
            <p:spPr bwMode="auto">
              <a:xfrm>
                <a:off x="5241926" y="4130675"/>
                <a:ext cx="576263" cy="577850"/>
              </a:xfrm>
              <a:custGeom>
                <a:avLst/>
                <a:gdLst>
                  <a:gd name="T0" fmla="*/ 236 w 240"/>
                  <a:gd name="T1" fmla="*/ 16 h 240"/>
                  <a:gd name="T2" fmla="*/ 200 w 240"/>
                  <a:gd name="T3" fmla="*/ 16 h 240"/>
                  <a:gd name="T4" fmla="*/ 200 w 240"/>
                  <a:gd name="T5" fmla="*/ 4 h 240"/>
                  <a:gd name="T6" fmla="*/ 196 w 240"/>
                  <a:gd name="T7" fmla="*/ 0 h 240"/>
                  <a:gd name="T8" fmla="*/ 164 w 240"/>
                  <a:gd name="T9" fmla="*/ 0 h 240"/>
                  <a:gd name="T10" fmla="*/ 160 w 240"/>
                  <a:gd name="T11" fmla="*/ 4 h 240"/>
                  <a:gd name="T12" fmla="*/ 160 w 240"/>
                  <a:gd name="T13" fmla="*/ 16 h 240"/>
                  <a:gd name="T14" fmla="*/ 80 w 240"/>
                  <a:gd name="T15" fmla="*/ 16 h 240"/>
                  <a:gd name="T16" fmla="*/ 80 w 240"/>
                  <a:gd name="T17" fmla="*/ 4 h 240"/>
                  <a:gd name="T18" fmla="*/ 76 w 240"/>
                  <a:gd name="T19" fmla="*/ 0 h 240"/>
                  <a:gd name="T20" fmla="*/ 44 w 240"/>
                  <a:gd name="T21" fmla="*/ 0 h 240"/>
                  <a:gd name="T22" fmla="*/ 40 w 240"/>
                  <a:gd name="T23" fmla="*/ 4 h 240"/>
                  <a:gd name="T24" fmla="*/ 40 w 240"/>
                  <a:gd name="T25" fmla="*/ 16 h 240"/>
                  <a:gd name="T26" fmla="*/ 4 w 240"/>
                  <a:gd name="T27" fmla="*/ 16 h 240"/>
                  <a:gd name="T28" fmla="*/ 0 w 240"/>
                  <a:gd name="T29" fmla="*/ 20 h 240"/>
                  <a:gd name="T30" fmla="*/ 0 w 240"/>
                  <a:gd name="T31" fmla="*/ 236 h 240"/>
                  <a:gd name="T32" fmla="*/ 4 w 240"/>
                  <a:gd name="T33" fmla="*/ 240 h 240"/>
                  <a:gd name="T34" fmla="*/ 236 w 240"/>
                  <a:gd name="T35" fmla="*/ 240 h 240"/>
                  <a:gd name="T36" fmla="*/ 240 w 240"/>
                  <a:gd name="T37" fmla="*/ 236 h 240"/>
                  <a:gd name="T38" fmla="*/ 240 w 240"/>
                  <a:gd name="T39" fmla="*/ 20 h 240"/>
                  <a:gd name="T40" fmla="*/ 236 w 240"/>
                  <a:gd name="T41" fmla="*/ 16 h 240"/>
                  <a:gd name="T42" fmla="*/ 168 w 240"/>
                  <a:gd name="T43" fmla="*/ 8 h 240"/>
                  <a:gd name="T44" fmla="*/ 192 w 240"/>
                  <a:gd name="T45" fmla="*/ 8 h 240"/>
                  <a:gd name="T46" fmla="*/ 192 w 240"/>
                  <a:gd name="T47" fmla="*/ 40 h 240"/>
                  <a:gd name="T48" fmla="*/ 168 w 240"/>
                  <a:gd name="T49" fmla="*/ 40 h 240"/>
                  <a:gd name="T50" fmla="*/ 168 w 240"/>
                  <a:gd name="T51" fmla="*/ 8 h 240"/>
                  <a:gd name="T52" fmla="*/ 48 w 240"/>
                  <a:gd name="T53" fmla="*/ 8 h 240"/>
                  <a:gd name="T54" fmla="*/ 72 w 240"/>
                  <a:gd name="T55" fmla="*/ 8 h 240"/>
                  <a:gd name="T56" fmla="*/ 72 w 240"/>
                  <a:gd name="T57" fmla="*/ 40 h 240"/>
                  <a:gd name="T58" fmla="*/ 48 w 240"/>
                  <a:gd name="T59" fmla="*/ 40 h 240"/>
                  <a:gd name="T60" fmla="*/ 48 w 240"/>
                  <a:gd name="T61" fmla="*/ 8 h 240"/>
                  <a:gd name="T62" fmla="*/ 40 w 240"/>
                  <a:gd name="T63" fmla="*/ 24 h 240"/>
                  <a:gd name="T64" fmla="*/ 40 w 240"/>
                  <a:gd name="T65" fmla="*/ 44 h 240"/>
                  <a:gd name="T66" fmla="*/ 44 w 240"/>
                  <a:gd name="T67" fmla="*/ 48 h 240"/>
                  <a:gd name="T68" fmla="*/ 76 w 240"/>
                  <a:gd name="T69" fmla="*/ 48 h 240"/>
                  <a:gd name="T70" fmla="*/ 80 w 240"/>
                  <a:gd name="T71" fmla="*/ 44 h 240"/>
                  <a:gd name="T72" fmla="*/ 80 w 240"/>
                  <a:gd name="T73" fmla="*/ 24 h 240"/>
                  <a:gd name="T74" fmla="*/ 160 w 240"/>
                  <a:gd name="T75" fmla="*/ 24 h 240"/>
                  <a:gd name="T76" fmla="*/ 160 w 240"/>
                  <a:gd name="T77" fmla="*/ 44 h 240"/>
                  <a:gd name="T78" fmla="*/ 164 w 240"/>
                  <a:gd name="T79" fmla="*/ 48 h 240"/>
                  <a:gd name="T80" fmla="*/ 196 w 240"/>
                  <a:gd name="T81" fmla="*/ 48 h 240"/>
                  <a:gd name="T82" fmla="*/ 200 w 240"/>
                  <a:gd name="T83" fmla="*/ 44 h 240"/>
                  <a:gd name="T84" fmla="*/ 200 w 240"/>
                  <a:gd name="T85" fmla="*/ 24 h 240"/>
                  <a:gd name="T86" fmla="*/ 232 w 240"/>
                  <a:gd name="T87" fmla="*/ 24 h 240"/>
                  <a:gd name="T88" fmla="*/ 232 w 240"/>
                  <a:gd name="T89" fmla="*/ 72 h 240"/>
                  <a:gd name="T90" fmla="*/ 8 w 240"/>
                  <a:gd name="T91" fmla="*/ 72 h 240"/>
                  <a:gd name="T92" fmla="*/ 8 w 240"/>
                  <a:gd name="T93" fmla="*/ 24 h 240"/>
                  <a:gd name="T94" fmla="*/ 40 w 240"/>
                  <a:gd name="T95" fmla="*/ 24 h 240"/>
                  <a:gd name="T96" fmla="*/ 8 w 240"/>
                  <a:gd name="T97" fmla="*/ 232 h 240"/>
                  <a:gd name="T98" fmla="*/ 8 w 240"/>
                  <a:gd name="T99" fmla="*/ 80 h 240"/>
                  <a:gd name="T100" fmla="*/ 232 w 240"/>
                  <a:gd name="T101" fmla="*/ 80 h 240"/>
                  <a:gd name="T102" fmla="*/ 232 w 240"/>
                  <a:gd name="T103" fmla="*/ 232 h 240"/>
                  <a:gd name="T104" fmla="*/ 8 w 240"/>
                  <a:gd name="T105" fmla="*/ 2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0" h="240">
                    <a:moveTo>
                      <a:pt x="236" y="16"/>
                    </a:moveTo>
                    <a:cubicBezTo>
                      <a:pt x="200" y="16"/>
                      <a:pt x="200" y="16"/>
                      <a:pt x="200" y="16"/>
                    </a:cubicBezTo>
                    <a:cubicBezTo>
                      <a:pt x="200" y="4"/>
                      <a:pt x="200" y="4"/>
                      <a:pt x="200" y="4"/>
                    </a:cubicBezTo>
                    <a:cubicBezTo>
                      <a:pt x="200" y="2"/>
                      <a:pt x="198" y="0"/>
                      <a:pt x="196" y="0"/>
                    </a:cubicBezTo>
                    <a:cubicBezTo>
                      <a:pt x="164" y="0"/>
                      <a:pt x="164" y="0"/>
                      <a:pt x="164" y="0"/>
                    </a:cubicBezTo>
                    <a:cubicBezTo>
                      <a:pt x="162" y="0"/>
                      <a:pt x="160" y="2"/>
                      <a:pt x="160" y="4"/>
                    </a:cubicBezTo>
                    <a:cubicBezTo>
                      <a:pt x="160" y="16"/>
                      <a:pt x="160" y="16"/>
                      <a:pt x="160" y="16"/>
                    </a:cubicBezTo>
                    <a:cubicBezTo>
                      <a:pt x="80" y="16"/>
                      <a:pt x="80" y="16"/>
                      <a:pt x="80" y="16"/>
                    </a:cubicBezTo>
                    <a:cubicBezTo>
                      <a:pt x="80" y="4"/>
                      <a:pt x="80" y="4"/>
                      <a:pt x="80" y="4"/>
                    </a:cubicBezTo>
                    <a:cubicBezTo>
                      <a:pt x="80" y="2"/>
                      <a:pt x="78" y="0"/>
                      <a:pt x="76" y="0"/>
                    </a:cubicBezTo>
                    <a:cubicBezTo>
                      <a:pt x="44" y="0"/>
                      <a:pt x="44" y="0"/>
                      <a:pt x="44" y="0"/>
                    </a:cubicBezTo>
                    <a:cubicBezTo>
                      <a:pt x="42" y="0"/>
                      <a:pt x="40" y="2"/>
                      <a:pt x="40" y="4"/>
                    </a:cubicBezTo>
                    <a:cubicBezTo>
                      <a:pt x="40" y="16"/>
                      <a:pt x="40" y="16"/>
                      <a:pt x="40" y="16"/>
                    </a:cubicBezTo>
                    <a:cubicBezTo>
                      <a:pt x="4" y="16"/>
                      <a:pt x="4" y="16"/>
                      <a:pt x="4" y="16"/>
                    </a:cubicBezTo>
                    <a:cubicBezTo>
                      <a:pt x="2" y="16"/>
                      <a:pt x="0" y="18"/>
                      <a:pt x="0" y="20"/>
                    </a:cubicBezTo>
                    <a:cubicBezTo>
                      <a:pt x="0" y="236"/>
                      <a:pt x="0" y="236"/>
                      <a:pt x="0" y="236"/>
                    </a:cubicBezTo>
                    <a:cubicBezTo>
                      <a:pt x="0" y="238"/>
                      <a:pt x="2" y="240"/>
                      <a:pt x="4" y="240"/>
                    </a:cubicBezTo>
                    <a:cubicBezTo>
                      <a:pt x="236" y="240"/>
                      <a:pt x="236" y="240"/>
                      <a:pt x="236" y="240"/>
                    </a:cubicBezTo>
                    <a:cubicBezTo>
                      <a:pt x="238" y="240"/>
                      <a:pt x="240" y="238"/>
                      <a:pt x="240" y="236"/>
                    </a:cubicBezTo>
                    <a:cubicBezTo>
                      <a:pt x="240" y="20"/>
                      <a:pt x="240" y="20"/>
                      <a:pt x="240" y="20"/>
                    </a:cubicBezTo>
                    <a:cubicBezTo>
                      <a:pt x="240" y="18"/>
                      <a:pt x="238" y="16"/>
                      <a:pt x="236" y="16"/>
                    </a:cubicBezTo>
                    <a:close/>
                    <a:moveTo>
                      <a:pt x="168" y="8"/>
                    </a:moveTo>
                    <a:cubicBezTo>
                      <a:pt x="192" y="8"/>
                      <a:pt x="192" y="8"/>
                      <a:pt x="192" y="8"/>
                    </a:cubicBezTo>
                    <a:cubicBezTo>
                      <a:pt x="192" y="40"/>
                      <a:pt x="192" y="40"/>
                      <a:pt x="192" y="40"/>
                    </a:cubicBezTo>
                    <a:cubicBezTo>
                      <a:pt x="168" y="40"/>
                      <a:pt x="168" y="40"/>
                      <a:pt x="168" y="40"/>
                    </a:cubicBezTo>
                    <a:lnTo>
                      <a:pt x="168" y="8"/>
                    </a:lnTo>
                    <a:close/>
                    <a:moveTo>
                      <a:pt x="48" y="8"/>
                    </a:moveTo>
                    <a:cubicBezTo>
                      <a:pt x="72" y="8"/>
                      <a:pt x="72" y="8"/>
                      <a:pt x="72" y="8"/>
                    </a:cubicBezTo>
                    <a:cubicBezTo>
                      <a:pt x="72" y="40"/>
                      <a:pt x="72" y="40"/>
                      <a:pt x="72" y="40"/>
                    </a:cubicBezTo>
                    <a:cubicBezTo>
                      <a:pt x="48" y="40"/>
                      <a:pt x="48" y="40"/>
                      <a:pt x="48" y="40"/>
                    </a:cubicBezTo>
                    <a:lnTo>
                      <a:pt x="48" y="8"/>
                    </a:lnTo>
                    <a:close/>
                    <a:moveTo>
                      <a:pt x="40" y="24"/>
                    </a:moveTo>
                    <a:cubicBezTo>
                      <a:pt x="40" y="44"/>
                      <a:pt x="40" y="44"/>
                      <a:pt x="40" y="44"/>
                    </a:cubicBezTo>
                    <a:cubicBezTo>
                      <a:pt x="40" y="46"/>
                      <a:pt x="42" y="48"/>
                      <a:pt x="44" y="48"/>
                    </a:cubicBezTo>
                    <a:cubicBezTo>
                      <a:pt x="76" y="48"/>
                      <a:pt x="76" y="48"/>
                      <a:pt x="76" y="48"/>
                    </a:cubicBezTo>
                    <a:cubicBezTo>
                      <a:pt x="78" y="48"/>
                      <a:pt x="80" y="46"/>
                      <a:pt x="80" y="44"/>
                    </a:cubicBezTo>
                    <a:cubicBezTo>
                      <a:pt x="80" y="24"/>
                      <a:pt x="80" y="24"/>
                      <a:pt x="80" y="24"/>
                    </a:cubicBezTo>
                    <a:cubicBezTo>
                      <a:pt x="160" y="24"/>
                      <a:pt x="160" y="24"/>
                      <a:pt x="160" y="24"/>
                    </a:cubicBezTo>
                    <a:cubicBezTo>
                      <a:pt x="160" y="44"/>
                      <a:pt x="160" y="44"/>
                      <a:pt x="160" y="44"/>
                    </a:cubicBezTo>
                    <a:cubicBezTo>
                      <a:pt x="160" y="46"/>
                      <a:pt x="162" y="48"/>
                      <a:pt x="164" y="48"/>
                    </a:cubicBezTo>
                    <a:cubicBezTo>
                      <a:pt x="196" y="48"/>
                      <a:pt x="196" y="48"/>
                      <a:pt x="196" y="48"/>
                    </a:cubicBezTo>
                    <a:cubicBezTo>
                      <a:pt x="198" y="48"/>
                      <a:pt x="200" y="46"/>
                      <a:pt x="200" y="44"/>
                    </a:cubicBezTo>
                    <a:cubicBezTo>
                      <a:pt x="200" y="24"/>
                      <a:pt x="200" y="24"/>
                      <a:pt x="200" y="24"/>
                    </a:cubicBezTo>
                    <a:cubicBezTo>
                      <a:pt x="232" y="24"/>
                      <a:pt x="232" y="24"/>
                      <a:pt x="232" y="24"/>
                    </a:cubicBezTo>
                    <a:cubicBezTo>
                      <a:pt x="232" y="72"/>
                      <a:pt x="232" y="72"/>
                      <a:pt x="232" y="72"/>
                    </a:cubicBezTo>
                    <a:cubicBezTo>
                      <a:pt x="8" y="72"/>
                      <a:pt x="8" y="72"/>
                      <a:pt x="8" y="72"/>
                    </a:cubicBezTo>
                    <a:cubicBezTo>
                      <a:pt x="8" y="24"/>
                      <a:pt x="8" y="24"/>
                      <a:pt x="8" y="24"/>
                    </a:cubicBezTo>
                    <a:lnTo>
                      <a:pt x="40" y="24"/>
                    </a:lnTo>
                    <a:close/>
                    <a:moveTo>
                      <a:pt x="8" y="232"/>
                    </a:moveTo>
                    <a:cubicBezTo>
                      <a:pt x="8" y="80"/>
                      <a:pt x="8" y="80"/>
                      <a:pt x="8" y="80"/>
                    </a:cubicBezTo>
                    <a:cubicBezTo>
                      <a:pt x="232" y="80"/>
                      <a:pt x="232" y="80"/>
                      <a:pt x="232" y="80"/>
                    </a:cubicBezTo>
                    <a:cubicBezTo>
                      <a:pt x="232" y="232"/>
                      <a:pt x="232" y="232"/>
                      <a:pt x="232" y="232"/>
                    </a:cubicBezTo>
                    <a:lnTo>
                      <a:pt x="8" y="232"/>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6"/>
              <p:cNvSpPr>
                <a:spLocks noEditPoints="1"/>
              </p:cNvSpPr>
              <p:nvPr/>
            </p:nvSpPr>
            <p:spPr bwMode="auto">
              <a:xfrm>
                <a:off x="5289551" y="4349750"/>
                <a:ext cx="481013" cy="309563"/>
              </a:xfrm>
              <a:custGeom>
                <a:avLst/>
                <a:gdLst>
                  <a:gd name="T0" fmla="*/ 200 w 200"/>
                  <a:gd name="T1" fmla="*/ 25 h 129"/>
                  <a:gd name="T2" fmla="*/ 156 w 200"/>
                  <a:gd name="T3" fmla="*/ 21 h 129"/>
                  <a:gd name="T4" fmla="*/ 152 w 200"/>
                  <a:gd name="T5" fmla="*/ 0 h 129"/>
                  <a:gd name="T6" fmla="*/ 148 w 200"/>
                  <a:gd name="T7" fmla="*/ 21 h 129"/>
                  <a:gd name="T8" fmla="*/ 100 w 200"/>
                  <a:gd name="T9" fmla="*/ 4 h 129"/>
                  <a:gd name="T10" fmla="*/ 92 w 200"/>
                  <a:gd name="T11" fmla="*/ 4 h 129"/>
                  <a:gd name="T12" fmla="*/ 44 w 200"/>
                  <a:gd name="T13" fmla="*/ 21 h 129"/>
                  <a:gd name="T14" fmla="*/ 40 w 200"/>
                  <a:gd name="T15" fmla="*/ 0 h 129"/>
                  <a:gd name="T16" fmla="*/ 36 w 200"/>
                  <a:gd name="T17" fmla="*/ 21 h 129"/>
                  <a:gd name="T18" fmla="*/ 0 w 200"/>
                  <a:gd name="T19" fmla="*/ 25 h 129"/>
                  <a:gd name="T20" fmla="*/ 36 w 200"/>
                  <a:gd name="T21" fmla="*/ 29 h 129"/>
                  <a:gd name="T22" fmla="*/ 4 w 200"/>
                  <a:gd name="T23" fmla="*/ 61 h 129"/>
                  <a:gd name="T24" fmla="*/ 4 w 200"/>
                  <a:gd name="T25" fmla="*/ 69 h 129"/>
                  <a:gd name="T26" fmla="*/ 36 w 200"/>
                  <a:gd name="T27" fmla="*/ 101 h 129"/>
                  <a:gd name="T28" fmla="*/ 0 w 200"/>
                  <a:gd name="T29" fmla="*/ 105 h 129"/>
                  <a:gd name="T30" fmla="*/ 36 w 200"/>
                  <a:gd name="T31" fmla="*/ 109 h 129"/>
                  <a:gd name="T32" fmla="*/ 40 w 200"/>
                  <a:gd name="T33" fmla="*/ 129 h 129"/>
                  <a:gd name="T34" fmla="*/ 44 w 200"/>
                  <a:gd name="T35" fmla="*/ 109 h 129"/>
                  <a:gd name="T36" fmla="*/ 92 w 200"/>
                  <a:gd name="T37" fmla="*/ 125 h 129"/>
                  <a:gd name="T38" fmla="*/ 100 w 200"/>
                  <a:gd name="T39" fmla="*/ 125 h 129"/>
                  <a:gd name="T40" fmla="*/ 148 w 200"/>
                  <a:gd name="T41" fmla="*/ 109 h 129"/>
                  <a:gd name="T42" fmla="*/ 152 w 200"/>
                  <a:gd name="T43" fmla="*/ 129 h 129"/>
                  <a:gd name="T44" fmla="*/ 156 w 200"/>
                  <a:gd name="T45" fmla="*/ 109 h 129"/>
                  <a:gd name="T46" fmla="*/ 200 w 200"/>
                  <a:gd name="T47" fmla="*/ 105 h 129"/>
                  <a:gd name="T48" fmla="*/ 156 w 200"/>
                  <a:gd name="T49" fmla="*/ 101 h 129"/>
                  <a:gd name="T50" fmla="*/ 196 w 200"/>
                  <a:gd name="T51" fmla="*/ 69 h 129"/>
                  <a:gd name="T52" fmla="*/ 196 w 200"/>
                  <a:gd name="T53" fmla="*/ 61 h 129"/>
                  <a:gd name="T54" fmla="*/ 156 w 200"/>
                  <a:gd name="T55" fmla="*/ 29 h 129"/>
                  <a:gd name="T56" fmla="*/ 44 w 200"/>
                  <a:gd name="T57" fmla="*/ 29 h 129"/>
                  <a:gd name="T58" fmla="*/ 92 w 200"/>
                  <a:gd name="T59" fmla="*/ 61 h 129"/>
                  <a:gd name="T60" fmla="*/ 44 w 200"/>
                  <a:gd name="T61" fmla="*/ 29 h 129"/>
                  <a:gd name="T62" fmla="*/ 44 w 200"/>
                  <a:gd name="T63" fmla="*/ 69 h 129"/>
                  <a:gd name="T64" fmla="*/ 92 w 200"/>
                  <a:gd name="T65" fmla="*/ 101 h 129"/>
                  <a:gd name="T66" fmla="*/ 148 w 200"/>
                  <a:gd name="T67" fmla="*/ 101 h 129"/>
                  <a:gd name="T68" fmla="*/ 100 w 200"/>
                  <a:gd name="T69" fmla="*/ 69 h 129"/>
                  <a:gd name="T70" fmla="*/ 148 w 200"/>
                  <a:gd name="T71" fmla="*/ 101 h 129"/>
                  <a:gd name="T72" fmla="*/ 100 w 200"/>
                  <a:gd name="T73" fmla="*/ 61 h 129"/>
                  <a:gd name="T74" fmla="*/ 148 w 200"/>
                  <a:gd name="T75"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129">
                    <a:moveTo>
                      <a:pt x="196" y="29"/>
                    </a:moveTo>
                    <a:cubicBezTo>
                      <a:pt x="198" y="29"/>
                      <a:pt x="200" y="27"/>
                      <a:pt x="200" y="25"/>
                    </a:cubicBezTo>
                    <a:cubicBezTo>
                      <a:pt x="200" y="23"/>
                      <a:pt x="198" y="21"/>
                      <a:pt x="196" y="21"/>
                    </a:cubicBezTo>
                    <a:cubicBezTo>
                      <a:pt x="156" y="21"/>
                      <a:pt x="156" y="21"/>
                      <a:pt x="156" y="21"/>
                    </a:cubicBezTo>
                    <a:cubicBezTo>
                      <a:pt x="156" y="4"/>
                      <a:pt x="156" y="4"/>
                      <a:pt x="156" y="4"/>
                    </a:cubicBezTo>
                    <a:cubicBezTo>
                      <a:pt x="156" y="2"/>
                      <a:pt x="154" y="0"/>
                      <a:pt x="152" y="0"/>
                    </a:cubicBezTo>
                    <a:cubicBezTo>
                      <a:pt x="150" y="0"/>
                      <a:pt x="148" y="2"/>
                      <a:pt x="148" y="4"/>
                    </a:cubicBezTo>
                    <a:cubicBezTo>
                      <a:pt x="148" y="21"/>
                      <a:pt x="148" y="21"/>
                      <a:pt x="148" y="21"/>
                    </a:cubicBezTo>
                    <a:cubicBezTo>
                      <a:pt x="100" y="21"/>
                      <a:pt x="100" y="21"/>
                      <a:pt x="100" y="21"/>
                    </a:cubicBezTo>
                    <a:cubicBezTo>
                      <a:pt x="100" y="4"/>
                      <a:pt x="100" y="4"/>
                      <a:pt x="100" y="4"/>
                    </a:cubicBezTo>
                    <a:cubicBezTo>
                      <a:pt x="100" y="2"/>
                      <a:pt x="98" y="0"/>
                      <a:pt x="96" y="0"/>
                    </a:cubicBezTo>
                    <a:cubicBezTo>
                      <a:pt x="94" y="0"/>
                      <a:pt x="92" y="2"/>
                      <a:pt x="92" y="4"/>
                    </a:cubicBezTo>
                    <a:cubicBezTo>
                      <a:pt x="92" y="21"/>
                      <a:pt x="92" y="21"/>
                      <a:pt x="92" y="21"/>
                    </a:cubicBezTo>
                    <a:cubicBezTo>
                      <a:pt x="44" y="21"/>
                      <a:pt x="44" y="21"/>
                      <a:pt x="44" y="21"/>
                    </a:cubicBezTo>
                    <a:cubicBezTo>
                      <a:pt x="44" y="4"/>
                      <a:pt x="44" y="4"/>
                      <a:pt x="44" y="4"/>
                    </a:cubicBezTo>
                    <a:cubicBezTo>
                      <a:pt x="44" y="2"/>
                      <a:pt x="42" y="0"/>
                      <a:pt x="40" y="0"/>
                    </a:cubicBezTo>
                    <a:cubicBezTo>
                      <a:pt x="38" y="0"/>
                      <a:pt x="36" y="2"/>
                      <a:pt x="36" y="4"/>
                    </a:cubicBezTo>
                    <a:cubicBezTo>
                      <a:pt x="36" y="21"/>
                      <a:pt x="36" y="21"/>
                      <a:pt x="36" y="21"/>
                    </a:cubicBezTo>
                    <a:cubicBezTo>
                      <a:pt x="4" y="21"/>
                      <a:pt x="4" y="21"/>
                      <a:pt x="4" y="21"/>
                    </a:cubicBezTo>
                    <a:cubicBezTo>
                      <a:pt x="2" y="21"/>
                      <a:pt x="0" y="23"/>
                      <a:pt x="0" y="25"/>
                    </a:cubicBezTo>
                    <a:cubicBezTo>
                      <a:pt x="0" y="27"/>
                      <a:pt x="2" y="29"/>
                      <a:pt x="4" y="29"/>
                    </a:cubicBezTo>
                    <a:cubicBezTo>
                      <a:pt x="36" y="29"/>
                      <a:pt x="36" y="29"/>
                      <a:pt x="36" y="29"/>
                    </a:cubicBezTo>
                    <a:cubicBezTo>
                      <a:pt x="36" y="61"/>
                      <a:pt x="36" y="61"/>
                      <a:pt x="36" y="61"/>
                    </a:cubicBezTo>
                    <a:cubicBezTo>
                      <a:pt x="4" y="61"/>
                      <a:pt x="4" y="61"/>
                      <a:pt x="4" y="61"/>
                    </a:cubicBezTo>
                    <a:cubicBezTo>
                      <a:pt x="2" y="61"/>
                      <a:pt x="0" y="63"/>
                      <a:pt x="0" y="65"/>
                    </a:cubicBezTo>
                    <a:cubicBezTo>
                      <a:pt x="0" y="67"/>
                      <a:pt x="2" y="69"/>
                      <a:pt x="4" y="69"/>
                    </a:cubicBezTo>
                    <a:cubicBezTo>
                      <a:pt x="36" y="69"/>
                      <a:pt x="36" y="69"/>
                      <a:pt x="36" y="69"/>
                    </a:cubicBezTo>
                    <a:cubicBezTo>
                      <a:pt x="36" y="101"/>
                      <a:pt x="36" y="101"/>
                      <a:pt x="36" y="101"/>
                    </a:cubicBezTo>
                    <a:cubicBezTo>
                      <a:pt x="4" y="101"/>
                      <a:pt x="4" y="101"/>
                      <a:pt x="4" y="101"/>
                    </a:cubicBezTo>
                    <a:cubicBezTo>
                      <a:pt x="2" y="101"/>
                      <a:pt x="0" y="103"/>
                      <a:pt x="0" y="105"/>
                    </a:cubicBezTo>
                    <a:cubicBezTo>
                      <a:pt x="0" y="107"/>
                      <a:pt x="2" y="109"/>
                      <a:pt x="4" y="109"/>
                    </a:cubicBezTo>
                    <a:cubicBezTo>
                      <a:pt x="36" y="109"/>
                      <a:pt x="36" y="109"/>
                      <a:pt x="36" y="109"/>
                    </a:cubicBezTo>
                    <a:cubicBezTo>
                      <a:pt x="36" y="125"/>
                      <a:pt x="36" y="125"/>
                      <a:pt x="36" y="125"/>
                    </a:cubicBezTo>
                    <a:cubicBezTo>
                      <a:pt x="36" y="127"/>
                      <a:pt x="38" y="129"/>
                      <a:pt x="40" y="129"/>
                    </a:cubicBezTo>
                    <a:cubicBezTo>
                      <a:pt x="42" y="129"/>
                      <a:pt x="44" y="127"/>
                      <a:pt x="44" y="125"/>
                    </a:cubicBezTo>
                    <a:cubicBezTo>
                      <a:pt x="44" y="109"/>
                      <a:pt x="44" y="109"/>
                      <a:pt x="44" y="109"/>
                    </a:cubicBezTo>
                    <a:cubicBezTo>
                      <a:pt x="92" y="109"/>
                      <a:pt x="92" y="109"/>
                      <a:pt x="92" y="109"/>
                    </a:cubicBezTo>
                    <a:cubicBezTo>
                      <a:pt x="92" y="125"/>
                      <a:pt x="92" y="125"/>
                      <a:pt x="92" y="125"/>
                    </a:cubicBezTo>
                    <a:cubicBezTo>
                      <a:pt x="92" y="127"/>
                      <a:pt x="94" y="129"/>
                      <a:pt x="96" y="129"/>
                    </a:cubicBezTo>
                    <a:cubicBezTo>
                      <a:pt x="98" y="129"/>
                      <a:pt x="100" y="127"/>
                      <a:pt x="100" y="125"/>
                    </a:cubicBezTo>
                    <a:cubicBezTo>
                      <a:pt x="100" y="109"/>
                      <a:pt x="100" y="109"/>
                      <a:pt x="100" y="109"/>
                    </a:cubicBezTo>
                    <a:cubicBezTo>
                      <a:pt x="148" y="109"/>
                      <a:pt x="148" y="109"/>
                      <a:pt x="148" y="109"/>
                    </a:cubicBezTo>
                    <a:cubicBezTo>
                      <a:pt x="148" y="125"/>
                      <a:pt x="148" y="125"/>
                      <a:pt x="148" y="125"/>
                    </a:cubicBezTo>
                    <a:cubicBezTo>
                      <a:pt x="148" y="127"/>
                      <a:pt x="150" y="129"/>
                      <a:pt x="152" y="129"/>
                    </a:cubicBezTo>
                    <a:cubicBezTo>
                      <a:pt x="154" y="129"/>
                      <a:pt x="156" y="127"/>
                      <a:pt x="156" y="125"/>
                    </a:cubicBezTo>
                    <a:cubicBezTo>
                      <a:pt x="156" y="109"/>
                      <a:pt x="156" y="109"/>
                      <a:pt x="156" y="109"/>
                    </a:cubicBezTo>
                    <a:cubicBezTo>
                      <a:pt x="196" y="109"/>
                      <a:pt x="196" y="109"/>
                      <a:pt x="196" y="109"/>
                    </a:cubicBezTo>
                    <a:cubicBezTo>
                      <a:pt x="198" y="109"/>
                      <a:pt x="200" y="107"/>
                      <a:pt x="200" y="105"/>
                    </a:cubicBezTo>
                    <a:cubicBezTo>
                      <a:pt x="200" y="103"/>
                      <a:pt x="198" y="101"/>
                      <a:pt x="196" y="101"/>
                    </a:cubicBezTo>
                    <a:cubicBezTo>
                      <a:pt x="156" y="101"/>
                      <a:pt x="156" y="101"/>
                      <a:pt x="156" y="101"/>
                    </a:cubicBezTo>
                    <a:cubicBezTo>
                      <a:pt x="156" y="69"/>
                      <a:pt x="156" y="69"/>
                      <a:pt x="156" y="69"/>
                    </a:cubicBezTo>
                    <a:cubicBezTo>
                      <a:pt x="196" y="69"/>
                      <a:pt x="196" y="69"/>
                      <a:pt x="196" y="69"/>
                    </a:cubicBezTo>
                    <a:cubicBezTo>
                      <a:pt x="198" y="69"/>
                      <a:pt x="200" y="67"/>
                      <a:pt x="200" y="65"/>
                    </a:cubicBezTo>
                    <a:cubicBezTo>
                      <a:pt x="200" y="63"/>
                      <a:pt x="198" y="61"/>
                      <a:pt x="196" y="61"/>
                    </a:cubicBezTo>
                    <a:cubicBezTo>
                      <a:pt x="156" y="61"/>
                      <a:pt x="156" y="61"/>
                      <a:pt x="156" y="61"/>
                    </a:cubicBezTo>
                    <a:cubicBezTo>
                      <a:pt x="156" y="29"/>
                      <a:pt x="156" y="29"/>
                      <a:pt x="156" y="29"/>
                    </a:cubicBezTo>
                    <a:lnTo>
                      <a:pt x="196" y="29"/>
                    </a:lnTo>
                    <a:close/>
                    <a:moveTo>
                      <a:pt x="44" y="29"/>
                    </a:moveTo>
                    <a:cubicBezTo>
                      <a:pt x="92" y="29"/>
                      <a:pt x="92" y="29"/>
                      <a:pt x="92" y="29"/>
                    </a:cubicBezTo>
                    <a:cubicBezTo>
                      <a:pt x="92" y="61"/>
                      <a:pt x="92" y="61"/>
                      <a:pt x="92" y="61"/>
                    </a:cubicBezTo>
                    <a:cubicBezTo>
                      <a:pt x="44" y="61"/>
                      <a:pt x="44" y="61"/>
                      <a:pt x="44" y="61"/>
                    </a:cubicBezTo>
                    <a:lnTo>
                      <a:pt x="44" y="29"/>
                    </a:lnTo>
                    <a:close/>
                    <a:moveTo>
                      <a:pt x="44" y="101"/>
                    </a:moveTo>
                    <a:cubicBezTo>
                      <a:pt x="44" y="69"/>
                      <a:pt x="44" y="69"/>
                      <a:pt x="44" y="69"/>
                    </a:cubicBezTo>
                    <a:cubicBezTo>
                      <a:pt x="92" y="69"/>
                      <a:pt x="92" y="69"/>
                      <a:pt x="92" y="69"/>
                    </a:cubicBezTo>
                    <a:cubicBezTo>
                      <a:pt x="92" y="101"/>
                      <a:pt x="92" y="101"/>
                      <a:pt x="92" y="101"/>
                    </a:cubicBezTo>
                    <a:lnTo>
                      <a:pt x="44" y="101"/>
                    </a:lnTo>
                    <a:close/>
                    <a:moveTo>
                      <a:pt x="148" y="101"/>
                    </a:moveTo>
                    <a:cubicBezTo>
                      <a:pt x="100" y="101"/>
                      <a:pt x="100" y="101"/>
                      <a:pt x="100" y="101"/>
                    </a:cubicBezTo>
                    <a:cubicBezTo>
                      <a:pt x="100" y="69"/>
                      <a:pt x="100" y="69"/>
                      <a:pt x="100" y="69"/>
                    </a:cubicBezTo>
                    <a:cubicBezTo>
                      <a:pt x="148" y="69"/>
                      <a:pt x="148" y="69"/>
                      <a:pt x="148" y="69"/>
                    </a:cubicBezTo>
                    <a:lnTo>
                      <a:pt x="148" y="101"/>
                    </a:lnTo>
                    <a:close/>
                    <a:moveTo>
                      <a:pt x="148" y="61"/>
                    </a:moveTo>
                    <a:cubicBezTo>
                      <a:pt x="100" y="61"/>
                      <a:pt x="100" y="61"/>
                      <a:pt x="100" y="61"/>
                    </a:cubicBezTo>
                    <a:cubicBezTo>
                      <a:pt x="100" y="29"/>
                      <a:pt x="100" y="29"/>
                      <a:pt x="100" y="29"/>
                    </a:cubicBezTo>
                    <a:cubicBezTo>
                      <a:pt x="148" y="29"/>
                      <a:pt x="148" y="29"/>
                      <a:pt x="148" y="29"/>
                    </a:cubicBezTo>
                    <a:lnTo>
                      <a:pt x="148" y="61"/>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9" name="Oval 58"/>
            <p:cNvSpPr/>
            <p:nvPr/>
          </p:nvSpPr>
          <p:spPr>
            <a:xfrm>
              <a:off x="632737" y="2085583"/>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2017322" y="2085583"/>
            <a:ext cx="938656" cy="938654"/>
            <a:chOff x="2017322" y="2085583"/>
            <a:chExt cx="938656" cy="938654"/>
          </a:xfrm>
        </p:grpSpPr>
        <p:grpSp>
          <p:nvGrpSpPr>
            <p:cNvPr id="71" name="Group 70"/>
            <p:cNvGrpSpPr/>
            <p:nvPr/>
          </p:nvGrpSpPr>
          <p:grpSpPr>
            <a:xfrm>
              <a:off x="2211714" y="2312415"/>
              <a:ext cx="555625" cy="576263"/>
              <a:chOff x="2963863" y="5254625"/>
              <a:chExt cx="555625" cy="576263"/>
            </a:xfrm>
            <a:solidFill>
              <a:srgbClr val="D43815"/>
            </a:solidFill>
          </p:grpSpPr>
          <p:sp>
            <p:nvSpPr>
              <p:cNvPr id="72" name="Freeform 76"/>
              <p:cNvSpPr>
                <a:spLocks noEditPoints="1"/>
              </p:cNvSpPr>
              <p:nvPr/>
            </p:nvSpPr>
            <p:spPr bwMode="auto">
              <a:xfrm>
                <a:off x="3049588" y="5446713"/>
                <a:ext cx="384175" cy="384175"/>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52 h 160"/>
                  <a:gd name="T12" fmla="*/ 8 w 160"/>
                  <a:gd name="T13" fmla="*/ 80 h 160"/>
                  <a:gd name="T14" fmla="*/ 80 w 160"/>
                  <a:gd name="T15" fmla="*/ 8 h 160"/>
                  <a:gd name="T16" fmla="*/ 152 w 160"/>
                  <a:gd name="T17" fmla="*/ 80 h 160"/>
                  <a:gd name="T18" fmla="*/ 80 w 160"/>
                  <a:gd name="T19"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52"/>
                    </a:moveTo>
                    <a:cubicBezTo>
                      <a:pt x="40" y="152"/>
                      <a:pt x="8" y="120"/>
                      <a:pt x="8" y="80"/>
                    </a:cubicBezTo>
                    <a:cubicBezTo>
                      <a:pt x="8" y="40"/>
                      <a:pt x="40" y="8"/>
                      <a:pt x="80" y="8"/>
                    </a:cubicBezTo>
                    <a:cubicBezTo>
                      <a:pt x="120" y="8"/>
                      <a:pt x="152" y="40"/>
                      <a:pt x="152" y="80"/>
                    </a:cubicBezTo>
                    <a:cubicBezTo>
                      <a:pt x="152" y="120"/>
                      <a:pt x="120" y="152"/>
                      <a:pt x="80" y="152"/>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7"/>
              <p:cNvSpPr>
                <a:spLocks noEditPoints="1"/>
              </p:cNvSpPr>
              <p:nvPr/>
            </p:nvSpPr>
            <p:spPr bwMode="auto">
              <a:xfrm>
                <a:off x="3125788" y="5524500"/>
                <a:ext cx="230188" cy="230188"/>
              </a:xfrm>
              <a:custGeom>
                <a:avLst/>
                <a:gdLst>
                  <a:gd name="T0" fmla="*/ 92 w 96"/>
                  <a:gd name="T1" fmla="*/ 32 h 96"/>
                  <a:gd name="T2" fmla="*/ 66 w 96"/>
                  <a:gd name="T3" fmla="*/ 32 h 96"/>
                  <a:gd name="T4" fmla="*/ 52 w 96"/>
                  <a:gd name="T5" fmla="*/ 2 h 96"/>
                  <a:gd name="T6" fmla="*/ 44 w 96"/>
                  <a:gd name="T7" fmla="*/ 2 h 96"/>
                  <a:gd name="T8" fmla="*/ 30 w 96"/>
                  <a:gd name="T9" fmla="*/ 32 h 96"/>
                  <a:gd name="T10" fmla="*/ 4 w 96"/>
                  <a:gd name="T11" fmla="*/ 32 h 96"/>
                  <a:gd name="T12" fmla="*/ 0 w 96"/>
                  <a:gd name="T13" fmla="*/ 35 h 96"/>
                  <a:gd name="T14" fmla="*/ 1 w 96"/>
                  <a:gd name="T15" fmla="*/ 39 h 96"/>
                  <a:gd name="T16" fmla="*/ 23 w 96"/>
                  <a:gd name="T17" fmla="*/ 57 h 96"/>
                  <a:gd name="T18" fmla="*/ 12 w 96"/>
                  <a:gd name="T19" fmla="*/ 91 h 96"/>
                  <a:gd name="T20" fmla="*/ 14 w 96"/>
                  <a:gd name="T21" fmla="*/ 95 h 96"/>
                  <a:gd name="T22" fmla="*/ 18 w 96"/>
                  <a:gd name="T23" fmla="*/ 95 h 96"/>
                  <a:gd name="T24" fmla="*/ 48 w 96"/>
                  <a:gd name="T25" fmla="*/ 77 h 96"/>
                  <a:gd name="T26" fmla="*/ 78 w 96"/>
                  <a:gd name="T27" fmla="*/ 95 h 96"/>
                  <a:gd name="T28" fmla="*/ 80 w 96"/>
                  <a:gd name="T29" fmla="*/ 96 h 96"/>
                  <a:gd name="T30" fmla="*/ 82 w 96"/>
                  <a:gd name="T31" fmla="*/ 95 h 96"/>
                  <a:gd name="T32" fmla="*/ 84 w 96"/>
                  <a:gd name="T33" fmla="*/ 91 h 96"/>
                  <a:gd name="T34" fmla="*/ 73 w 96"/>
                  <a:gd name="T35" fmla="*/ 57 h 96"/>
                  <a:gd name="T36" fmla="*/ 95 w 96"/>
                  <a:gd name="T37" fmla="*/ 39 h 96"/>
                  <a:gd name="T38" fmla="*/ 96 w 96"/>
                  <a:gd name="T39" fmla="*/ 35 h 96"/>
                  <a:gd name="T40" fmla="*/ 92 w 96"/>
                  <a:gd name="T41" fmla="*/ 32 h 96"/>
                  <a:gd name="T42" fmla="*/ 65 w 96"/>
                  <a:gd name="T43" fmla="*/ 53 h 96"/>
                  <a:gd name="T44" fmla="*/ 64 w 96"/>
                  <a:gd name="T45" fmla="*/ 57 h 96"/>
                  <a:gd name="T46" fmla="*/ 73 w 96"/>
                  <a:gd name="T47" fmla="*/ 83 h 96"/>
                  <a:gd name="T48" fmla="*/ 50 w 96"/>
                  <a:gd name="T49" fmla="*/ 69 h 96"/>
                  <a:gd name="T50" fmla="*/ 48 w 96"/>
                  <a:gd name="T51" fmla="*/ 68 h 96"/>
                  <a:gd name="T52" fmla="*/ 46 w 96"/>
                  <a:gd name="T53" fmla="*/ 69 h 96"/>
                  <a:gd name="T54" fmla="*/ 23 w 96"/>
                  <a:gd name="T55" fmla="*/ 83 h 96"/>
                  <a:gd name="T56" fmla="*/ 32 w 96"/>
                  <a:gd name="T57" fmla="*/ 57 h 96"/>
                  <a:gd name="T58" fmla="*/ 31 w 96"/>
                  <a:gd name="T59" fmla="*/ 53 h 96"/>
                  <a:gd name="T60" fmla="*/ 15 w 96"/>
                  <a:gd name="T61" fmla="*/ 40 h 96"/>
                  <a:gd name="T62" fmla="*/ 32 w 96"/>
                  <a:gd name="T63" fmla="*/ 40 h 96"/>
                  <a:gd name="T64" fmla="*/ 36 w 96"/>
                  <a:gd name="T65" fmla="*/ 38 h 96"/>
                  <a:gd name="T66" fmla="*/ 48 w 96"/>
                  <a:gd name="T67" fmla="*/ 13 h 96"/>
                  <a:gd name="T68" fmla="*/ 60 w 96"/>
                  <a:gd name="T69" fmla="*/ 38 h 96"/>
                  <a:gd name="T70" fmla="*/ 64 w 96"/>
                  <a:gd name="T71" fmla="*/ 40 h 96"/>
                  <a:gd name="T72" fmla="*/ 81 w 96"/>
                  <a:gd name="T73" fmla="*/ 40 h 96"/>
                  <a:gd name="T74" fmla="*/ 65 w 96"/>
                  <a:gd name="T75" fmla="*/ 5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96">
                    <a:moveTo>
                      <a:pt x="92" y="32"/>
                    </a:moveTo>
                    <a:cubicBezTo>
                      <a:pt x="66" y="32"/>
                      <a:pt x="66" y="32"/>
                      <a:pt x="66" y="32"/>
                    </a:cubicBezTo>
                    <a:cubicBezTo>
                      <a:pt x="52" y="2"/>
                      <a:pt x="52" y="2"/>
                      <a:pt x="52" y="2"/>
                    </a:cubicBezTo>
                    <a:cubicBezTo>
                      <a:pt x="50" y="0"/>
                      <a:pt x="46" y="0"/>
                      <a:pt x="44" y="2"/>
                    </a:cubicBezTo>
                    <a:cubicBezTo>
                      <a:pt x="30" y="32"/>
                      <a:pt x="30" y="32"/>
                      <a:pt x="30" y="32"/>
                    </a:cubicBezTo>
                    <a:cubicBezTo>
                      <a:pt x="4" y="32"/>
                      <a:pt x="4" y="32"/>
                      <a:pt x="4" y="32"/>
                    </a:cubicBezTo>
                    <a:cubicBezTo>
                      <a:pt x="2" y="32"/>
                      <a:pt x="1" y="33"/>
                      <a:pt x="0" y="35"/>
                    </a:cubicBezTo>
                    <a:cubicBezTo>
                      <a:pt x="0" y="36"/>
                      <a:pt x="0" y="38"/>
                      <a:pt x="1" y="39"/>
                    </a:cubicBezTo>
                    <a:cubicBezTo>
                      <a:pt x="23" y="57"/>
                      <a:pt x="23" y="57"/>
                      <a:pt x="23" y="57"/>
                    </a:cubicBezTo>
                    <a:cubicBezTo>
                      <a:pt x="12" y="91"/>
                      <a:pt x="12" y="91"/>
                      <a:pt x="12" y="91"/>
                    </a:cubicBezTo>
                    <a:cubicBezTo>
                      <a:pt x="12" y="92"/>
                      <a:pt x="12" y="94"/>
                      <a:pt x="14" y="95"/>
                    </a:cubicBezTo>
                    <a:cubicBezTo>
                      <a:pt x="15" y="96"/>
                      <a:pt x="17" y="96"/>
                      <a:pt x="18" y="95"/>
                    </a:cubicBezTo>
                    <a:cubicBezTo>
                      <a:pt x="48" y="77"/>
                      <a:pt x="48" y="77"/>
                      <a:pt x="48" y="77"/>
                    </a:cubicBezTo>
                    <a:cubicBezTo>
                      <a:pt x="78" y="95"/>
                      <a:pt x="78" y="95"/>
                      <a:pt x="78" y="95"/>
                    </a:cubicBezTo>
                    <a:cubicBezTo>
                      <a:pt x="79" y="96"/>
                      <a:pt x="79" y="96"/>
                      <a:pt x="80" y="96"/>
                    </a:cubicBezTo>
                    <a:cubicBezTo>
                      <a:pt x="81" y="96"/>
                      <a:pt x="82" y="96"/>
                      <a:pt x="82" y="95"/>
                    </a:cubicBezTo>
                    <a:cubicBezTo>
                      <a:pt x="84" y="94"/>
                      <a:pt x="84" y="92"/>
                      <a:pt x="84" y="91"/>
                    </a:cubicBezTo>
                    <a:cubicBezTo>
                      <a:pt x="73" y="57"/>
                      <a:pt x="73" y="57"/>
                      <a:pt x="73" y="57"/>
                    </a:cubicBezTo>
                    <a:cubicBezTo>
                      <a:pt x="95" y="39"/>
                      <a:pt x="95" y="39"/>
                      <a:pt x="95" y="39"/>
                    </a:cubicBezTo>
                    <a:cubicBezTo>
                      <a:pt x="96" y="38"/>
                      <a:pt x="96" y="36"/>
                      <a:pt x="96" y="35"/>
                    </a:cubicBezTo>
                    <a:cubicBezTo>
                      <a:pt x="95" y="33"/>
                      <a:pt x="94" y="32"/>
                      <a:pt x="92" y="32"/>
                    </a:cubicBezTo>
                    <a:close/>
                    <a:moveTo>
                      <a:pt x="65" y="53"/>
                    </a:moveTo>
                    <a:cubicBezTo>
                      <a:pt x="64" y="54"/>
                      <a:pt x="64" y="56"/>
                      <a:pt x="64" y="57"/>
                    </a:cubicBezTo>
                    <a:cubicBezTo>
                      <a:pt x="73" y="83"/>
                      <a:pt x="73" y="83"/>
                      <a:pt x="73" y="83"/>
                    </a:cubicBezTo>
                    <a:cubicBezTo>
                      <a:pt x="50" y="69"/>
                      <a:pt x="50" y="69"/>
                      <a:pt x="50" y="69"/>
                    </a:cubicBezTo>
                    <a:cubicBezTo>
                      <a:pt x="49" y="68"/>
                      <a:pt x="49" y="68"/>
                      <a:pt x="48" y="68"/>
                    </a:cubicBezTo>
                    <a:cubicBezTo>
                      <a:pt x="47" y="68"/>
                      <a:pt x="47" y="68"/>
                      <a:pt x="46" y="69"/>
                    </a:cubicBezTo>
                    <a:cubicBezTo>
                      <a:pt x="23" y="83"/>
                      <a:pt x="23" y="83"/>
                      <a:pt x="23" y="83"/>
                    </a:cubicBezTo>
                    <a:cubicBezTo>
                      <a:pt x="32" y="57"/>
                      <a:pt x="32" y="57"/>
                      <a:pt x="32" y="57"/>
                    </a:cubicBezTo>
                    <a:cubicBezTo>
                      <a:pt x="32" y="56"/>
                      <a:pt x="32" y="54"/>
                      <a:pt x="31" y="53"/>
                    </a:cubicBezTo>
                    <a:cubicBezTo>
                      <a:pt x="15" y="40"/>
                      <a:pt x="15" y="40"/>
                      <a:pt x="15" y="40"/>
                    </a:cubicBezTo>
                    <a:cubicBezTo>
                      <a:pt x="32" y="40"/>
                      <a:pt x="32" y="40"/>
                      <a:pt x="32" y="40"/>
                    </a:cubicBezTo>
                    <a:cubicBezTo>
                      <a:pt x="34" y="40"/>
                      <a:pt x="35" y="39"/>
                      <a:pt x="36" y="38"/>
                    </a:cubicBezTo>
                    <a:cubicBezTo>
                      <a:pt x="48" y="13"/>
                      <a:pt x="48" y="13"/>
                      <a:pt x="48" y="13"/>
                    </a:cubicBezTo>
                    <a:cubicBezTo>
                      <a:pt x="60" y="38"/>
                      <a:pt x="60" y="38"/>
                      <a:pt x="60" y="38"/>
                    </a:cubicBezTo>
                    <a:cubicBezTo>
                      <a:pt x="61" y="39"/>
                      <a:pt x="62" y="40"/>
                      <a:pt x="64" y="40"/>
                    </a:cubicBezTo>
                    <a:cubicBezTo>
                      <a:pt x="81" y="40"/>
                      <a:pt x="81" y="40"/>
                      <a:pt x="81" y="40"/>
                    </a:cubicBezTo>
                    <a:lnTo>
                      <a:pt x="65" y="53"/>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8"/>
              <p:cNvSpPr>
                <a:spLocks/>
              </p:cNvSpPr>
              <p:nvPr/>
            </p:nvSpPr>
            <p:spPr bwMode="auto">
              <a:xfrm>
                <a:off x="3305175" y="5254625"/>
                <a:ext cx="214313" cy="222250"/>
              </a:xfrm>
              <a:custGeom>
                <a:avLst/>
                <a:gdLst>
                  <a:gd name="T0" fmla="*/ 88 w 89"/>
                  <a:gd name="T1" fmla="*/ 2 h 92"/>
                  <a:gd name="T2" fmla="*/ 85 w 89"/>
                  <a:gd name="T3" fmla="*/ 0 h 92"/>
                  <a:gd name="T4" fmla="*/ 57 w 89"/>
                  <a:gd name="T5" fmla="*/ 0 h 92"/>
                  <a:gd name="T6" fmla="*/ 33 w 89"/>
                  <a:gd name="T7" fmla="*/ 0 h 92"/>
                  <a:gd name="T8" fmla="*/ 29 w 89"/>
                  <a:gd name="T9" fmla="*/ 2 h 92"/>
                  <a:gd name="T10" fmla="*/ 1 w 89"/>
                  <a:gd name="T11" fmla="*/ 62 h 92"/>
                  <a:gd name="T12" fmla="*/ 3 w 89"/>
                  <a:gd name="T13" fmla="*/ 68 h 92"/>
                  <a:gd name="T14" fmla="*/ 9 w 89"/>
                  <a:gd name="T15" fmla="*/ 66 h 92"/>
                  <a:gd name="T16" fmla="*/ 35 w 89"/>
                  <a:gd name="T17" fmla="*/ 8 h 92"/>
                  <a:gd name="T18" fmla="*/ 51 w 89"/>
                  <a:gd name="T19" fmla="*/ 8 h 92"/>
                  <a:gd name="T20" fmla="*/ 21 w 89"/>
                  <a:gd name="T21" fmla="*/ 74 h 92"/>
                  <a:gd name="T22" fmla="*/ 23 w 89"/>
                  <a:gd name="T23" fmla="*/ 80 h 92"/>
                  <a:gd name="T24" fmla="*/ 25 w 89"/>
                  <a:gd name="T25" fmla="*/ 80 h 92"/>
                  <a:gd name="T26" fmla="*/ 25 w 89"/>
                  <a:gd name="T27" fmla="*/ 80 h 92"/>
                  <a:gd name="T28" fmla="*/ 26 w 89"/>
                  <a:gd name="T29" fmla="*/ 80 h 92"/>
                  <a:gd name="T30" fmla="*/ 27 w 89"/>
                  <a:gd name="T31" fmla="*/ 80 h 92"/>
                  <a:gd name="T32" fmla="*/ 28 w 89"/>
                  <a:gd name="T33" fmla="*/ 79 h 92"/>
                  <a:gd name="T34" fmla="*/ 28 w 89"/>
                  <a:gd name="T35" fmla="*/ 79 h 92"/>
                  <a:gd name="T36" fmla="*/ 29 w 89"/>
                  <a:gd name="T37" fmla="*/ 78 h 92"/>
                  <a:gd name="T38" fmla="*/ 60 w 89"/>
                  <a:gd name="T39" fmla="*/ 8 h 92"/>
                  <a:gd name="T40" fmla="*/ 79 w 89"/>
                  <a:gd name="T41" fmla="*/ 8 h 92"/>
                  <a:gd name="T42" fmla="*/ 41 w 89"/>
                  <a:gd name="T43" fmla="*/ 86 h 92"/>
                  <a:gd name="T44" fmla="*/ 43 w 89"/>
                  <a:gd name="T45" fmla="*/ 92 h 92"/>
                  <a:gd name="T46" fmla="*/ 45 w 89"/>
                  <a:gd name="T47" fmla="*/ 92 h 92"/>
                  <a:gd name="T48" fmla="*/ 49 w 89"/>
                  <a:gd name="T49" fmla="*/ 90 h 92"/>
                  <a:gd name="T50" fmla="*/ 89 w 89"/>
                  <a:gd name="T51" fmla="*/ 6 h 92"/>
                  <a:gd name="T52" fmla="*/ 88 w 89"/>
                  <a:gd name="T53"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92">
                    <a:moveTo>
                      <a:pt x="88" y="2"/>
                    </a:moveTo>
                    <a:cubicBezTo>
                      <a:pt x="88" y="1"/>
                      <a:pt x="86" y="0"/>
                      <a:pt x="85" y="0"/>
                    </a:cubicBezTo>
                    <a:cubicBezTo>
                      <a:pt x="57" y="0"/>
                      <a:pt x="57" y="0"/>
                      <a:pt x="57" y="0"/>
                    </a:cubicBezTo>
                    <a:cubicBezTo>
                      <a:pt x="33" y="0"/>
                      <a:pt x="33" y="0"/>
                      <a:pt x="33" y="0"/>
                    </a:cubicBezTo>
                    <a:cubicBezTo>
                      <a:pt x="31" y="0"/>
                      <a:pt x="30" y="1"/>
                      <a:pt x="29" y="2"/>
                    </a:cubicBezTo>
                    <a:cubicBezTo>
                      <a:pt x="1" y="62"/>
                      <a:pt x="1" y="62"/>
                      <a:pt x="1" y="62"/>
                    </a:cubicBezTo>
                    <a:cubicBezTo>
                      <a:pt x="0" y="64"/>
                      <a:pt x="1" y="67"/>
                      <a:pt x="3" y="68"/>
                    </a:cubicBezTo>
                    <a:cubicBezTo>
                      <a:pt x="5" y="69"/>
                      <a:pt x="8" y="68"/>
                      <a:pt x="9" y="66"/>
                    </a:cubicBezTo>
                    <a:cubicBezTo>
                      <a:pt x="35" y="8"/>
                      <a:pt x="35" y="8"/>
                      <a:pt x="35" y="8"/>
                    </a:cubicBezTo>
                    <a:cubicBezTo>
                      <a:pt x="51" y="8"/>
                      <a:pt x="51" y="8"/>
                      <a:pt x="51" y="8"/>
                    </a:cubicBezTo>
                    <a:cubicBezTo>
                      <a:pt x="21" y="74"/>
                      <a:pt x="21" y="74"/>
                      <a:pt x="21" y="74"/>
                    </a:cubicBezTo>
                    <a:cubicBezTo>
                      <a:pt x="20" y="76"/>
                      <a:pt x="21" y="79"/>
                      <a:pt x="23" y="80"/>
                    </a:cubicBezTo>
                    <a:cubicBezTo>
                      <a:pt x="24" y="80"/>
                      <a:pt x="24" y="80"/>
                      <a:pt x="25" y="80"/>
                    </a:cubicBezTo>
                    <a:cubicBezTo>
                      <a:pt x="25" y="80"/>
                      <a:pt x="25" y="80"/>
                      <a:pt x="25" y="80"/>
                    </a:cubicBezTo>
                    <a:cubicBezTo>
                      <a:pt x="25" y="80"/>
                      <a:pt x="26" y="80"/>
                      <a:pt x="26" y="80"/>
                    </a:cubicBezTo>
                    <a:cubicBezTo>
                      <a:pt x="26" y="80"/>
                      <a:pt x="27" y="80"/>
                      <a:pt x="27" y="80"/>
                    </a:cubicBezTo>
                    <a:cubicBezTo>
                      <a:pt x="27" y="79"/>
                      <a:pt x="27" y="79"/>
                      <a:pt x="28" y="79"/>
                    </a:cubicBezTo>
                    <a:cubicBezTo>
                      <a:pt x="28" y="79"/>
                      <a:pt x="28" y="79"/>
                      <a:pt x="28" y="79"/>
                    </a:cubicBezTo>
                    <a:cubicBezTo>
                      <a:pt x="28" y="78"/>
                      <a:pt x="28" y="78"/>
                      <a:pt x="29" y="78"/>
                    </a:cubicBezTo>
                    <a:cubicBezTo>
                      <a:pt x="60" y="8"/>
                      <a:pt x="60" y="8"/>
                      <a:pt x="60" y="8"/>
                    </a:cubicBezTo>
                    <a:cubicBezTo>
                      <a:pt x="79" y="8"/>
                      <a:pt x="79" y="8"/>
                      <a:pt x="79" y="8"/>
                    </a:cubicBezTo>
                    <a:cubicBezTo>
                      <a:pt x="41" y="86"/>
                      <a:pt x="41" y="86"/>
                      <a:pt x="41" y="86"/>
                    </a:cubicBezTo>
                    <a:cubicBezTo>
                      <a:pt x="40" y="88"/>
                      <a:pt x="41" y="91"/>
                      <a:pt x="43" y="92"/>
                    </a:cubicBezTo>
                    <a:cubicBezTo>
                      <a:pt x="44" y="92"/>
                      <a:pt x="44" y="92"/>
                      <a:pt x="45" y="92"/>
                    </a:cubicBezTo>
                    <a:cubicBezTo>
                      <a:pt x="46" y="92"/>
                      <a:pt x="48" y="91"/>
                      <a:pt x="49" y="90"/>
                    </a:cubicBezTo>
                    <a:cubicBezTo>
                      <a:pt x="89" y="6"/>
                      <a:pt x="89" y="6"/>
                      <a:pt x="89" y="6"/>
                    </a:cubicBezTo>
                    <a:cubicBezTo>
                      <a:pt x="89" y="4"/>
                      <a:pt x="89" y="3"/>
                      <a:pt x="88" y="2"/>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9"/>
              <p:cNvSpPr>
                <a:spLocks/>
              </p:cNvSpPr>
              <p:nvPr/>
            </p:nvSpPr>
            <p:spPr bwMode="auto">
              <a:xfrm>
                <a:off x="2963863" y="5254625"/>
                <a:ext cx="212725" cy="222250"/>
              </a:xfrm>
              <a:custGeom>
                <a:avLst/>
                <a:gdLst>
                  <a:gd name="T0" fmla="*/ 44 w 89"/>
                  <a:gd name="T1" fmla="*/ 92 h 92"/>
                  <a:gd name="T2" fmla="*/ 46 w 89"/>
                  <a:gd name="T3" fmla="*/ 92 h 92"/>
                  <a:gd name="T4" fmla="*/ 48 w 89"/>
                  <a:gd name="T5" fmla="*/ 86 h 92"/>
                  <a:gd name="T6" fmla="*/ 10 w 89"/>
                  <a:gd name="T7" fmla="*/ 8 h 92"/>
                  <a:gd name="T8" fmla="*/ 29 w 89"/>
                  <a:gd name="T9" fmla="*/ 8 h 92"/>
                  <a:gd name="T10" fmla="*/ 60 w 89"/>
                  <a:gd name="T11" fmla="*/ 78 h 92"/>
                  <a:gd name="T12" fmla="*/ 61 w 89"/>
                  <a:gd name="T13" fmla="*/ 79 h 92"/>
                  <a:gd name="T14" fmla="*/ 61 w 89"/>
                  <a:gd name="T15" fmla="*/ 79 h 92"/>
                  <a:gd name="T16" fmla="*/ 62 w 89"/>
                  <a:gd name="T17" fmla="*/ 80 h 92"/>
                  <a:gd name="T18" fmla="*/ 63 w 89"/>
                  <a:gd name="T19" fmla="*/ 80 h 92"/>
                  <a:gd name="T20" fmla="*/ 64 w 89"/>
                  <a:gd name="T21" fmla="*/ 80 h 92"/>
                  <a:gd name="T22" fmla="*/ 64 w 89"/>
                  <a:gd name="T23" fmla="*/ 80 h 92"/>
                  <a:gd name="T24" fmla="*/ 66 w 89"/>
                  <a:gd name="T25" fmla="*/ 80 h 92"/>
                  <a:gd name="T26" fmla="*/ 68 w 89"/>
                  <a:gd name="T27" fmla="*/ 74 h 92"/>
                  <a:gd name="T28" fmla="*/ 38 w 89"/>
                  <a:gd name="T29" fmla="*/ 8 h 92"/>
                  <a:gd name="T30" fmla="*/ 53 w 89"/>
                  <a:gd name="T31" fmla="*/ 8 h 92"/>
                  <a:gd name="T32" fmla="*/ 80 w 89"/>
                  <a:gd name="T33" fmla="*/ 66 h 92"/>
                  <a:gd name="T34" fmla="*/ 86 w 89"/>
                  <a:gd name="T35" fmla="*/ 68 h 92"/>
                  <a:gd name="T36" fmla="*/ 88 w 89"/>
                  <a:gd name="T37" fmla="*/ 62 h 92"/>
                  <a:gd name="T38" fmla="*/ 60 w 89"/>
                  <a:gd name="T39" fmla="*/ 2 h 92"/>
                  <a:gd name="T40" fmla="*/ 56 w 89"/>
                  <a:gd name="T41" fmla="*/ 0 h 92"/>
                  <a:gd name="T42" fmla="*/ 32 w 89"/>
                  <a:gd name="T43" fmla="*/ 0 h 92"/>
                  <a:gd name="T44" fmla="*/ 4 w 89"/>
                  <a:gd name="T45" fmla="*/ 0 h 92"/>
                  <a:gd name="T46" fmla="*/ 1 w 89"/>
                  <a:gd name="T47" fmla="*/ 2 h 92"/>
                  <a:gd name="T48" fmla="*/ 0 w 89"/>
                  <a:gd name="T49" fmla="*/ 6 h 92"/>
                  <a:gd name="T50" fmla="*/ 40 w 89"/>
                  <a:gd name="T51" fmla="*/ 90 h 92"/>
                  <a:gd name="T52" fmla="*/ 44 w 89"/>
                  <a:gd name="T5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92">
                    <a:moveTo>
                      <a:pt x="44" y="92"/>
                    </a:moveTo>
                    <a:cubicBezTo>
                      <a:pt x="45" y="92"/>
                      <a:pt x="45" y="92"/>
                      <a:pt x="46" y="92"/>
                    </a:cubicBezTo>
                    <a:cubicBezTo>
                      <a:pt x="48" y="91"/>
                      <a:pt x="49" y="88"/>
                      <a:pt x="48" y="86"/>
                    </a:cubicBezTo>
                    <a:cubicBezTo>
                      <a:pt x="10" y="8"/>
                      <a:pt x="10" y="8"/>
                      <a:pt x="10" y="8"/>
                    </a:cubicBezTo>
                    <a:cubicBezTo>
                      <a:pt x="29" y="8"/>
                      <a:pt x="29" y="8"/>
                      <a:pt x="29" y="8"/>
                    </a:cubicBezTo>
                    <a:cubicBezTo>
                      <a:pt x="60" y="78"/>
                      <a:pt x="60" y="78"/>
                      <a:pt x="60" y="78"/>
                    </a:cubicBezTo>
                    <a:cubicBezTo>
                      <a:pt x="61" y="78"/>
                      <a:pt x="61" y="78"/>
                      <a:pt x="61" y="79"/>
                    </a:cubicBezTo>
                    <a:cubicBezTo>
                      <a:pt x="61" y="79"/>
                      <a:pt x="61" y="79"/>
                      <a:pt x="61" y="79"/>
                    </a:cubicBezTo>
                    <a:cubicBezTo>
                      <a:pt x="62" y="79"/>
                      <a:pt x="62" y="79"/>
                      <a:pt x="62" y="80"/>
                    </a:cubicBezTo>
                    <a:cubicBezTo>
                      <a:pt x="62" y="80"/>
                      <a:pt x="63" y="80"/>
                      <a:pt x="63" y="80"/>
                    </a:cubicBezTo>
                    <a:cubicBezTo>
                      <a:pt x="63" y="80"/>
                      <a:pt x="64" y="80"/>
                      <a:pt x="64" y="80"/>
                    </a:cubicBezTo>
                    <a:cubicBezTo>
                      <a:pt x="64" y="80"/>
                      <a:pt x="64" y="80"/>
                      <a:pt x="64" y="80"/>
                    </a:cubicBezTo>
                    <a:cubicBezTo>
                      <a:pt x="65" y="80"/>
                      <a:pt x="65" y="80"/>
                      <a:pt x="66" y="80"/>
                    </a:cubicBezTo>
                    <a:cubicBezTo>
                      <a:pt x="68" y="79"/>
                      <a:pt x="69" y="76"/>
                      <a:pt x="68" y="74"/>
                    </a:cubicBezTo>
                    <a:cubicBezTo>
                      <a:pt x="38" y="8"/>
                      <a:pt x="38" y="8"/>
                      <a:pt x="38" y="8"/>
                    </a:cubicBezTo>
                    <a:cubicBezTo>
                      <a:pt x="53" y="8"/>
                      <a:pt x="53" y="8"/>
                      <a:pt x="53" y="8"/>
                    </a:cubicBezTo>
                    <a:cubicBezTo>
                      <a:pt x="80" y="66"/>
                      <a:pt x="80" y="66"/>
                      <a:pt x="80" y="66"/>
                    </a:cubicBezTo>
                    <a:cubicBezTo>
                      <a:pt x="81" y="68"/>
                      <a:pt x="84" y="69"/>
                      <a:pt x="86" y="68"/>
                    </a:cubicBezTo>
                    <a:cubicBezTo>
                      <a:pt x="88" y="67"/>
                      <a:pt x="89" y="64"/>
                      <a:pt x="88" y="62"/>
                    </a:cubicBezTo>
                    <a:cubicBezTo>
                      <a:pt x="60" y="2"/>
                      <a:pt x="60" y="2"/>
                      <a:pt x="60" y="2"/>
                    </a:cubicBezTo>
                    <a:cubicBezTo>
                      <a:pt x="59" y="1"/>
                      <a:pt x="58" y="0"/>
                      <a:pt x="56" y="0"/>
                    </a:cubicBezTo>
                    <a:cubicBezTo>
                      <a:pt x="32" y="0"/>
                      <a:pt x="32" y="0"/>
                      <a:pt x="32" y="0"/>
                    </a:cubicBezTo>
                    <a:cubicBezTo>
                      <a:pt x="4" y="0"/>
                      <a:pt x="4" y="0"/>
                      <a:pt x="4" y="0"/>
                    </a:cubicBezTo>
                    <a:cubicBezTo>
                      <a:pt x="3" y="0"/>
                      <a:pt x="1" y="1"/>
                      <a:pt x="1" y="2"/>
                    </a:cubicBezTo>
                    <a:cubicBezTo>
                      <a:pt x="0" y="3"/>
                      <a:pt x="0" y="4"/>
                      <a:pt x="0" y="6"/>
                    </a:cubicBezTo>
                    <a:cubicBezTo>
                      <a:pt x="40" y="90"/>
                      <a:pt x="40" y="90"/>
                      <a:pt x="40" y="90"/>
                    </a:cubicBezTo>
                    <a:cubicBezTo>
                      <a:pt x="41" y="91"/>
                      <a:pt x="43" y="92"/>
                      <a:pt x="44" y="92"/>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Oval 59"/>
            <p:cNvSpPr/>
            <p:nvPr/>
          </p:nvSpPr>
          <p:spPr>
            <a:xfrm>
              <a:off x="2017322" y="2085583"/>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4795046" y="2085583"/>
            <a:ext cx="938656" cy="938654"/>
            <a:chOff x="4795046" y="2085583"/>
            <a:chExt cx="938656" cy="938654"/>
          </a:xfrm>
        </p:grpSpPr>
        <p:grpSp>
          <p:nvGrpSpPr>
            <p:cNvPr id="85" name="Group 84"/>
            <p:cNvGrpSpPr/>
            <p:nvPr/>
          </p:nvGrpSpPr>
          <p:grpSpPr>
            <a:xfrm>
              <a:off x="4977572" y="2268632"/>
              <a:ext cx="577850" cy="577850"/>
              <a:chOff x="4075113" y="5372101"/>
              <a:chExt cx="577850" cy="577850"/>
            </a:xfrm>
            <a:solidFill>
              <a:srgbClr val="D43815"/>
            </a:solidFill>
          </p:grpSpPr>
          <p:sp>
            <p:nvSpPr>
              <p:cNvPr id="86" name="Freeform 154"/>
              <p:cNvSpPr>
                <a:spLocks noEditPoints="1"/>
              </p:cNvSpPr>
              <p:nvPr/>
            </p:nvSpPr>
            <p:spPr bwMode="auto">
              <a:xfrm>
                <a:off x="4075113" y="5372101"/>
                <a:ext cx="577850" cy="577850"/>
              </a:xfrm>
              <a:custGeom>
                <a:avLst/>
                <a:gdLst>
                  <a:gd name="T0" fmla="*/ 160 w 240"/>
                  <a:gd name="T1" fmla="*/ 0 h 240"/>
                  <a:gd name="T2" fmla="*/ 80 w 240"/>
                  <a:gd name="T3" fmla="*/ 80 h 240"/>
                  <a:gd name="T4" fmla="*/ 0 w 240"/>
                  <a:gd name="T5" fmla="*/ 160 h 240"/>
                  <a:gd name="T6" fmla="*/ 80 w 240"/>
                  <a:gd name="T7" fmla="*/ 240 h 240"/>
                  <a:gd name="T8" fmla="*/ 160 w 240"/>
                  <a:gd name="T9" fmla="*/ 160 h 240"/>
                  <a:gd name="T10" fmla="*/ 240 w 240"/>
                  <a:gd name="T11" fmla="*/ 80 h 240"/>
                  <a:gd name="T12" fmla="*/ 160 w 240"/>
                  <a:gd name="T13" fmla="*/ 0 h 240"/>
                  <a:gd name="T14" fmla="*/ 152 w 240"/>
                  <a:gd name="T15" fmla="*/ 160 h 240"/>
                  <a:gd name="T16" fmla="*/ 80 w 240"/>
                  <a:gd name="T17" fmla="*/ 232 h 240"/>
                  <a:gd name="T18" fmla="*/ 8 w 240"/>
                  <a:gd name="T19" fmla="*/ 160 h 240"/>
                  <a:gd name="T20" fmla="*/ 80 w 240"/>
                  <a:gd name="T21" fmla="*/ 88 h 240"/>
                  <a:gd name="T22" fmla="*/ 80 w 240"/>
                  <a:gd name="T23" fmla="*/ 88 h 240"/>
                  <a:gd name="T24" fmla="*/ 152 w 240"/>
                  <a:gd name="T25" fmla="*/ 160 h 240"/>
                  <a:gd name="T26" fmla="*/ 152 w 240"/>
                  <a:gd name="T27" fmla="*/ 160 h 240"/>
                  <a:gd name="T28" fmla="*/ 160 w 240"/>
                  <a:gd name="T29" fmla="*/ 152 h 240"/>
                  <a:gd name="T30" fmla="*/ 88 w 240"/>
                  <a:gd name="T31" fmla="*/ 80 h 240"/>
                  <a:gd name="T32" fmla="*/ 160 w 240"/>
                  <a:gd name="T33" fmla="*/ 8 h 240"/>
                  <a:gd name="T34" fmla="*/ 232 w 240"/>
                  <a:gd name="T35" fmla="*/ 80 h 240"/>
                  <a:gd name="T36" fmla="*/ 160 w 240"/>
                  <a:gd name="T37" fmla="*/ 15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0" h="240">
                    <a:moveTo>
                      <a:pt x="160" y="0"/>
                    </a:moveTo>
                    <a:cubicBezTo>
                      <a:pt x="116" y="0"/>
                      <a:pt x="80" y="36"/>
                      <a:pt x="80" y="80"/>
                    </a:cubicBezTo>
                    <a:cubicBezTo>
                      <a:pt x="36" y="80"/>
                      <a:pt x="0" y="116"/>
                      <a:pt x="0" y="160"/>
                    </a:cubicBezTo>
                    <a:cubicBezTo>
                      <a:pt x="0" y="204"/>
                      <a:pt x="36" y="240"/>
                      <a:pt x="80" y="240"/>
                    </a:cubicBezTo>
                    <a:cubicBezTo>
                      <a:pt x="124" y="240"/>
                      <a:pt x="160" y="204"/>
                      <a:pt x="160" y="160"/>
                    </a:cubicBezTo>
                    <a:cubicBezTo>
                      <a:pt x="204" y="160"/>
                      <a:pt x="240" y="124"/>
                      <a:pt x="240" y="80"/>
                    </a:cubicBezTo>
                    <a:cubicBezTo>
                      <a:pt x="240" y="36"/>
                      <a:pt x="204" y="0"/>
                      <a:pt x="160" y="0"/>
                    </a:cubicBezTo>
                    <a:close/>
                    <a:moveTo>
                      <a:pt x="152" y="160"/>
                    </a:moveTo>
                    <a:cubicBezTo>
                      <a:pt x="152" y="200"/>
                      <a:pt x="120" y="232"/>
                      <a:pt x="80" y="232"/>
                    </a:cubicBezTo>
                    <a:cubicBezTo>
                      <a:pt x="40" y="232"/>
                      <a:pt x="8" y="200"/>
                      <a:pt x="8" y="160"/>
                    </a:cubicBezTo>
                    <a:cubicBezTo>
                      <a:pt x="8" y="120"/>
                      <a:pt x="40" y="88"/>
                      <a:pt x="80" y="88"/>
                    </a:cubicBezTo>
                    <a:cubicBezTo>
                      <a:pt x="80" y="88"/>
                      <a:pt x="80" y="88"/>
                      <a:pt x="80" y="88"/>
                    </a:cubicBezTo>
                    <a:cubicBezTo>
                      <a:pt x="84" y="126"/>
                      <a:pt x="114" y="156"/>
                      <a:pt x="152" y="160"/>
                    </a:cubicBezTo>
                    <a:cubicBezTo>
                      <a:pt x="152" y="160"/>
                      <a:pt x="152" y="160"/>
                      <a:pt x="152" y="160"/>
                    </a:cubicBezTo>
                    <a:close/>
                    <a:moveTo>
                      <a:pt x="160" y="152"/>
                    </a:moveTo>
                    <a:cubicBezTo>
                      <a:pt x="120" y="152"/>
                      <a:pt x="88" y="120"/>
                      <a:pt x="88" y="80"/>
                    </a:cubicBezTo>
                    <a:cubicBezTo>
                      <a:pt x="88" y="40"/>
                      <a:pt x="120" y="8"/>
                      <a:pt x="160" y="8"/>
                    </a:cubicBezTo>
                    <a:cubicBezTo>
                      <a:pt x="200" y="8"/>
                      <a:pt x="232" y="40"/>
                      <a:pt x="232" y="80"/>
                    </a:cubicBezTo>
                    <a:cubicBezTo>
                      <a:pt x="232" y="120"/>
                      <a:pt x="200" y="152"/>
                      <a:pt x="160" y="152"/>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55"/>
              <p:cNvSpPr>
                <a:spLocks/>
              </p:cNvSpPr>
              <p:nvPr/>
            </p:nvSpPr>
            <p:spPr bwMode="auto">
              <a:xfrm>
                <a:off x="4411663" y="5457826"/>
                <a:ext cx="96838" cy="212725"/>
              </a:xfrm>
              <a:custGeom>
                <a:avLst/>
                <a:gdLst>
                  <a:gd name="T0" fmla="*/ 20 w 40"/>
                  <a:gd name="T1" fmla="*/ 16 h 88"/>
                  <a:gd name="T2" fmla="*/ 32 w 40"/>
                  <a:gd name="T3" fmla="*/ 28 h 88"/>
                  <a:gd name="T4" fmla="*/ 36 w 40"/>
                  <a:gd name="T5" fmla="*/ 32 h 88"/>
                  <a:gd name="T6" fmla="*/ 40 w 40"/>
                  <a:gd name="T7" fmla="*/ 28 h 88"/>
                  <a:gd name="T8" fmla="*/ 24 w 40"/>
                  <a:gd name="T9" fmla="*/ 8 h 88"/>
                  <a:gd name="T10" fmla="*/ 24 w 40"/>
                  <a:gd name="T11" fmla="*/ 4 h 88"/>
                  <a:gd name="T12" fmla="*/ 20 w 40"/>
                  <a:gd name="T13" fmla="*/ 0 h 88"/>
                  <a:gd name="T14" fmla="*/ 16 w 40"/>
                  <a:gd name="T15" fmla="*/ 4 h 88"/>
                  <a:gd name="T16" fmla="*/ 16 w 40"/>
                  <a:gd name="T17" fmla="*/ 8 h 88"/>
                  <a:gd name="T18" fmla="*/ 0 w 40"/>
                  <a:gd name="T19" fmla="*/ 28 h 88"/>
                  <a:gd name="T20" fmla="*/ 20 w 40"/>
                  <a:gd name="T21" fmla="*/ 48 h 88"/>
                  <a:gd name="T22" fmla="*/ 32 w 40"/>
                  <a:gd name="T23" fmla="*/ 60 h 88"/>
                  <a:gd name="T24" fmla="*/ 20 w 40"/>
                  <a:gd name="T25" fmla="*/ 72 h 88"/>
                  <a:gd name="T26" fmla="*/ 8 w 40"/>
                  <a:gd name="T27" fmla="*/ 60 h 88"/>
                  <a:gd name="T28" fmla="*/ 4 w 40"/>
                  <a:gd name="T29" fmla="*/ 56 h 88"/>
                  <a:gd name="T30" fmla="*/ 0 w 40"/>
                  <a:gd name="T31" fmla="*/ 60 h 88"/>
                  <a:gd name="T32" fmla="*/ 16 w 40"/>
                  <a:gd name="T33" fmla="*/ 80 h 88"/>
                  <a:gd name="T34" fmla="*/ 16 w 40"/>
                  <a:gd name="T35" fmla="*/ 84 h 88"/>
                  <a:gd name="T36" fmla="*/ 20 w 40"/>
                  <a:gd name="T37" fmla="*/ 88 h 88"/>
                  <a:gd name="T38" fmla="*/ 24 w 40"/>
                  <a:gd name="T39" fmla="*/ 84 h 88"/>
                  <a:gd name="T40" fmla="*/ 24 w 40"/>
                  <a:gd name="T41" fmla="*/ 80 h 88"/>
                  <a:gd name="T42" fmla="*/ 40 w 40"/>
                  <a:gd name="T43" fmla="*/ 60 h 88"/>
                  <a:gd name="T44" fmla="*/ 20 w 40"/>
                  <a:gd name="T45" fmla="*/ 40 h 88"/>
                  <a:gd name="T46" fmla="*/ 8 w 40"/>
                  <a:gd name="T47" fmla="*/ 28 h 88"/>
                  <a:gd name="T48" fmla="*/ 20 w 40"/>
                  <a:gd name="T4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8">
                    <a:moveTo>
                      <a:pt x="20" y="16"/>
                    </a:moveTo>
                    <a:cubicBezTo>
                      <a:pt x="27" y="16"/>
                      <a:pt x="32" y="21"/>
                      <a:pt x="32" y="28"/>
                    </a:cubicBezTo>
                    <a:cubicBezTo>
                      <a:pt x="32" y="30"/>
                      <a:pt x="34" y="32"/>
                      <a:pt x="36" y="32"/>
                    </a:cubicBezTo>
                    <a:cubicBezTo>
                      <a:pt x="38" y="32"/>
                      <a:pt x="40" y="30"/>
                      <a:pt x="40" y="28"/>
                    </a:cubicBezTo>
                    <a:cubicBezTo>
                      <a:pt x="40" y="18"/>
                      <a:pt x="33" y="10"/>
                      <a:pt x="24" y="8"/>
                    </a:cubicBezTo>
                    <a:cubicBezTo>
                      <a:pt x="24" y="4"/>
                      <a:pt x="24" y="4"/>
                      <a:pt x="24" y="4"/>
                    </a:cubicBezTo>
                    <a:cubicBezTo>
                      <a:pt x="24" y="2"/>
                      <a:pt x="22" y="0"/>
                      <a:pt x="20" y="0"/>
                    </a:cubicBezTo>
                    <a:cubicBezTo>
                      <a:pt x="18" y="0"/>
                      <a:pt x="16" y="2"/>
                      <a:pt x="16" y="4"/>
                    </a:cubicBezTo>
                    <a:cubicBezTo>
                      <a:pt x="16" y="8"/>
                      <a:pt x="16" y="8"/>
                      <a:pt x="16" y="8"/>
                    </a:cubicBezTo>
                    <a:cubicBezTo>
                      <a:pt x="7" y="10"/>
                      <a:pt x="0" y="18"/>
                      <a:pt x="0" y="28"/>
                    </a:cubicBezTo>
                    <a:cubicBezTo>
                      <a:pt x="0" y="39"/>
                      <a:pt x="9" y="48"/>
                      <a:pt x="20" y="48"/>
                    </a:cubicBezTo>
                    <a:cubicBezTo>
                      <a:pt x="27" y="48"/>
                      <a:pt x="32" y="53"/>
                      <a:pt x="32" y="60"/>
                    </a:cubicBezTo>
                    <a:cubicBezTo>
                      <a:pt x="32" y="67"/>
                      <a:pt x="27" y="72"/>
                      <a:pt x="20" y="72"/>
                    </a:cubicBezTo>
                    <a:cubicBezTo>
                      <a:pt x="13" y="72"/>
                      <a:pt x="8" y="67"/>
                      <a:pt x="8" y="60"/>
                    </a:cubicBezTo>
                    <a:cubicBezTo>
                      <a:pt x="8" y="58"/>
                      <a:pt x="6" y="56"/>
                      <a:pt x="4" y="56"/>
                    </a:cubicBezTo>
                    <a:cubicBezTo>
                      <a:pt x="2" y="56"/>
                      <a:pt x="0" y="58"/>
                      <a:pt x="0" y="60"/>
                    </a:cubicBezTo>
                    <a:cubicBezTo>
                      <a:pt x="0" y="70"/>
                      <a:pt x="7" y="78"/>
                      <a:pt x="16" y="80"/>
                    </a:cubicBezTo>
                    <a:cubicBezTo>
                      <a:pt x="16" y="84"/>
                      <a:pt x="16" y="84"/>
                      <a:pt x="16" y="84"/>
                    </a:cubicBezTo>
                    <a:cubicBezTo>
                      <a:pt x="16" y="86"/>
                      <a:pt x="18" y="88"/>
                      <a:pt x="20" y="88"/>
                    </a:cubicBezTo>
                    <a:cubicBezTo>
                      <a:pt x="22" y="88"/>
                      <a:pt x="24" y="86"/>
                      <a:pt x="24" y="84"/>
                    </a:cubicBezTo>
                    <a:cubicBezTo>
                      <a:pt x="24" y="80"/>
                      <a:pt x="24" y="80"/>
                      <a:pt x="24" y="80"/>
                    </a:cubicBezTo>
                    <a:cubicBezTo>
                      <a:pt x="33" y="78"/>
                      <a:pt x="40" y="70"/>
                      <a:pt x="40" y="60"/>
                    </a:cubicBezTo>
                    <a:cubicBezTo>
                      <a:pt x="40" y="49"/>
                      <a:pt x="31" y="40"/>
                      <a:pt x="20" y="40"/>
                    </a:cubicBezTo>
                    <a:cubicBezTo>
                      <a:pt x="13" y="40"/>
                      <a:pt x="8" y="35"/>
                      <a:pt x="8" y="28"/>
                    </a:cubicBezTo>
                    <a:cubicBezTo>
                      <a:pt x="8" y="21"/>
                      <a:pt x="13" y="16"/>
                      <a:pt x="20" y="16"/>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56"/>
              <p:cNvSpPr>
                <a:spLocks/>
              </p:cNvSpPr>
              <p:nvPr/>
            </p:nvSpPr>
            <p:spPr bwMode="auto">
              <a:xfrm>
                <a:off x="4219575" y="5651501"/>
                <a:ext cx="95250" cy="211138"/>
              </a:xfrm>
              <a:custGeom>
                <a:avLst/>
                <a:gdLst>
                  <a:gd name="T0" fmla="*/ 20 w 40"/>
                  <a:gd name="T1" fmla="*/ 16 h 88"/>
                  <a:gd name="T2" fmla="*/ 32 w 40"/>
                  <a:gd name="T3" fmla="*/ 28 h 88"/>
                  <a:gd name="T4" fmla="*/ 36 w 40"/>
                  <a:gd name="T5" fmla="*/ 32 h 88"/>
                  <a:gd name="T6" fmla="*/ 40 w 40"/>
                  <a:gd name="T7" fmla="*/ 28 h 88"/>
                  <a:gd name="T8" fmla="*/ 24 w 40"/>
                  <a:gd name="T9" fmla="*/ 8 h 88"/>
                  <a:gd name="T10" fmla="*/ 24 w 40"/>
                  <a:gd name="T11" fmla="*/ 4 h 88"/>
                  <a:gd name="T12" fmla="*/ 20 w 40"/>
                  <a:gd name="T13" fmla="*/ 0 h 88"/>
                  <a:gd name="T14" fmla="*/ 16 w 40"/>
                  <a:gd name="T15" fmla="*/ 4 h 88"/>
                  <a:gd name="T16" fmla="*/ 16 w 40"/>
                  <a:gd name="T17" fmla="*/ 8 h 88"/>
                  <a:gd name="T18" fmla="*/ 0 w 40"/>
                  <a:gd name="T19" fmla="*/ 28 h 88"/>
                  <a:gd name="T20" fmla="*/ 20 w 40"/>
                  <a:gd name="T21" fmla="*/ 48 h 88"/>
                  <a:gd name="T22" fmla="*/ 32 w 40"/>
                  <a:gd name="T23" fmla="*/ 60 h 88"/>
                  <a:gd name="T24" fmla="*/ 20 w 40"/>
                  <a:gd name="T25" fmla="*/ 72 h 88"/>
                  <a:gd name="T26" fmla="*/ 8 w 40"/>
                  <a:gd name="T27" fmla="*/ 60 h 88"/>
                  <a:gd name="T28" fmla="*/ 4 w 40"/>
                  <a:gd name="T29" fmla="*/ 56 h 88"/>
                  <a:gd name="T30" fmla="*/ 0 w 40"/>
                  <a:gd name="T31" fmla="*/ 60 h 88"/>
                  <a:gd name="T32" fmla="*/ 16 w 40"/>
                  <a:gd name="T33" fmla="*/ 80 h 88"/>
                  <a:gd name="T34" fmla="*/ 16 w 40"/>
                  <a:gd name="T35" fmla="*/ 84 h 88"/>
                  <a:gd name="T36" fmla="*/ 20 w 40"/>
                  <a:gd name="T37" fmla="*/ 88 h 88"/>
                  <a:gd name="T38" fmla="*/ 24 w 40"/>
                  <a:gd name="T39" fmla="*/ 84 h 88"/>
                  <a:gd name="T40" fmla="*/ 24 w 40"/>
                  <a:gd name="T41" fmla="*/ 80 h 88"/>
                  <a:gd name="T42" fmla="*/ 40 w 40"/>
                  <a:gd name="T43" fmla="*/ 60 h 88"/>
                  <a:gd name="T44" fmla="*/ 20 w 40"/>
                  <a:gd name="T45" fmla="*/ 40 h 88"/>
                  <a:gd name="T46" fmla="*/ 8 w 40"/>
                  <a:gd name="T47" fmla="*/ 28 h 88"/>
                  <a:gd name="T48" fmla="*/ 20 w 40"/>
                  <a:gd name="T49"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8">
                    <a:moveTo>
                      <a:pt x="20" y="16"/>
                    </a:moveTo>
                    <a:cubicBezTo>
                      <a:pt x="27" y="16"/>
                      <a:pt x="32" y="21"/>
                      <a:pt x="32" y="28"/>
                    </a:cubicBezTo>
                    <a:cubicBezTo>
                      <a:pt x="32" y="30"/>
                      <a:pt x="34" y="32"/>
                      <a:pt x="36" y="32"/>
                    </a:cubicBezTo>
                    <a:cubicBezTo>
                      <a:pt x="38" y="32"/>
                      <a:pt x="40" y="30"/>
                      <a:pt x="40" y="28"/>
                    </a:cubicBezTo>
                    <a:cubicBezTo>
                      <a:pt x="40" y="18"/>
                      <a:pt x="33" y="10"/>
                      <a:pt x="24" y="8"/>
                    </a:cubicBezTo>
                    <a:cubicBezTo>
                      <a:pt x="24" y="4"/>
                      <a:pt x="24" y="4"/>
                      <a:pt x="24" y="4"/>
                    </a:cubicBezTo>
                    <a:cubicBezTo>
                      <a:pt x="24" y="2"/>
                      <a:pt x="22" y="0"/>
                      <a:pt x="20" y="0"/>
                    </a:cubicBezTo>
                    <a:cubicBezTo>
                      <a:pt x="18" y="0"/>
                      <a:pt x="16" y="2"/>
                      <a:pt x="16" y="4"/>
                    </a:cubicBezTo>
                    <a:cubicBezTo>
                      <a:pt x="16" y="8"/>
                      <a:pt x="16" y="8"/>
                      <a:pt x="16" y="8"/>
                    </a:cubicBezTo>
                    <a:cubicBezTo>
                      <a:pt x="7" y="10"/>
                      <a:pt x="0" y="18"/>
                      <a:pt x="0" y="28"/>
                    </a:cubicBezTo>
                    <a:cubicBezTo>
                      <a:pt x="0" y="39"/>
                      <a:pt x="9" y="48"/>
                      <a:pt x="20" y="48"/>
                    </a:cubicBezTo>
                    <a:cubicBezTo>
                      <a:pt x="27" y="48"/>
                      <a:pt x="32" y="53"/>
                      <a:pt x="32" y="60"/>
                    </a:cubicBezTo>
                    <a:cubicBezTo>
                      <a:pt x="32" y="67"/>
                      <a:pt x="27" y="72"/>
                      <a:pt x="20" y="72"/>
                    </a:cubicBezTo>
                    <a:cubicBezTo>
                      <a:pt x="13" y="72"/>
                      <a:pt x="8" y="67"/>
                      <a:pt x="8" y="60"/>
                    </a:cubicBezTo>
                    <a:cubicBezTo>
                      <a:pt x="8" y="58"/>
                      <a:pt x="6" y="56"/>
                      <a:pt x="4" y="56"/>
                    </a:cubicBezTo>
                    <a:cubicBezTo>
                      <a:pt x="2" y="56"/>
                      <a:pt x="0" y="58"/>
                      <a:pt x="0" y="60"/>
                    </a:cubicBezTo>
                    <a:cubicBezTo>
                      <a:pt x="0" y="70"/>
                      <a:pt x="7" y="78"/>
                      <a:pt x="16" y="80"/>
                    </a:cubicBezTo>
                    <a:cubicBezTo>
                      <a:pt x="16" y="84"/>
                      <a:pt x="16" y="84"/>
                      <a:pt x="16" y="84"/>
                    </a:cubicBezTo>
                    <a:cubicBezTo>
                      <a:pt x="16" y="86"/>
                      <a:pt x="18" y="88"/>
                      <a:pt x="20" y="88"/>
                    </a:cubicBezTo>
                    <a:cubicBezTo>
                      <a:pt x="22" y="88"/>
                      <a:pt x="24" y="86"/>
                      <a:pt x="24" y="84"/>
                    </a:cubicBezTo>
                    <a:cubicBezTo>
                      <a:pt x="24" y="80"/>
                      <a:pt x="24" y="80"/>
                      <a:pt x="24" y="80"/>
                    </a:cubicBezTo>
                    <a:cubicBezTo>
                      <a:pt x="33" y="78"/>
                      <a:pt x="40" y="70"/>
                      <a:pt x="40" y="60"/>
                    </a:cubicBezTo>
                    <a:cubicBezTo>
                      <a:pt x="40" y="49"/>
                      <a:pt x="31" y="40"/>
                      <a:pt x="20" y="40"/>
                    </a:cubicBezTo>
                    <a:cubicBezTo>
                      <a:pt x="13" y="40"/>
                      <a:pt x="8" y="35"/>
                      <a:pt x="8" y="28"/>
                    </a:cubicBezTo>
                    <a:cubicBezTo>
                      <a:pt x="8" y="21"/>
                      <a:pt x="13" y="16"/>
                      <a:pt x="20" y="16"/>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9" name="Oval 88"/>
            <p:cNvSpPr/>
            <p:nvPr/>
          </p:nvSpPr>
          <p:spPr>
            <a:xfrm>
              <a:off x="4795046" y="2085583"/>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6176830" y="2085583"/>
            <a:ext cx="938656" cy="938654"/>
            <a:chOff x="6176830" y="2085583"/>
            <a:chExt cx="938656" cy="938654"/>
          </a:xfrm>
        </p:grpSpPr>
        <p:grpSp>
          <p:nvGrpSpPr>
            <p:cNvPr id="79" name="Group 78"/>
            <p:cNvGrpSpPr/>
            <p:nvPr/>
          </p:nvGrpSpPr>
          <p:grpSpPr>
            <a:xfrm>
              <a:off x="6435725" y="2263255"/>
              <a:ext cx="442913" cy="577850"/>
              <a:chOff x="9926638" y="2095500"/>
              <a:chExt cx="442913" cy="577850"/>
            </a:xfrm>
            <a:solidFill>
              <a:srgbClr val="D43815"/>
            </a:solidFill>
          </p:grpSpPr>
          <p:sp>
            <p:nvSpPr>
              <p:cNvPr id="80" name="Freeform 19"/>
              <p:cNvSpPr>
                <a:spLocks noEditPoints="1"/>
              </p:cNvSpPr>
              <p:nvPr/>
            </p:nvSpPr>
            <p:spPr bwMode="auto">
              <a:xfrm>
                <a:off x="9926638" y="2095500"/>
                <a:ext cx="442913" cy="577850"/>
              </a:xfrm>
              <a:custGeom>
                <a:avLst/>
                <a:gdLst>
                  <a:gd name="T0" fmla="*/ 183 w 184"/>
                  <a:gd name="T1" fmla="*/ 65 h 240"/>
                  <a:gd name="T2" fmla="*/ 119 w 184"/>
                  <a:gd name="T3" fmla="*/ 1 h 240"/>
                  <a:gd name="T4" fmla="*/ 116 w 184"/>
                  <a:gd name="T5" fmla="*/ 0 h 240"/>
                  <a:gd name="T6" fmla="*/ 4 w 184"/>
                  <a:gd name="T7" fmla="*/ 0 h 240"/>
                  <a:gd name="T8" fmla="*/ 0 w 184"/>
                  <a:gd name="T9" fmla="*/ 4 h 240"/>
                  <a:gd name="T10" fmla="*/ 0 w 184"/>
                  <a:gd name="T11" fmla="*/ 236 h 240"/>
                  <a:gd name="T12" fmla="*/ 4 w 184"/>
                  <a:gd name="T13" fmla="*/ 240 h 240"/>
                  <a:gd name="T14" fmla="*/ 180 w 184"/>
                  <a:gd name="T15" fmla="*/ 240 h 240"/>
                  <a:gd name="T16" fmla="*/ 184 w 184"/>
                  <a:gd name="T17" fmla="*/ 236 h 240"/>
                  <a:gd name="T18" fmla="*/ 184 w 184"/>
                  <a:gd name="T19" fmla="*/ 68 h 240"/>
                  <a:gd name="T20" fmla="*/ 183 w 184"/>
                  <a:gd name="T21" fmla="*/ 65 h 240"/>
                  <a:gd name="T22" fmla="*/ 120 w 184"/>
                  <a:gd name="T23" fmla="*/ 14 h 240"/>
                  <a:gd name="T24" fmla="*/ 170 w 184"/>
                  <a:gd name="T25" fmla="*/ 64 h 240"/>
                  <a:gd name="T26" fmla="*/ 120 w 184"/>
                  <a:gd name="T27" fmla="*/ 64 h 240"/>
                  <a:gd name="T28" fmla="*/ 120 w 184"/>
                  <a:gd name="T29" fmla="*/ 14 h 240"/>
                  <a:gd name="T30" fmla="*/ 8 w 184"/>
                  <a:gd name="T31" fmla="*/ 232 h 240"/>
                  <a:gd name="T32" fmla="*/ 8 w 184"/>
                  <a:gd name="T33" fmla="*/ 8 h 240"/>
                  <a:gd name="T34" fmla="*/ 112 w 184"/>
                  <a:gd name="T35" fmla="*/ 8 h 240"/>
                  <a:gd name="T36" fmla="*/ 112 w 184"/>
                  <a:gd name="T37" fmla="*/ 68 h 240"/>
                  <a:gd name="T38" fmla="*/ 116 w 184"/>
                  <a:gd name="T39" fmla="*/ 72 h 240"/>
                  <a:gd name="T40" fmla="*/ 176 w 184"/>
                  <a:gd name="T41" fmla="*/ 72 h 240"/>
                  <a:gd name="T42" fmla="*/ 176 w 184"/>
                  <a:gd name="T43" fmla="*/ 232 h 240"/>
                  <a:gd name="T44" fmla="*/ 8 w 184"/>
                  <a:gd name="T45" fmla="*/ 2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240">
                    <a:moveTo>
                      <a:pt x="183" y="65"/>
                    </a:moveTo>
                    <a:cubicBezTo>
                      <a:pt x="119" y="1"/>
                      <a:pt x="119" y="1"/>
                      <a:pt x="119" y="1"/>
                    </a:cubicBezTo>
                    <a:cubicBezTo>
                      <a:pt x="118" y="0"/>
                      <a:pt x="117" y="0"/>
                      <a:pt x="116" y="0"/>
                    </a:cubicBezTo>
                    <a:cubicBezTo>
                      <a:pt x="4" y="0"/>
                      <a:pt x="4" y="0"/>
                      <a:pt x="4" y="0"/>
                    </a:cubicBezTo>
                    <a:cubicBezTo>
                      <a:pt x="2" y="0"/>
                      <a:pt x="0" y="2"/>
                      <a:pt x="0" y="4"/>
                    </a:cubicBezTo>
                    <a:cubicBezTo>
                      <a:pt x="0" y="236"/>
                      <a:pt x="0" y="236"/>
                      <a:pt x="0" y="236"/>
                    </a:cubicBezTo>
                    <a:cubicBezTo>
                      <a:pt x="0" y="238"/>
                      <a:pt x="2" y="240"/>
                      <a:pt x="4" y="240"/>
                    </a:cubicBezTo>
                    <a:cubicBezTo>
                      <a:pt x="180" y="240"/>
                      <a:pt x="180" y="240"/>
                      <a:pt x="180" y="240"/>
                    </a:cubicBezTo>
                    <a:cubicBezTo>
                      <a:pt x="182" y="240"/>
                      <a:pt x="184" y="238"/>
                      <a:pt x="184" y="236"/>
                    </a:cubicBezTo>
                    <a:cubicBezTo>
                      <a:pt x="184" y="68"/>
                      <a:pt x="184" y="68"/>
                      <a:pt x="184" y="68"/>
                    </a:cubicBezTo>
                    <a:cubicBezTo>
                      <a:pt x="184" y="67"/>
                      <a:pt x="184" y="66"/>
                      <a:pt x="183" y="65"/>
                    </a:cubicBezTo>
                    <a:close/>
                    <a:moveTo>
                      <a:pt x="120" y="14"/>
                    </a:moveTo>
                    <a:cubicBezTo>
                      <a:pt x="170" y="64"/>
                      <a:pt x="170" y="64"/>
                      <a:pt x="170" y="64"/>
                    </a:cubicBezTo>
                    <a:cubicBezTo>
                      <a:pt x="120" y="64"/>
                      <a:pt x="120" y="64"/>
                      <a:pt x="120" y="64"/>
                    </a:cubicBezTo>
                    <a:lnTo>
                      <a:pt x="120" y="14"/>
                    </a:lnTo>
                    <a:close/>
                    <a:moveTo>
                      <a:pt x="8" y="232"/>
                    </a:moveTo>
                    <a:cubicBezTo>
                      <a:pt x="8" y="8"/>
                      <a:pt x="8" y="8"/>
                      <a:pt x="8" y="8"/>
                    </a:cubicBezTo>
                    <a:cubicBezTo>
                      <a:pt x="112" y="8"/>
                      <a:pt x="112" y="8"/>
                      <a:pt x="112" y="8"/>
                    </a:cubicBezTo>
                    <a:cubicBezTo>
                      <a:pt x="112" y="68"/>
                      <a:pt x="112" y="68"/>
                      <a:pt x="112" y="68"/>
                    </a:cubicBezTo>
                    <a:cubicBezTo>
                      <a:pt x="112" y="70"/>
                      <a:pt x="114" y="72"/>
                      <a:pt x="116" y="72"/>
                    </a:cubicBezTo>
                    <a:cubicBezTo>
                      <a:pt x="176" y="72"/>
                      <a:pt x="176" y="72"/>
                      <a:pt x="176" y="72"/>
                    </a:cubicBezTo>
                    <a:cubicBezTo>
                      <a:pt x="176" y="232"/>
                      <a:pt x="176" y="232"/>
                      <a:pt x="176" y="232"/>
                    </a:cubicBezTo>
                    <a:lnTo>
                      <a:pt x="8" y="232"/>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0"/>
              <p:cNvSpPr>
                <a:spLocks noEditPoints="1"/>
              </p:cNvSpPr>
              <p:nvPr/>
            </p:nvSpPr>
            <p:spPr bwMode="auto">
              <a:xfrm>
                <a:off x="10023475" y="2279650"/>
                <a:ext cx="249238" cy="298450"/>
              </a:xfrm>
              <a:custGeom>
                <a:avLst/>
                <a:gdLst>
                  <a:gd name="T0" fmla="*/ 100 w 104"/>
                  <a:gd name="T1" fmla="*/ 28 h 124"/>
                  <a:gd name="T2" fmla="*/ 68 w 104"/>
                  <a:gd name="T3" fmla="*/ 28 h 124"/>
                  <a:gd name="T4" fmla="*/ 64 w 104"/>
                  <a:gd name="T5" fmla="*/ 32 h 124"/>
                  <a:gd name="T6" fmla="*/ 64 w 104"/>
                  <a:gd name="T7" fmla="*/ 84 h 124"/>
                  <a:gd name="T8" fmla="*/ 40 w 104"/>
                  <a:gd name="T9" fmla="*/ 84 h 124"/>
                  <a:gd name="T10" fmla="*/ 40 w 104"/>
                  <a:gd name="T11" fmla="*/ 72 h 124"/>
                  <a:gd name="T12" fmla="*/ 36 w 104"/>
                  <a:gd name="T13" fmla="*/ 68 h 124"/>
                  <a:gd name="T14" fmla="*/ 36 w 104"/>
                  <a:gd name="T15" fmla="*/ 68 h 124"/>
                  <a:gd name="T16" fmla="*/ 35 w 104"/>
                  <a:gd name="T17" fmla="*/ 68 h 124"/>
                  <a:gd name="T18" fmla="*/ 8 w 104"/>
                  <a:gd name="T19" fmla="*/ 68 h 124"/>
                  <a:gd name="T20" fmla="*/ 8 w 104"/>
                  <a:gd name="T21" fmla="*/ 4 h 124"/>
                  <a:gd name="T22" fmla="*/ 4 w 104"/>
                  <a:gd name="T23" fmla="*/ 0 h 124"/>
                  <a:gd name="T24" fmla="*/ 0 w 104"/>
                  <a:gd name="T25" fmla="*/ 4 h 124"/>
                  <a:gd name="T26" fmla="*/ 0 w 104"/>
                  <a:gd name="T27" fmla="*/ 120 h 124"/>
                  <a:gd name="T28" fmla="*/ 4 w 104"/>
                  <a:gd name="T29" fmla="*/ 124 h 124"/>
                  <a:gd name="T30" fmla="*/ 100 w 104"/>
                  <a:gd name="T31" fmla="*/ 124 h 124"/>
                  <a:gd name="T32" fmla="*/ 104 w 104"/>
                  <a:gd name="T33" fmla="*/ 120 h 124"/>
                  <a:gd name="T34" fmla="*/ 104 w 104"/>
                  <a:gd name="T35" fmla="*/ 120 h 124"/>
                  <a:gd name="T36" fmla="*/ 104 w 104"/>
                  <a:gd name="T37" fmla="*/ 120 h 124"/>
                  <a:gd name="T38" fmla="*/ 104 w 104"/>
                  <a:gd name="T39" fmla="*/ 32 h 124"/>
                  <a:gd name="T40" fmla="*/ 100 w 104"/>
                  <a:gd name="T41" fmla="*/ 28 h 124"/>
                  <a:gd name="T42" fmla="*/ 72 w 104"/>
                  <a:gd name="T43" fmla="*/ 36 h 124"/>
                  <a:gd name="T44" fmla="*/ 96 w 104"/>
                  <a:gd name="T45" fmla="*/ 36 h 124"/>
                  <a:gd name="T46" fmla="*/ 96 w 104"/>
                  <a:gd name="T47" fmla="*/ 116 h 124"/>
                  <a:gd name="T48" fmla="*/ 72 w 104"/>
                  <a:gd name="T49" fmla="*/ 116 h 124"/>
                  <a:gd name="T50" fmla="*/ 72 w 104"/>
                  <a:gd name="T51" fmla="*/ 36 h 124"/>
                  <a:gd name="T52" fmla="*/ 64 w 104"/>
                  <a:gd name="T53" fmla="*/ 92 h 124"/>
                  <a:gd name="T54" fmla="*/ 64 w 104"/>
                  <a:gd name="T55" fmla="*/ 116 h 124"/>
                  <a:gd name="T56" fmla="*/ 40 w 104"/>
                  <a:gd name="T57" fmla="*/ 116 h 124"/>
                  <a:gd name="T58" fmla="*/ 40 w 104"/>
                  <a:gd name="T59" fmla="*/ 92 h 124"/>
                  <a:gd name="T60" fmla="*/ 64 w 104"/>
                  <a:gd name="T61" fmla="*/ 92 h 124"/>
                  <a:gd name="T62" fmla="*/ 8 w 104"/>
                  <a:gd name="T63" fmla="*/ 76 h 124"/>
                  <a:gd name="T64" fmla="*/ 32 w 104"/>
                  <a:gd name="T65" fmla="*/ 76 h 124"/>
                  <a:gd name="T66" fmla="*/ 32 w 104"/>
                  <a:gd name="T67" fmla="*/ 116 h 124"/>
                  <a:gd name="T68" fmla="*/ 8 w 104"/>
                  <a:gd name="T69" fmla="*/ 116 h 124"/>
                  <a:gd name="T70" fmla="*/ 8 w 104"/>
                  <a:gd name="T71" fmla="*/ 7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124">
                    <a:moveTo>
                      <a:pt x="100" y="28"/>
                    </a:moveTo>
                    <a:cubicBezTo>
                      <a:pt x="68" y="28"/>
                      <a:pt x="68" y="28"/>
                      <a:pt x="68" y="28"/>
                    </a:cubicBezTo>
                    <a:cubicBezTo>
                      <a:pt x="66" y="28"/>
                      <a:pt x="64" y="30"/>
                      <a:pt x="64" y="32"/>
                    </a:cubicBezTo>
                    <a:cubicBezTo>
                      <a:pt x="64" y="84"/>
                      <a:pt x="64" y="84"/>
                      <a:pt x="64" y="84"/>
                    </a:cubicBezTo>
                    <a:cubicBezTo>
                      <a:pt x="40" y="84"/>
                      <a:pt x="40" y="84"/>
                      <a:pt x="40" y="84"/>
                    </a:cubicBezTo>
                    <a:cubicBezTo>
                      <a:pt x="40" y="72"/>
                      <a:pt x="40" y="72"/>
                      <a:pt x="40" y="72"/>
                    </a:cubicBezTo>
                    <a:cubicBezTo>
                      <a:pt x="40" y="70"/>
                      <a:pt x="38" y="68"/>
                      <a:pt x="36" y="68"/>
                    </a:cubicBezTo>
                    <a:cubicBezTo>
                      <a:pt x="36" y="68"/>
                      <a:pt x="36" y="68"/>
                      <a:pt x="36" y="68"/>
                    </a:cubicBezTo>
                    <a:cubicBezTo>
                      <a:pt x="35" y="68"/>
                      <a:pt x="35" y="68"/>
                      <a:pt x="35" y="68"/>
                    </a:cubicBezTo>
                    <a:cubicBezTo>
                      <a:pt x="8" y="68"/>
                      <a:pt x="8" y="68"/>
                      <a:pt x="8" y="68"/>
                    </a:cubicBezTo>
                    <a:cubicBezTo>
                      <a:pt x="8" y="4"/>
                      <a:pt x="8" y="4"/>
                      <a:pt x="8" y="4"/>
                    </a:cubicBezTo>
                    <a:cubicBezTo>
                      <a:pt x="8" y="1"/>
                      <a:pt x="6" y="0"/>
                      <a:pt x="4" y="0"/>
                    </a:cubicBezTo>
                    <a:cubicBezTo>
                      <a:pt x="2" y="0"/>
                      <a:pt x="0" y="1"/>
                      <a:pt x="0" y="4"/>
                    </a:cubicBezTo>
                    <a:cubicBezTo>
                      <a:pt x="0" y="120"/>
                      <a:pt x="0" y="120"/>
                      <a:pt x="0" y="120"/>
                    </a:cubicBezTo>
                    <a:cubicBezTo>
                      <a:pt x="0" y="122"/>
                      <a:pt x="2" y="124"/>
                      <a:pt x="4" y="124"/>
                    </a:cubicBezTo>
                    <a:cubicBezTo>
                      <a:pt x="100" y="124"/>
                      <a:pt x="100" y="124"/>
                      <a:pt x="100" y="124"/>
                    </a:cubicBezTo>
                    <a:cubicBezTo>
                      <a:pt x="102" y="124"/>
                      <a:pt x="104" y="122"/>
                      <a:pt x="104" y="120"/>
                    </a:cubicBezTo>
                    <a:cubicBezTo>
                      <a:pt x="104" y="120"/>
                      <a:pt x="104" y="120"/>
                      <a:pt x="104" y="120"/>
                    </a:cubicBezTo>
                    <a:cubicBezTo>
                      <a:pt x="104" y="120"/>
                      <a:pt x="104" y="120"/>
                      <a:pt x="104" y="120"/>
                    </a:cubicBezTo>
                    <a:cubicBezTo>
                      <a:pt x="104" y="32"/>
                      <a:pt x="104" y="32"/>
                      <a:pt x="104" y="32"/>
                    </a:cubicBezTo>
                    <a:cubicBezTo>
                      <a:pt x="104" y="30"/>
                      <a:pt x="102" y="28"/>
                      <a:pt x="100" y="28"/>
                    </a:cubicBezTo>
                    <a:close/>
                    <a:moveTo>
                      <a:pt x="72" y="36"/>
                    </a:moveTo>
                    <a:cubicBezTo>
                      <a:pt x="96" y="36"/>
                      <a:pt x="96" y="36"/>
                      <a:pt x="96" y="36"/>
                    </a:cubicBezTo>
                    <a:cubicBezTo>
                      <a:pt x="96" y="116"/>
                      <a:pt x="96" y="116"/>
                      <a:pt x="96" y="116"/>
                    </a:cubicBezTo>
                    <a:cubicBezTo>
                      <a:pt x="72" y="116"/>
                      <a:pt x="72" y="116"/>
                      <a:pt x="72" y="116"/>
                    </a:cubicBezTo>
                    <a:lnTo>
                      <a:pt x="72" y="36"/>
                    </a:lnTo>
                    <a:close/>
                    <a:moveTo>
                      <a:pt x="64" y="92"/>
                    </a:moveTo>
                    <a:cubicBezTo>
                      <a:pt x="64" y="116"/>
                      <a:pt x="64" y="116"/>
                      <a:pt x="64" y="116"/>
                    </a:cubicBezTo>
                    <a:cubicBezTo>
                      <a:pt x="40" y="116"/>
                      <a:pt x="40" y="116"/>
                      <a:pt x="40" y="116"/>
                    </a:cubicBezTo>
                    <a:cubicBezTo>
                      <a:pt x="40" y="92"/>
                      <a:pt x="40" y="92"/>
                      <a:pt x="40" y="92"/>
                    </a:cubicBezTo>
                    <a:lnTo>
                      <a:pt x="64" y="92"/>
                    </a:lnTo>
                    <a:close/>
                    <a:moveTo>
                      <a:pt x="8" y="76"/>
                    </a:moveTo>
                    <a:cubicBezTo>
                      <a:pt x="32" y="76"/>
                      <a:pt x="32" y="76"/>
                      <a:pt x="32" y="76"/>
                    </a:cubicBezTo>
                    <a:cubicBezTo>
                      <a:pt x="32" y="116"/>
                      <a:pt x="32" y="116"/>
                      <a:pt x="32" y="116"/>
                    </a:cubicBezTo>
                    <a:cubicBezTo>
                      <a:pt x="8" y="116"/>
                      <a:pt x="8" y="116"/>
                      <a:pt x="8" y="116"/>
                    </a:cubicBezTo>
                    <a:lnTo>
                      <a:pt x="8" y="76"/>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0" name="Oval 89"/>
            <p:cNvSpPr/>
            <p:nvPr/>
          </p:nvSpPr>
          <p:spPr>
            <a:xfrm>
              <a:off x="6176830" y="2085583"/>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7561415" y="2085583"/>
            <a:ext cx="938656" cy="938654"/>
            <a:chOff x="7561415" y="2085583"/>
            <a:chExt cx="938656" cy="938654"/>
          </a:xfrm>
        </p:grpSpPr>
        <p:grpSp>
          <p:nvGrpSpPr>
            <p:cNvPr id="76" name="Group 75"/>
            <p:cNvGrpSpPr/>
            <p:nvPr/>
          </p:nvGrpSpPr>
          <p:grpSpPr>
            <a:xfrm>
              <a:off x="7741899" y="2311800"/>
              <a:ext cx="581025" cy="576263"/>
              <a:chOff x="9853613" y="4103688"/>
              <a:chExt cx="581025" cy="576263"/>
            </a:xfrm>
            <a:solidFill>
              <a:srgbClr val="D43815"/>
            </a:solidFill>
          </p:grpSpPr>
          <p:sp>
            <p:nvSpPr>
              <p:cNvPr id="77" name="Freeform 97"/>
              <p:cNvSpPr>
                <a:spLocks noEditPoints="1"/>
              </p:cNvSpPr>
              <p:nvPr/>
            </p:nvSpPr>
            <p:spPr bwMode="auto">
              <a:xfrm>
                <a:off x="10058400" y="4175125"/>
                <a:ext cx="171450" cy="158750"/>
              </a:xfrm>
              <a:custGeom>
                <a:avLst/>
                <a:gdLst>
                  <a:gd name="T0" fmla="*/ 68 w 72"/>
                  <a:gd name="T1" fmla="*/ 18 h 66"/>
                  <a:gd name="T2" fmla="*/ 47 w 72"/>
                  <a:gd name="T3" fmla="*/ 18 h 66"/>
                  <a:gd name="T4" fmla="*/ 39 w 72"/>
                  <a:gd name="T5" fmla="*/ 3 h 66"/>
                  <a:gd name="T6" fmla="*/ 36 w 72"/>
                  <a:gd name="T7" fmla="*/ 0 h 66"/>
                  <a:gd name="T8" fmla="*/ 32 w 72"/>
                  <a:gd name="T9" fmla="*/ 3 h 66"/>
                  <a:gd name="T10" fmla="*/ 25 w 72"/>
                  <a:gd name="T11" fmla="*/ 18 h 66"/>
                  <a:gd name="T12" fmla="*/ 4 w 72"/>
                  <a:gd name="T13" fmla="*/ 18 h 66"/>
                  <a:gd name="T14" fmla="*/ 0 w 72"/>
                  <a:gd name="T15" fmla="*/ 21 h 66"/>
                  <a:gd name="T16" fmla="*/ 2 w 72"/>
                  <a:gd name="T17" fmla="*/ 25 h 66"/>
                  <a:gd name="T18" fmla="*/ 19 w 72"/>
                  <a:gd name="T19" fmla="*/ 39 h 66"/>
                  <a:gd name="T20" fmla="*/ 12 w 72"/>
                  <a:gd name="T21" fmla="*/ 61 h 66"/>
                  <a:gd name="T22" fmla="*/ 14 w 72"/>
                  <a:gd name="T23" fmla="*/ 65 h 66"/>
                  <a:gd name="T24" fmla="*/ 18 w 72"/>
                  <a:gd name="T25" fmla="*/ 65 h 66"/>
                  <a:gd name="T26" fmla="*/ 36 w 72"/>
                  <a:gd name="T27" fmla="*/ 51 h 66"/>
                  <a:gd name="T28" fmla="*/ 54 w 72"/>
                  <a:gd name="T29" fmla="*/ 65 h 66"/>
                  <a:gd name="T30" fmla="*/ 56 w 72"/>
                  <a:gd name="T31" fmla="*/ 66 h 66"/>
                  <a:gd name="T32" fmla="*/ 58 w 72"/>
                  <a:gd name="T33" fmla="*/ 65 h 66"/>
                  <a:gd name="T34" fmla="*/ 60 w 72"/>
                  <a:gd name="T35" fmla="*/ 61 h 66"/>
                  <a:gd name="T36" fmla="*/ 53 w 72"/>
                  <a:gd name="T37" fmla="*/ 39 h 66"/>
                  <a:gd name="T38" fmla="*/ 70 w 72"/>
                  <a:gd name="T39" fmla="*/ 25 h 66"/>
                  <a:gd name="T40" fmla="*/ 72 w 72"/>
                  <a:gd name="T41" fmla="*/ 21 h 66"/>
                  <a:gd name="T42" fmla="*/ 68 w 72"/>
                  <a:gd name="T43" fmla="*/ 18 h 66"/>
                  <a:gd name="T44" fmla="*/ 46 w 72"/>
                  <a:gd name="T45" fmla="*/ 35 h 66"/>
                  <a:gd name="T46" fmla="*/ 44 w 72"/>
                  <a:gd name="T47" fmla="*/ 39 h 66"/>
                  <a:gd name="T48" fmla="*/ 48 w 72"/>
                  <a:gd name="T49" fmla="*/ 50 h 66"/>
                  <a:gd name="T50" fmla="*/ 38 w 72"/>
                  <a:gd name="T51" fmla="*/ 43 h 66"/>
                  <a:gd name="T52" fmla="*/ 36 w 72"/>
                  <a:gd name="T53" fmla="*/ 42 h 66"/>
                  <a:gd name="T54" fmla="*/ 34 w 72"/>
                  <a:gd name="T55" fmla="*/ 43 h 66"/>
                  <a:gd name="T56" fmla="*/ 24 w 72"/>
                  <a:gd name="T57" fmla="*/ 50 h 66"/>
                  <a:gd name="T58" fmla="*/ 28 w 72"/>
                  <a:gd name="T59" fmla="*/ 39 h 66"/>
                  <a:gd name="T60" fmla="*/ 26 w 72"/>
                  <a:gd name="T61" fmla="*/ 35 h 66"/>
                  <a:gd name="T62" fmla="*/ 15 w 72"/>
                  <a:gd name="T63" fmla="*/ 26 h 66"/>
                  <a:gd name="T64" fmla="*/ 28 w 72"/>
                  <a:gd name="T65" fmla="*/ 26 h 66"/>
                  <a:gd name="T66" fmla="*/ 32 w 72"/>
                  <a:gd name="T67" fmla="*/ 24 h 66"/>
                  <a:gd name="T68" fmla="*/ 36 w 72"/>
                  <a:gd name="T69" fmla="*/ 14 h 66"/>
                  <a:gd name="T70" fmla="*/ 40 w 72"/>
                  <a:gd name="T71" fmla="*/ 24 h 66"/>
                  <a:gd name="T72" fmla="*/ 44 w 72"/>
                  <a:gd name="T73" fmla="*/ 26 h 66"/>
                  <a:gd name="T74" fmla="*/ 57 w 72"/>
                  <a:gd name="T75" fmla="*/ 26 h 66"/>
                  <a:gd name="T76" fmla="*/ 46 w 72"/>
                  <a:gd name="T77" fmla="*/ 3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66">
                    <a:moveTo>
                      <a:pt x="68" y="18"/>
                    </a:moveTo>
                    <a:cubicBezTo>
                      <a:pt x="47" y="18"/>
                      <a:pt x="47" y="18"/>
                      <a:pt x="47" y="18"/>
                    </a:cubicBezTo>
                    <a:cubicBezTo>
                      <a:pt x="39" y="3"/>
                      <a:pt x="39" y="3"/>
                      <a:pt x="39" y="3"/>
                    </a:cubicBezTo>
                    <a:cubicBezTo>
                      <a:pt x="39" y="1"/>
                      <a:pt x="37" y="0"/>
                      <a:pt x="36" y="0"/>
                    </a:cubicBezTo>
                    <a:cubicBezTo>
                      <a:pt x="34" y="0"/>
                      <a:pt x="33" y="1"/>
                      <a:pt x="32" y="3"/>
                    </a:cubicBezTo>
                    <a:cubicBezTo>
                      <a:pt x="25" y="18"/>
                      <a:pt x="25" y="18"/>
                      <a:pt x="25" y="18"/>
                    </a:cubicBezTo>
                    <a:cubicBezTo>
                      <a:pt x="4" y="18"/>
                      <a:pt x="4" y="18"/>
                      <a:pt x="4" y="18"/>
                    </a:cubicBezTo>
                    <a:cubicBezTo>
                      <a:pt x="2" y="18"/>
                      <a:pt x="1" y="19"/>
                      <a:pt x="0" y="21"/>
                    </a:cubicBezTo>
                    <a:cubicBezTo>
                      <a:pt x="0" y="22"/>
                      <a:pt x="0" y="24"/>
                      <a:pt x="2" y="25"/>
                    </a:cubicBezTo>
                    <a:cubicBezTo>
                      <a:pt x="19" y="39"/>
                      <a:pt x="19" y="39"/>
                      <a:pt x="19" y="39"/>
                    </a:cubicBezTo>
                    <a:cubicBezTo>
                      <a:pt x="12" y="61"/>
                      <a:pt x="12" y="61"/>
                      <a:pt x="12" y="61"/>
                    </a:cubicBezTo>
                    <a:cubicBezTo>
                      <a:pt x="12" y="62"/>
                      <a:pt x="12" y="64"/>
                      <a:pt x="14" y="65"/>
                    </a:cubicBezTo>
                    <a:cubicBezTo>
                      <a:pt x="15" y="66"/>
                      <a:pt x="17" y="66"/>
                      <a:pt x="18" y="65"/>
                    </a:cubicBezTo>
                    <a:cubicBezTo>
                      <a:pt x="36" y="51"/>
                      <a:pt x="36" y="51"/>
                      <a:pt x="36" y="51"/>
                    </a:cubicBezTo>
                    <a:cubicBezTo>
                      <a:pt x="54" y="65"/>
                      <a:pt x="54" y="65"/>
                      <a:pt x="54" y="65"/>
                    </a:cubicBezTo>
                    <a:cubicBezTo>
                      <a:pt x="54" y="66"/>
                      <a:pt x="55" y="66"/>
                      <a:pt x="56" y="66"/>
                    </a:cubicBezTo>
                    <a:cubicBezTo>
                      <a:pt x="57" y="66"/>
                      <a:pt x="58" y="66"/>
                      <a:pt x="58" y="65"/>
                    </a:cubicBezTo>
                    <a:cubicBezTo>
                      <a:pt x="60" y="64"/>
                      <a:pt x="60" y="62"/>
                      <a:pt x="60" y="61"/>
                    </a:cubicBezTo>
                    <a:cubicBezTo>
                      <a:pt x="53" y="39"/>
                      <a:pt x="53" y="39"/>
                      <a:pt x="53" y="39"/>
                    </a:cubicBezTo>
                    <a:cubicBezTo>
                      <a:pt x="70" y="25"/>
                      <a:pt x="70" y="25"/>
                      <a:pt x="70" y="25"/>
                    </a:cubicBezTo>
                    <a:cubicBezTo>
                      <a:pt x="72" y="24"/>
                      <a:pt x="72" y="22"/>
                      <a:pt x="72" y="21"/>
                    </a:cubicBezTo>
                    <a:cubicBezTo>
                      <a:pt x="71" y="19"/>
                      <a:pt x="70" y="18"/>
                      <a:pt x="68" y="18"/>
                    </a:cubicBezTo>
                    <a:close/>
                    <a:moveTo>
                      <a:pt x="46" y="35"/>
                    </a:moveTo>
                    <a:cubicBezTo>
                      <a:pt x="44" y="36"/>
                      <a:pt x="44" y="38"/>
                      <a:pt x="44" y="39"/>
                    </a:cubicBezTo>
                    <a:cubicBezTo>
                      <a:pt x="48" y="50"/>
                      <a:pt x="48" y="50"/>
                      <a:pt x="48" y="50"/>
                    </a:cubicBezTo>
                    <a:cubicBezTo>
                      <a:pt x="38" y="43"/>
                      <a:pt x="38" y="43"/>
                      <a:pt x="38" y="43"/>
                    </a:cubicBezTo>
                    <a:cubicBezTo>
                      <a:pt x="38" y="42"/>
                      <a:pt x="37" y="42"/>
                      <a:pt x="36" y="42"/>
                    </a:cubicBezTo>
                    <a:cubicBezTo>
                      <a:pt x="35" y="42"/>
                      <a:pt x="34" y="42"/>
                      <a:pt x="34" y="43"/>
                    </a:cubicBezTo>
                    <a:cubicBezTo>
                      <a:pt x="24" y="50"/>
                      <a:pt x="24" y="50"/>
                      <a:pt x="24" y="50"/>
                    </a:cubicBezTo>
                    <a:cubicBezTo>
                      <a:pt x="28" y="39"/>
                      <a:pt x="28" y="39"/>
                      <a:pt x="28" y="39"/>
                    </a:cubicBezTo>
                    <a:cubicBezTo>
                      <a:pt x="28" y="38"/>
                      <a:pt x="28" y="36"/>
                      <a:pt x="26" y="35"/>
                    </a:cubicBezTo>
                    <a:cubicBezTo>
                      <a:pt x="15" y="26"/>
                      <a:pt x="15" y="26"/>
                      <a:pt x="15" y="26"/>
                    </a:cubicBezTo>
                    <a:cubicBezTo>
                      <a:pt x="28" y="26"/>
                      <a:pt x="28" y="26"/>
                      <a:pt x="28" y="26"/>
                    </a:cubicBezTo>
                    <a:cubicBezTo>
                      <a:pt x="30" y="26"/>
                      <a:pt x="31" y="25"/>
                      <a:pt x="32" y="24"/>
                    </a:cubicBezTo>
                    <a:cubicBezTo>
                      <a:pt x="36" y="14"/>
                      <a:pt x="36" y="14"/>
                      <a:pt x="36" y="14"/>
                    </a:cubicBezTo>
                    <a:cubicBezTo>
                      <a:pt x="40" y="24"/>
                      <a:pt x="40" y="24"/>
                      <a:pt x="40" y="24"/>
                    </a:cubicBezTo>
                    <a:cubicBezTo>
                      <a:pt x="41" y="25"/>
                      <a:pt x="42" y="26"/>
                      <a:pt x="44" y="26"/>
                    </a:cubicBezTo>
                    <a:cubicBezTo>
                      <a:pt x="57" y="26"/>
                      <a:pt x="57" y="26"/>
                      <a:pt x="57" y="26"/>
                    </a:cubicBezTo>
                    <a:lnTo>
                      <a:pt x="46" y="35"/>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98"/>
              <p:cNvSpPr>
                <a:spLocks noEditPoints="1"/>
              </p:cNvSpPr>
              <p:nvPr/>
            </p:nvSpPr>
            <p:spPr bwMode="auto">
              <a:xfrm>
                <a:off x="9853613" y="4103688"/>
                <a:ext cx="581025" cy="576263"/>
              </a:xfrm>
              <a:custGeom>
                <a:avLst/>
                <a:gdLst>
                  <a:gd name="T0" fmla="*/ 241 w 242"/>
                  <a:gd name="T1" fmla="*/ 23 h 240"/>
                  <a:gd name="T2" fmla="*/ 241 w 242"/>
                  <a:gd name="T3" fmla="*/ 20 h 240"/>
                  <a:gd name="T4" fmla="*/ 237 w 242"/>
                  <a:gd name="T5" fmla="*/ 16 h 240"/>
                  <a:gd name="T6" fmla="*/ 216 w 242"/>
                  <a:gd name="T7" fmla="*/ 16 h 240"/>
                  <a:gd name="T8" fmla="*/ 216 w 242"/>
                  <a:gd name="T9" fmla="*/ 4 h 240"/>
                  <a:gd name="T10" fmla="*/ 212 w 242"/>
                  <a:gd name="T11" fmla="*/ 0 h 240"/>
                  <a:gd name="T12" fmla="*/ 30 w 242"/>
                  <a:gd name="T13" fmla="*/ 0 h 240"/>
                  <a:gd name="T14" fmla="*/ 26 w 242"/>
                  <a:gd name="T15" fmla="*/ 4 h 240"/>
                  <a:gd name="T16" fmla="*/ 26 w 242"/>
                  <a:gd name="T17" fmla="*/ 16 h 240"/>
                  <a:gd name="T18" fmla="*/ 5 w 242"/>
                  <a:gd name="T19" fmla="*/ 16 h 240"/>
                  <a:gd name="T20" fmla="*/ 1 w 242"/>
                  <a:gd name="T21" fmla="*/ 20 h 240"/>
                  <a:gd name="T22" fmla="*/ 1 w 242"/>
                  <a:gd name="T23" fmla="*/ 24 h 240"/>
                  <a:gd name="T24" fmla="*/ 19 w 242"/>
                  <a:gd name="T25" fmla="*/ 96 h 240"/>
                  <a:gd name="T26" fmla="*/ 49 w 242"/>
                  <a:gd name="T27" fmla="*/ 108 h 240"/>
                  <a:gd name="T28" fmla="*/ 83 w 242"/>
                  <a:gd name="T29" fmla="*/ 138 h 240"/>
                  <a:gd name="T30" fmla="*/ 107 w 242"/>
                  <a:gd name="T31" fmla="*/ 170 h 240"/>
                  <a:gd name="T32" fmla="*/ 69 w 242"/>
                  <a:gd name="T33" fmla="*/ 212 h 240"/>
                  <a:gd name="T34" fmla="*/ 65 w 242"/>
                  <a:gd name="T35" fmla="*/ 216 h 240"/>
                  <a:gd name="T36" fmla="*/ 65 w 242"/>
                  <a:gd name="T37" fmla="*/ 236 h 240"/>
                  <a:gd name="T38" fmla="*/ 69 w 242"/>
                  <a:gd name="T39" fmla="*/ 240 h 240"/>
                  <a:gd name="T40" fmla="*/ 173 w 242"/>
                  <a:gd name="T41" fmla="*/ 240 h 240"/>
                  <a:gd name="T42" fmla="*/ 177 w 242"/>
                  <a:gd name="T43" fmla="*/ 236 h 240"/>
                  <a:gd name="T44" fmla="*/ 177 w 242"/>
                  <a:gd name="T45" fmla="*/ 216 h 240"/>
                  <a:gd name="T46" fmla="*/ 173 w 242"/>
                  <a:gd name="T47" fmla="*/ 212 h 240"/>
                  <a:gd name="T48" fmla="*/ 135 w 242"/>
                  <a:gd name="T49" fmla="*/ 170 h 240"/>
                  <a:gd name="T50" fmla="*/ 158 w 242"/>
                  <a:gd name="T51" fmla="*/ 138 h 240"/>
                  <a:gd name="T52" fmla="*/ 193 w 242"/>
                  <a:gd name="T53" fmla="*/ 108 h 240"/>
                  <a:gd name="T54" fmla="*/ 222 w 242"/>
                  <a:gd name="T55" fmla="*/ 96 h 240"/>
                  <a:gd name="T56" fmla="*/ 241 w 242"/>
                  <a:gd name="T57" fmla="*/ 23 h 240"/>
                  <a:gd name="T58" fmla="*/ 25 w 242"/>
                  <a:gd name="T59" fmla="*/ 90 h 240"/>
                  <a:gd name="T60" fmla="*/ 9 w 242"/>
                  <a:gd name="T61" fmla="*/ 24 h 240"/>
                  <a:gd name="T62" fmla="*/ 9 w 242"/>
                  <a:gd name="T63" fmla="*/ 24 h 240"/>
                  <a:gd name="T64" fmla="*/ 27 w 242"/>
                  <a:gd name="T65" fmla="*/ 24 h 240"/>
                  <a:gd name="T66" fmla="*/ 44 w 242"/>
                  <a:gd name="T67" fmla="*/ 99 h 240"/>
                  <a:gd name="T68" fmla="*/ 25 w 242"/>
                  <a:gd name="T69" fmla="*/ 90 h 240"/>
                  <a:gd name="T70" fmla="*/ 154 w 242"/>
                  <a:gd name="T71" fmla="*/ 131 h 240"/>
                  <a:gd name="T72" fmla="*/ 127 w 242"/>
                  <a:gd name="T73" fmla="*/ 170 h 240"/>
                  <a:gd name="T74" fmla="*/ 169 w 242"/>
                  <a:gd name="T75" fmla="*/ 220 h 240"/>
                  <a:gd name="T76" fmla="*/ 169 w 242"/>
                  <a:gd name="T77" fmla="*/ 232 h 240"/>
                  <a:gd name="T78" fmla="*/ 73 w 242"/>
                  <a:gd name="T79" fmla="*/ 232 h 240"/>
                  <a:gd name="T80" fmla="*/ 73 w 242"/>
                  <a:gd name="T81" fmla="*/ 220 h 240"/>
                  <a:gd name="T82" fmla="*/ 115 w 242"/>
                  <a:gd name="T83" fmla="*/ 170 h 240"/>
                  <a:gd name="T84" fmla="*/ 88 w 242"/>
                  <a:gd name="T85" fmla="*/ 131 h 240"/>
                  <a:gd name="T86" fmla="*/ 34 w 242"/>
                  <a:gd name="T87" fmla="*/ 8 h 240"/>
                  <a:gd name="T88" fmla="*/ 208 w 242"/>
                  <a:gd name="T89" fmla="*/ 8 h 240"/>
                  <a:gd name="T90" fmla="*/ 154 w 242"/>
                  <a:gd name="T91" fmla="*/ 131 h 240"/>
                  <a:gd name="T92" fmla="*/ 198 w 242"/>
                  <a:gd name="T93" fmla="*/ 99 h 240"/>
                  <a:gd name="T94" fmla="*/ 215 w 242"/>
                  <a:gd name="T95" fmla="*/ 24 h 240"/>
                  <a:gd name="T96" fmla="*/ 233 w 242"/>
                  <a:gd name="T97" fmla="*/ 24 h 240"/>
                  <a:gd name="T98" fmla="*/ 216 w 242"/>
                  <a:gd name="T99" fmla="*/ 90 h 240"/>
                  <a:gd name="T100" fmla="*/ 198 w 242"/>
                  <a:gd name="T101" fmla="*/ 9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2" h="240">
                    <a:moveTo>
                      <a:pt x="241" y="23"/>
                    </a:moveTo>
                    <a:cubicBezTo>
                      <a:pt x="241" y="22"/>
                      <a:pt x="241" y="21"/>
                      <a:pt x="241" y="20"/>
                    </a:cubicBezTo>
                    <a:cubicBezTo>
                      <a:pt x="241" y="18"/>
                      <a:pt x="239" y="16"/>
                      <a:pt x="237" y="16"/>
                    </a:cubicBezTo>
                    <a:cubicBezTo>
                      <a:pt x="216" y="16"/>
                      <a:pt x="216" y="16"/>
                      <a:pt x="216" y="16"/>
                    </a:cubicBezTo>
                    <a:cubicBezTo>
                      <a:pt x="216" y="12"/>
                      <a:pt x="216" y="8"/>
                      <a:pt x="216" y="4"/>
                    </a:cubicBezTo>
                    <a:cubicBezTo>
                      <a:pt x="216" y="2"/>
                      <a:pt x="214" y="0"/>
                      <a:pt x="212" y="0"/>
                    </a:cubicBezTo>
                    <a:cubicBezTo>
                      <a:pt x="30" y="0"/>
                      <a:pt x="30" y="0"/>
                      <a:pt x="30" y="0"/>
                    </a:cubicBezTo>
                    <a:cubicBezTo>
                      <a:pt x="28" y="0"/>
                      <a:pt x="26" y="2"/>
                      <a:pt x="26" y="4"/>
                    </a:cubicBezTo>
                    <a:cubicBezTo>
                      <a:pt x="26" y="8"/>
                      <a:pt x="26" y="12"/>
                      <a:pt x="26" y="16"/>
                    </a:cubicBezTo>
                    <a:cubicBezTo>
                      <a:pt x="5" y="16"/>
                      <a:pt x="5" y="16"/>
                      <a:pt x="5" y="16"/>
                    </a:cubicBezTo>
                    <a:cubicBezTo>
                      <a:pt x="3" y="16"/>
                      <a:pt x="1" y="18"/>
                      <a:pt x="1" y="20"/>
                    </a:cubicBezTo>
                    <a:cubicBezTo>
                      <a:pt x="1" y="21"/>
                      <a:pt x="1" y="23"/>
                      <a:pt x="1" y="24"/>
                    </a:cubicBezTo>
                    <a:cubicBezTo>
                      <a:pt x="1" y="41"/>
                      <a:pt x="0" y="77"/>
                      <a:pt x="19" y="96"/>
                    </a:cubicBezTo>
                    <a:cubicBezTo>
                      <a:pt x="27" y="103"/>
                      <a:pt x="37" y="107"/>
                      <a:pt x="49" y="108"/>
                    </a:cubicBezTo>
                    <a:cubicBezTo>
                      <a:pt x="60" y="124"/>
                      <a:pt x="72" y="132"/>
                      <a:pt x="83" y="138"/>
                    </a:cubicBezTo>
                    <a:cubicBezTo>
                      <a:pt x="97" y="147"/>
                      <a:pt x="107" y="152"/>
                      <a:pt x="107" y="170"/>
                    </a:cubicBezTo>
                    <a:cubicBezTo>
                      <a:pt x="106" y="205"/>
                      <a:pt x="93" y="212"/>
                      <a:pt x="69" y="212"/>
                    </a:cubicBezTo>
                    <a:cubicBezTo>
                      <a:pt x="67" y="212"/>
                      <a:pt x="65" y="214"/>
                      <a:pt x="65" y="216"/>
                    </a:cubicBezTo>
                    <a:cubicBezTo>
                      <a:pt x="65" y="236"/>
                      <a:pt x="65" y="236"/>
                      <a:pt x="65" y="236"/>
                    </a:cubicBezTo>
                    <a:cubicBezTo>
                      <a:pt x="65" y="238"/>
                      <a:pt x="67" y="240"/>
                      <a:pt x="69" y="240"/>
                    </a:cubicBezTo>
                    <a:cubicBezTo>
                      <a:pt x="173" y="240"/>
                      <a:pt x="173" y="240"/>
                      <a:pt x="173" y="240"/>
                    </a:cubicBezTo>
                    <a:cubicBezTo>
                      <a:pt x="175" y="240"/>
                      <a:pt x="177" y="238"/>
                      <a:pt x="177" y="236"/>
                    </a:cubicBezTo>
                    <a:cubicBezTo>
                      <a:pt x="177" y="216"/>
                      <a:pt x="177" y="216"/>
                      <a:pt x="177" y="216"/>
                    </a:cubicBezTo>
                    <a:cubicBezTo>
                      <a:pt x="177" y="214"/>
                      <a:pt x="175" y="212"/>
                      <a:pt x="173" y="212"/>
                    </a:cubicBezTo>
                    <a:cubicBezTo>
                      <a:pt x="147" y="212"/>
                      <a:pt x="135" y="199"/>
                      <a:pt x="135" y="170"/>
                    </a:cubicBezTo>
                    <a:cubicBezTo>
                      <a:pt x="135" y="152"/>
                      <a:pt x="144" y="147"/>
                      <a:pt x="158" y="138"/>
                    </a:cubicBezTo>
                    <a:cubicBezTo>
                      <a:pt x="169" y="131"/>
                      <a:pt x="182" y="124"/>
                      <a:pt x="193" y="108"/>
                    </a:cubicBezTo>
                    <a:cubicBezTo>
                      <a:pt x="205" y="107"/>
                      <a:pt x="214" y="103"/>
                      <a:pt x="222" y="96"/>
                    </a:cubicBezTo>
                    <a:cubicBezTo>
                      <a:pt x="242" y="76"/>
                      <a:pt x="241" y="37"/>
                      <a:pt x="241" y="23"/>
                    </a:cubicBezTo>
                    <a:close/>
                    <a:moveTo>
                      <a:pt x="25" y="90"/>
                    </a:moveTo>
                    <a:cubicBezTo>
                      <a:pt x="8" y="73"/>
                      <a:pt x="9" y="40"/>
                      <a:pt x="9" y="24"/>
                    </a:cubicBezTo>
                    <a:cubicBezTo>
                      <a:pt x="9" y="24"/>
                      <a:pt x="9" y="24"/>
                      <a:pt x="9" y="24"/>
                    </a:cubicBezTo>
                    <a:cubicBezTo>
                      <a:pt x="27" y="24"/>
                      <a:pt x="27" y="24"/>
                      <a:pt x="27" y="24"/>
                    </a:cubicBezTo>
                    <a:cubicBezTo>
                      <a:pt x="29" y="59"/>
                      <a:pt x="35" y="83"/>
                      <a:pt x="44" y="99"/>
                    </a:cubicBezTo>
                    <a:cubicBezTo>
                      <a:pt x="36" y="98"/>
                      <a:pt x="30" y="95"/>
                      <a:pt x="25" y="90"/>
                    </a:cubicBezTo>
                    <a:close/>
                    <a:moveTo>
                      <a:pt x="154" y="131"/>
                    </a:moveTo>
                    <a:cubicBezTo>
                      <a:pt x="140" y="140"/>
                      <a:pt x="127" y="148"/>
                      <a:pt x="127" y="170"/>
                    </a:cubicBezTo>
                    <a:cubicBezTo>
                      <a:pt x="127" y="202"/>
                      <a:pt x="141" y="218"/>
                      <a:pt x="169" y="220"/>
                    </a:cubicBezTo>
                    <a:cubicBezTo>
                      <a:pt x="169" y="232"/>
                      <a:pt x="169" y="232"/>
                      <a:pt x="169" y="232"/>
                    </a:cubicBezTo>
                    <a:cubicBezTo>
                      <a:pt x="73" y="232"/>
                      <a:pt x="73" y="232"/>
                      <a:pt x="73" y="232"/>
                    </a:cubicBezTo>
                    <a:cubicBezTo>
                      <a:pt x="73" y="220"/>
                      <a:pt x="73" y="220"/>
                      <a:pt x="73" y="220"/>
                    </a:cubicBezTo>
                    <a:cubicBezTo>
                      <a:pt x="102" y="219"/>
                      <a:pt x="114" y="205"/>
                      <a:pt x="115" y="170"/>
                    </a:cubicBezTo>
                    <a:cubicBezTo>
                      <a:pt x="115" y="148"/>
                      <a:pt x="101" y="140"/>
                      <a:pt x="88" y="131"/>
                    </a:cubicBezTo>
                    <a:cubicBezTo>
                      <a:pt x="65" y="118"/>
                      <a:pt x="35" y="100"/>
                      <a:pt x="34" y="8"/>
                    </a:cubicBezTo>
                    <a:cubicBezTo>
                      <a:pt x="208" y="8"/>
                      <a:pt x="208" y="8"/>
                      <a:pt x="208" y="8"/>
                    </a:cubicBezTo>
                    <a:cubicBezTo>
                      <a:pt x="207" y="99"/>
                      <a:pt x="177" y="118"/>
                      <a:pt x="154" y="131"/>
                    </a:cubicBezTo>
                    <a:close/>
                    <a:moveTo>
                      <a:pt x="198" y="99"/>
                    </a:moveTo>
                    <a:cubicBezTo>
                      <a:pt x="207" y="83"/>
                      <a:pt x="214" y="59"/>
                      <a:pt x="215" y="24"/>
                    </a:cubicBezTo>
                    <a:cubicBezTo>
                      <a:pt x="233" y="24"/>
                      <a:pt x="233" y="24"/>
                      <a:pt x="233" y="24"/>
                    </a:cubicBezTo>
                    <a:cubicBezTo>
                      <a:pt x="233" y="38"/>
                      <a:pt x="233" y="73"/>
                      <a:pt x="216" y="90"/>
                    </a:cubicBezTo>
                    <a:cubicBezTo>
                      <a:pt x="211" y="95"/>
                      <a:pt x="205" y="98"/>
                      <a:pt x="198" y="99"/>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1" name="Oval 90"/>
            <p:cNvSpPr/>
            <p:nvPr/>
          </p:nvSpPr>
          <p:spPr>
            <a:xfrm>
              <a:off x="7561415" y="2085583"/>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2" name="TextBox 91"/>
          <p:cNvSpPr txBox="1"/>
          <p:nvPr/>
        </p:nvSpPr>
        <p:spPr>
          <a:xfrm>
            <a:off x="2997718" y="3241150"/>
            <a:ext cx="1777333" cy="523220"/>
          </a:xfrm>
          <a:prstGeom prst="rect">
            <a:avLst/>
          </a:prstGeom>
          <a:noFill/>
        </p:spPr>
        <p:txBody>
          <a:bodyPr wrap="square" rtlCol="0">
            <a:spAutoFit/>
          </a:bodyPr>
          <a:lstStyle/>
          <a:p>
            <a:pPr algn="ctr"/>
            <a:r>
              <a:rPr lang="en-US" sz="1400" b="1" dirty="0">
                <a:solidFill>
                  <a:srgbClr val="0D4571"/>
                </a:solidFill>
                <a:latin typeface="Arial"/>
                <a:cs typeface="Arial"/>
              </a:rPr>
              <a:t>Risk </a:t>
            </a:r>
            <a:br>
              <a:rPr lang="en-US" sz="1400" b="1" dirty="0">
                <a:solidFill>
                  <a:srgbClr val="0D4571"/>
                </a:solidFill>
                <a:latin typeface="Arial"/>
                <a:cs typeface="Arial"/>
              </a:rPr>
            </a:br>
            <a:r>
              <a:rPr lang="en-US" sz="1400" b="1" dirty="0">
                <a:solidFill>
                  <a:srgbClr val="0D4571"/>
                </a:solidFill>
                <a:latin typeface="Arial"/>
                <a:cs typeface="Arial"/>
              </a:rPr>
              <a:t>measurement</a:t>
            </a:r>
          </a:p>
        </p:txBody>
      </p:sp>
      <p:grpSp>
        <p:nvGrpSpPr>
          <p:cNvPr id="93" name="Group 92"/>
          <p:cNvGrpSpPr/>
          <p:nvPr/>
        </p:nvGrpSpPr>
        <p:grpSpPr>
          <a:xfrm>
            <a:off x="3070810" y="2439364"/>
            <a:ext cx="233363" cy="228600"/>
            <a:chOff x="4849812" y="1039813"/>
            <a:chExt cx="233363" cy="228600"/>
          </a:xfrm>
        </p:grpSpPr>
        <p:sp>
          <p:nvSpPr>
            <p:cNvPr id="94" name="Freeform 93"/>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Freeform 94"/>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6" name="Group 95"/>
          <p:cNvGrpSpPr/>
          <p:nvPr/>
        </p:nvGrpSpPr>
        <p:grpSpPr>
          <a:xfrm>
            <a:off x="4458477" y="2439364"/>
            <a:ext cx="233363" cy="228600"/>
            <a:chOff x="4849812" y="1039813"/>
            <a:chExt cx="233363" cy="228600"/>
          </a:xfrm>
        </p:grpSpPr>
        <p:sp>
          <p:nvSpPr>
            <p:cNvPr id="97" name="Freeform 96"/>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Freeform 97"/>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9" name="Group 98"/>
          <p:cNvGrpSpPr/>
          <p:nvPr/>
        </p:nvGrpSpPr>
        <p:grpSpPr>
          <a:xfrm>
            <a:off x="5838048" y="2439364"/>
            <a:ext cx="233363" cy="228600"/>
            <a:chOff x="4849812" y="1039813"/>
            <a:chExt cx="233363" cy="228600"/>
          </a:xfrm>
        </p:grpSpPr>
        <p:sp>
          <p:nvSpPr>
            <p:cNvPr id="100" name="Freeform 99"/>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Freeform 100"/>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2" name="Group 101"/>
          <p:cNvGrpSpPr/>
          <p:nvPr/>
        </p:nvGrpSpPr>
        <p:grpSpPr>
          <a:xfrm>
            <a:off x="7214636" y="2439364"/>
            <a:ext cx="233363" cy="228600"/>
            <a:chOff x="4849812" y="1039813"/>
            <a:chExt cx="233363" cy="228600"/>
          </a:xfrm>
        </p:grpSpPr>
        <p:sp>
          <p:nvSpPr>
            <p:cNvPr id="103" name="Freeform 102"/>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Freeform 103"/>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 name="Group 4"/>
          <p:cNvGrpSpPr/>
          <p:nvPr/>
        </p:nvGrpSpPr>
        <p:grpSpPr>
          <a:xfrm>
            <a:off x="3406184" y="2085583"/>
            <a:ext cx="938656" cy="938654"/>
            <a:chOff x="3406184" y="2085583"/>
            <a:chExt cx="938656" cy="938654"/>
          </a:xfrm>
        </p:grpSpPr>
        <p:sp>
          <p:nvSpPr>
            <p:cNvPr id="61" name="Oval 60"/>
            <p:cNvSpPr/>
            <p:nvPr/>
          </p:nvSpPr>
          <p:spPr>
            <a:xfrm>
              <a:off x="3406184" y="2085583"/>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5" name="Group 104"/>
            <p:cNvGrpSpPr/>
            <p:nvPr/>
          </p:nvGrpSpPr>
          <p:grpSpPr>
            <a:xfrm>
              <a:off x="3599563" y="2227369"/>
              <a:ext cx="563877" cy="565906"/>
              <a:chOff x="5330825" y="2124075"/>
              <a:chExt cx="441325" cy="442913"/>
            </a:xfrm>
            <a:solidFill>
              <a:srgbClr val="D43815"/>
            </a:solidFill>
          </p:grpSpPr>
          <p:sp>
            <p:nvSpPr>
              <p:cNvPr id="106" name="Freeform 14"/>
              <p:cNvSpPr>
                <a:spLocks/>
              </p:cNvSpPr>
              <p:nvPr/>
            </p:nvSpPr>
            <p:spPr bwMode="auto">
              <a:xfrm>
                <a:off x="5541963" y="2271713"/>
                <a:ext cx="19050" cy="165100"/>
              </a:xfrm>
              <a:custGeom>
                <a:avLst/>
                <a:gdLst>
                  <a:gd name="T0" fmla="*/ 4 w 8"/>
                  <a:gd name="T1" fmla="*/ 69 h 69"/>
                  <a:gd name="T2" fmla="*/ 0 w 8"/>
                  <a:gd name="T3" fmla="*/ 65 h 69"/>
                  <a:gd name="T4" fmla="*/ 0 w 8"/>
                  <a:gd name="T5" fmla="*/ 4 h 69"/>
                  <a:gd name="T6" fmla="*/ 4 w 8"/>
                  <a:gd name="T7" fmla="*/ 0 h 69"/>
                  <a:gd name="T8" fmla="*/ 8 w 8"/>
                  <a:gd name="T9" fmla="*/ 4 h 69"/>
                  <a:gd name="T10" fmla="*/ 8 w 8"/>
                  <a:gd name="T11" fmla="*/ 65 h 69"/>
                  <a:gd name="T12" fmla="*/ 4 w 8"/>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8" h="69">
                    <a:moveTo>
                      <a:pt x="4" y="69"/>
                    </a:moveTo>
                    <a:cubicBezTo>
                      <a:pt x="2" y="69"/>
                      <a:pt x="0" y="68"/>
                      <a:pt x="0" y="65"/>
                    </a:cubicBezTo>
                    <a:cubicBezTo>
                      <a:pt x="0" y="4"/>
                      <a:pt x="0" y="4"/>
                      <a:pt x="0" y="4"/>
                    </a:cubicBezTo>
                    <a:cubicBezTo>
                      <a:pt x="0" y="2"/>
                      <a:pt x="2" y="0"/>
                      <a:pt x="4" y="0"/>
                    </a:cubicBezTo>
                    <a:cubicBezTo>
                      <a:pt x="6" y="0"/>
                      <a:pt x="8" y="2"/>
                      <a:pt x="8" y="4"/>
                    </a:cubicBezTo>
                    <a:cubicBezTo>
                      <a:pt x="8" y="65"/>
                      <a:pt x="8" y="65"/>
                      <a:pt x="8" y="65"/>
                    </a:cubicBezTo>
                    <a:cubicBezTo>
                      <a:pt x="8" y="68"/>
                      <a:pt x="6" y="69"/>
                      <a:pt x="4" y="69"/>
                    </a:cubicBezTo>
                    <a:close/>
                  </a:path>
                </a:pathLst>
              </a:custGeom>
              <a:grpFill/>
              <a:ln w="3175" cmpd="sng">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Oval 15"/>
              <p:cNvSpPr>
                <a:spLocks noChangeArrowheads="1"/>
              </p:cNvSpPr>
              <p:nvPr/>
            </p:nvSpPr>
            <p:spPr bwMode="auto">
              <a:xfrm>
                <a:off x="5532438" y="2476500"/>
                <a:ext cx="38100" cy="34925"/>
              </a:xfrm>
              <a:prstGeom prst="ellipse">
                <a:avLst/>
              </a:prstGeom>
              <a:grpFill/>
              <a:ln w="3175" cmpd="sng">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6"/>
              <p:cNvSpPr>
                <a:spLocks noEditPoints="1"/>
              </p:cNvSpPr>
              <p:nvPr/>
            </p:nvSpPr>
            <p:spPr bwMode="auto">
              <a:xfrm>
                <a:off x="5330825" y="2124075"/>
                <a:ext cx="441325" cy="442913"/>
              </a:xfrm>
              <a:custGeom>
                <a:avLst/>
                <a:gdLst>
                  <a:gd name="T0" fmla="*/ 180 w 184"/>
                  <a:gd name="T1" fmla="*/ 184 h 184"/>
                  <a:gd name="T2" fmla="*/ 4 w 184"/>
                  <a:gd name="T3" fmla="*/ 184 h 184"/>
                  <a:gd name="T4" fmla="*/ 1 w 184"/>
                  <a:gd name="T5" fmla="*/ 182 h 184"/>
                  <a:gd name="T6" fmla="*/ 0 w 184"/>
                  <a:gd name="T7" fmla="*/ 178 h 184"/>
                  <a:gd name="T8" fmla="*/ 88 w 184"/>
                  <a:gd name="T9" fmla="*/ 2 h 184"/>
                  <a:gd name="T10" fmla="*/ 96 w 184"/>
                  <a:gd name="T11" fmla="*/ 2 h 184"/>
                  <a:gd name="T12" fmla="*/ 184 w 184"/>
                  <a:gd name="T13" fmla="*/ 178 h 184"/>
                  <a:gd name="T14" fmla="*/ 183 w 184"/>
                  <a:gd name="T15" fmla="*/ 182 h 184"/>
                  <a:gd name="T16" fmla="*/ 180 w 184"/>
                  <a:gd name="T17" fmla="*/ 184 h 184"/>
                  <a:gd name="T18" fmla="*/ 10 w 184"/>
                  <a:gd name="T19" fmla="*/ 176 h 184"/>
                  <a:gd name="T20" fmla="*/ 174 w 184"/>
                  <a:gd name="T21" fmla="*/ 176 h 184"/>
                  <a:gd name="T22" fmla="*/ 92 w 184"/>
                  <a:gd name="T23" fmla="*/ 13 h 184"/>
                  <a:gd name="T24" fmla="*/ 10 w 184"/>
                  <a:gd name="T2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84">
                    <a:moveTo>
                      <a:pt x="180" y="184"/>
                    </a:moveTo>
                    <a:cubicBezTo>
                      <a:pt x="4" y="184"/>
                      <a:pt x="4" y="184"/>
                      <a:pt x="4" y="184"/>
                    </a:cubicBezTo>
                    <a:cubicBezTo>
                      <a:pt x="3" y="184"/>
                      <a:pt x="1" y="183"/>
                      <a:pt x="1" y="182"/>
                    </a:cubicBezTo>
                    <a:cubicBezTo>
                      <a:pt x="0" y="181"/>
                      <a:pt x="0" y="179"/>
                      <a:pt x="0" y="178"/>
                    </a:cubicBezTo>
                    <a:cubicBezTo>
                      <a:pt x="88" y="2"/>
                      <a:pt x="88" y="2"/>
                      <a:pt x="88" y="2"/>
                    </a:cubicBezTo>
                    <a:cubicBezTo>
                      <a:pt x="90" y="0"/>
                      <a:pt x="94" y="0"/>
                      <a:pt x="96" y="2"/>
                    </a:cubicBezTo>
                    <a:cubicBezTo>
                      <a:pt x="184" y="178"/>
                      <a:pt x="184" y="178"/>
                      <a:pt x="184" y="178"/>
                    </a:cubicBezTo>
                    <a:cubicBezTo>
                      <a:pt x="184" y="179"/>
                      <a:pt x="184" y="181"/>
                      <a:pt x="183" y="182"/>
                    </a:cubicBezTo>
                    <a:cubicBezTo>
                      <a:pt x="183" y="183"/>
                      <a:pt x="181" y="184"/>
                      <a:pt x="180" y="184"/>
                    </a:cubicBezTo>
                    <a:close/>
                    <a:moveTo>
                      <a:pt x="10" y="176"/>
                    </a:moveTo>
                    <a:cubicBezTo>
                      <a:pt x="174" y="176"/>
                      <a:pt x="174" y="176"/>
                      <a:pt x="174" y="176"/>
                    </a:cubicBezTo>
                    <a:cubicBezTo>
                      <a:pt x="92" y="13"/>
                      <a:pt x="92" y="13"/>
                      <a:pt x="92" y="13"/>
                    </a:cubicBezTo>
                    <a:lnTo>
                      <a:pt x="10" y="176"/>
                    </a:lnTo>
                    <a:close/>
                  </a:path>
                </a:pathLst>
              </a:custGeom>
              <a:grpFill/>
              <a:ln w="3175" cmpd="sng">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17" name="TextBox 116"/>
          <p:cNvSpPr txBox="1"/>
          <p:nvPr/>
        </p:nvSpPr>
        <p:spPr>
          <a:xfrm>
            <a:off x="262986" y="708405"/>
            <a:ext cx="6097590" cy="461665"/>
          </a:xfrm>
          <a:prstGeom prst="rect">
            <a:avLst/>
          </a:prstGeom>
          <a:noFill/>
        </p:spPr>
        <p:txBody>
          <a:bodyPr wrap="square" rtlCol="0">
            <a:spAutoFit/>
          </a:bodyPr>
          <a:lstStyle/>
          <a:p>
            <a:r>
              <a:rPr lang="en-US" sz="2400" b="1" dirty="0">
                <a:solidFill>
                  <a:srgbClr val="0D4571"/>
                </a:solidFill>
                <a:latin typeface="Arial"/>
                <a:cs typeface="Arial"/>
              </a:rPr>
              <a:t>Evaluate your investment options</a:t>
            </a:r>
          </a:p>
        </p:txBody>
      </p:sp>
      <p:grpSp>
        <p:nvGrpSpPr>
          <p:cNvPr id="118" name="Group 117"/>
          <p:cNvGrpSpPr/>
          <p:nvPr/>
        </p:nvGrpSpPr>
        <p:grpSpPr>
          <a:xfrm>
            <a:off x="253397" y="0"/>
            <a:ext cx="2407627" cy="561402"/>
            <a:chOff x="5913317" y="0"/>
            <a:chExt cx="2407627" cy="561402"/>
          </a:xfrm>
        </p:grpSpPr>
        <p:sp>
          <p:nvSpPr>
            <p:cNvPr id="119" name="Round Same Side Corner Rectangle 118"/>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120" name="Group 119"/>
            <p:cNvGrpSpPr/>
            <p:nvPr/>
          </p:nvGrpSpPr>
          <p:grpSpPr>
            <a:xfrm>
              <a:off x="5998058" y="117953"/>
              <a:ext cx="1806980" cy="328396"/>
              <a:chOff x="-18290" y="2448962"/>
              <a:chExt cx="1806980" cy="288079"/>
            </a:xfrm>
          </p:grpSpPr>
          <p:sp>
            <p:nvSpPr>
              <p:cNvPr id="122" name="Rounded Rectangle 121"/>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23" name="TextBox 122"/>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2</a:t>
                </a:r>
                <a:endParaRPr lang="en-US" sz="1400" b="1" dirty="0">
                  <a:solidFill>
                    <a:schemeClr val="bg1"/>
                  </a:solidFill>
                  <a:latin typeface="Arial"/>
                  <a:cs typeface="Arial"/>
                </a:endParaRPr>
              </a:p>
            </p:txBody>
          </p:sp>
        </p:grpSp>
        <p:sp>
          <p:nvSpPr>
            <p:cNvPr id="121" name="Oval 120"/>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124" name="Picture 123"/>
          <p:cNvPicPr>
            <a:picLocks noChangeAspect="1"/>
          </p:cNvPicPr>
          <p:nvPr/>
        </p:nvPicPr>
        <p:blipFill>
          <a:blip r:embed="rId3"/>
          <a:stretch>
            <a:fillRect/>
          </a:stretch>
        </p:blipFill>
        <p:spPr>
          <a:xfrm>
            <a:off x="2281629" y="152077"/>
            <a:ext cx="191283" cy="250793"/>
          </a:xfrm>
          <a:prstGeom prst="rect">
            <a:avLst/>
          </a:prstGeom>
        </p:spPr>
      </p:pic>
    </p:spTree>
    <p:extLst>
      <p:ext uri="{BB962C8B-B14F-4D97-AF65-F5344CB8AC3E}">
        <p14:creationId xmlns:p14="http://schemas.microsoft.com/office/powerpoint/2010/main" val="91090997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750"/>
                                        <p:tgtEl>
                                          <p:spTgt spid="40"/>
                                        </p:tgtEl>
                                      </p:cBhvr>
                                    </p:animEffect>
                                    <p:anim calcmode="lin" valueType="num">
                                      <p:cBhvr>
                                        <p:cTn id="13" dur="750" fill="hold"/>
                                        <p:tgtEl>
                                          <p:spTgt spid="40"/>
                                        </p:tgtEl>
                                        <p:attrNameLst>
                                          <p:attrName>ppt_x</p:attrName>
                                        </p:attrNameLst>
                                      </p:cBhvr>
                                      <p:tavLst>
                                        <p:tav tm="0">
                                          <p:val>
                                            <p:strVal val="#ppt_x"/>
                                          </p:val>
                                        </p:tav>
                                        <p:tav tm="100000">
                                          <p:val>
                                            <p:strVal val="#ppt_x"/>
                                          </p:val>
                                        </p:tav>
                                      </p:tavLst>
                                    </p:anim>
                                    <p:anim calcmode="lin" valueType="num">
                                      <p:cBhvr>
                                        <p:cTn id="14" dur="750" fill="hold"/>
                                        <p:tgtEl>
                                          <p:spTgt spid="4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ppt_x</p:attrName>
                                        </p:attrNameLst>
                                      </p:cBhvr>
                                      <p:tavLst>
                                        <p:tav tm="0">
                                          <p:val>
                                            <p:strVal val="#ppt_x"/>
                                          </p:val>
                                        </p:tav>
                                        <p:tav tm="100000">
                                          <p:val>
                                            <p:strVal val="#ppt_x"/>
                                          </p:val>
                                        </p:tav>
                                      </p:tavLst>
                                    </p:anim>
                                    <p:anim calcmode="lin" valueType="num">
                                      <p:cBhvr>
                                        <p:cTn id="19" dur="750" fill="hold"/>
                                        <p:tgtEl>
                                          <p:spTgt spid="4"/>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750"/>
                                        <p:tgtEl>
                                          <p:spTgt spid="68"/>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750"/>
                                        <p:tgtEl>
                                          <p:spTgt spid="31"/>
                                        </p:tgtEl>
                                      </p:cBhvr>
                                    </p:animEffect>
                                    <p:anim calcmode="lin" valueType="num">
                                      <p:cBhvr>
                                        <p:cTn id="26" dur="750" fill="hold"/>
                                        <p:tgtEl>
                                          <p:spTgt spid="31"/>
                                        </p:tgtEl>
                                        <p:attrNameLst>
                                          <p:attrName>ppt_x</p:attrName>
                                        </p:attrNameLst>
                                      </p:cBhvr>
                                      <p:tavLst>
                                        <p:tav tm="0">
                                          <p:val>
                                            <p:strVal val="#ppt_x"/>
                                          </p:val>
                                        </p:tav>
                                        <p:tav tm="100000">
                                          <p:val>
                                            <p:strVal val="#ppt_x"/>
                                          </p:val>
                                        </p:tav>
                                      </p:tavLst>
                                    </p:anim>
                                    <p:anim calcmode="lin" valueType="num">
                                      <p:cBhvr>
                                        <p:cTn id="27" dur="750" fill="hold"/>
                                        <p:tgtEl>
                                          <p:spTgt spid="31"/>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750"/>
                                        <p:tgtEl>
                                          <p:spTgt spid="5"/>
                                        </p:tgtEl>
                                      </p:cBhvr>
                                    </p:animEffect>
                                    <p:anim calcmode="lin" valueType="num">
                                      <p:cBhvr>
                                        <p:cTn id="31" dur="750" fill="hold"/>
                                        <p:tgtEl>
                                          <p:spTgt spid="5"/>
                                        </p:tgtEl>
                                        <p:attrNameLst>
                                          <p:attrName>ppt_x</p:attrName>
                                        </p:attrNameLst>
                                      </p:cBhvr>
                                      <p:tavLst>
                                        <p:tav tm="0">
                                          <p:val>
                                            <p:strVal val="#ppt_x"/>
                                          </p:val>
                                        </p:tav>
                                        <p:tav tm="100000">
                                          <p:val>
                                            <p:strVal val="#ppt_x"/>
                                          </p:val>
                                        </p:tav>
                                      </p:tavLst>
                                    </p:anim>
                                    <p:anim calcmode="lin" valueType="num">
                                      <p:cBhvr>
                                        <p:cTn id="32" dur="750" fill="hold"/>
                                        <p:tgtEl>
                                          <p:spTgt spid="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750"/>
                                        <p:tgtEl>
                                          <p:spTgt spid="92"/>
                                        </p:tgtEl>
                                      </p:cBhvr>
                                    </p:animEffect>
                                    <p:anim calcmode="lin" valueType="num">
                                      <p:cBhvr>
                                        <p:cTn id="36" dur="750" fill="hold"/>
                                        <p:tgtEl>
                                          <p:spTgt spid="92"/>
                                        </p:tgtEl>
                                        <p:attrNameLst>
                                          <p:attrName>ppt_x</p:attrName>
                                        </p:attrNameLst>
                                      </p:cBhvr>
                                      <p:tavLst>
                                        <p:tav tm="0">
                                          <p:val>
                                            <p:strVal val="#ppt_x"/>
                                          </p:val>
                                        </p:tav>
                                        <p:tav tm="100000">
                                          <p:val>
                                            <p:strVal val="#ppt_x"/>
                                          </p:val>
                                        </p:tav>
                                      </p:tavLst>
                                    </p:anim>
                                    <p:anim calcmode="lin" valueType="num">
                                      <p:cBhvr>
                                        <p:cTn id="37" dur="750" fill="hold"/>
                                        <p:tgtEl>
                                          <p:spTgt spid="92"/>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fade">
                                      <p:cBhvr>
                                        <p:cTn id="40" dur="750"/>
                                        <p:tgtEl>
                                          <p:spTgt spid="93"/>
                                        </p:tgtEl>
                                      </p:cBhvr>
                                    </p:animEffect>
                                  </p:childTnLst>
                                </p:cTn>
                              </p:par>
                              <p:par>
                                <p:cTn id="41" presetID="47"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750"/>
                                        <p:tgtEl>
                                          <p:spTgt spid="6"/>
                                        </p:tgtEl>
                                      </p:cBhvr>
                                    </p:animEffect>
                                    <p:anim calcmode="lin" valueType="num">
                                      <p:cBhvr>
                                        <p:cTn id="44" dur="750" fill="hold"/>
                                        <p:tgtEl>
                                          <p:spTgt spid="6"/>
                                        </p:tgtEl>
                                        <p:attrNameLst>
                                          <p:attrName>ppt_x</p:attrName>
                                        </p:attrNameLst>
                                      </p:cBhvr>
                                      <p:tavLst>
                                        <p:tav tm="0">
                                          <p:val>
                                            <p:strVal val="#ppt_x"/>
                                          </p:val>
                                        </p:tav>
                                        <p:tav tm="100000">
                                          <p:val>
                                            <p:strVal val="#ppt_x"/>
                                          </p:val>
                                        </p:tav>
                                      </p:tavLst>
                                    </p:anim>
                                    <p:anim calcmode="lin" valueType="num">
                                      <p:cBhvr>
                                        <p:cTn id="45" dur="75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750"/>
                                        <p:tgtEl>
                                          <p:spTgt spid="41"/>
                                        </p:tgtEl>
                                      </p:cBhvr>
                                    </p:animEffect>
                                    <p:anim calcmode="lin" valueType="num">
                                      <p:cBhvr>
                                        <p:cTn id="49" dur="750" fill="hold"/>
                                        <p:tgtEl>
                                          <p:spTgt spid="41"/>
                                        </p:tgtEl>
                                        <p:attrNameLst>
                                          <p:attrName>ppt_x</p:attrName>
                                        </p:attrNameLst>
                                      </p:cBhvr>
                                      <p:tavLst>
                                        <p:tav tm="0">
                                          <p:val>
                                            <p:strVal val="#ppt_x"/>
                                          </p:val>
                                        </p:tav>
                                        <p:tav tm="100000">
                                          <p:val>
                                            <p:strVal val="#ppt_x"/>
                                          </p:val>
                                        </p:tav>
                                      </p:tavLst>
                                    </p:anim>
                                    <p:anim calcmode="lin" valueType="num">
                                      <p:cBhvr>
                                        <p:cTn id="50" dur="750" fill="hold"/>
                                        <p:tgtEl>
                                          <p:spTgt spid="41"/>
                                        </p:tgtEl>
                                        <p:attrNameLst>
                                          <p:attrName>ppt_y</p:attrName>
                                        </p:attrNameLst>
                                      </p:cBhvr>
                                      <p:tavLst>
                                        <p:tav tm="0">
                                          <p:val>
                                            <p:strVal val="#ppt_y+.1"/>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fade">
                                      <p:cBhvr>
                                        <p:cTn id="53" dur="750"/>
                                        <p:tgtEl>
                                          <p:spTgt spid="96"/>
                                        </p:tgtEl>
                                      </p:cBhvr>
                                    </p:animEffect>
                                  </p:childTnLst>
                                </p:cTn>
                              </p:par>
                              <p:par>
                                <p:cTn id="54" presetID="47"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750"/>
                                        <p:tgtEl>
                                          <p:spTgt spid="7"/>
                                        </p:tgtEl>
                                      </p:cBhvr>
                                    </p:animEffect>
                                    <p:anim calcmode="lin" valueType="num">
                                      <p:cBhvr>
                                        <p:cTn id="57" dur="750" fill="hold"/>
                                        <p:tgtEl>
                                          <p:spTgt spid="7"/>
                                        </p:tgtEl>
                                        <p:attrNameLst>
                                          <p:attrName>ppt_x</p:attrName>
                                        </p:attrNameLst>
                                      </p:cBhvr>
                                      <p:tavLst>
                                        <p:tav tm="0">
                                          <p:val>
                                            <p:strVal val="#ppt_x"/>
                                          </p:val>
                                        </p:tav>
                                        <p:tav tm="100000">
                                          <p:val>
                                            <p:strVal val="#ppt_x"/>
                                          </p:val>
                                        </p:tav>
                                      </p:tavLst>
                                    </p:anim>
                                    <p:anim calcmode="lin" valueType="num">
                                      <p:cBhvr>
                                        <p:cTn id="58" dur="750" fill="hold"/>
                                        <p:tgtEl>
                                          <p:spTgt spid="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750"/>
                                        <p:tgtEl>
                                          <p:spTgt spid="42"/>
                                        </p:tgtEl>
                                      </p:cBhvr>
                                    </p:animEffect>
                                    <p:anim calcmode="lin" valueType="num">
                                      <p:cBhvr>
                                        <p:cTn id="62" dur="750" fill="hold"/>
                                        <p:tgtEl>
                                          <p:spTgt spid="42"/>
                                        </p:tgtEl>
                                        <p:attrNameLst>
                                          <p:attrName>ppt_x</p:attrName>
                                        </p:attrNameLst>
                                      </p:cBhvr>
                                      <p:tavLst>
                                        <p:tav tm="0">
                                          <p:val>
                                            <p:strVal val="#ppt_x"/>
                                          </p:val>
                                        </p:tav>
                                        <p:tav tm="100000">
                                          <p:val>
                                            <p:strVal val="#ppt_x"/>
                                          </p:val>
                                        </p:tav>
                                      </p:tavLst>
                                    </p:anim>
                                    <p:anim calcmode="lin" valueType="num">
                                      <p:cBhvr>
                                        <p:cTn id="63" dur="750" fill="hold"/>
                                        <p:tgtEl>
                                          <p:spTgt spid="42"/>
                                        </p:tgtEl>
                                        <p:attrNameLst>
                                          <p:attrName>ppt_y</p:attrName>
                                        </p:attrNameLst>
                                      </p:cBhvr>
                                      <p:tavLst>
                                        <p:tav tm="0">
                                          <p:val>
                                            <p:strVal val="#ppt_y+.1"/>
                                          </p:val>
                                        </p:tav>
                                        <p:tav tm="100000">
                                          <p:val>
                                            <p:strVal val="#ppt_y"/>
                                          </p:val>
                                        </p:tav>
                                      </p:tavLst>
                                    </p:anim>
                                  </p:childTnLst>
                                </p:cTn>
                              </p:par>
                              <p:par>
                                <p:cTn id="64" presetID="10" presetClass="entr" presetSubtype="0" fill="hold" nodeType="withEffect">
                                  <p:stCondLst>
                                    <p:cond delay="0"/>
                                  </p:stCondLst>
                                  <p:childTnLst>
                                    <p:set>
                                      <p:cBhvr>
                                        <p:cTn id="65" dur="1" fill="hold">
                                          <p:stCondLst>
                                            <p:cond delay="0"/>
                                          </p:stCondLst>
                                        </p:cTn>
                                        <p:tgtEl>
                                          <p:spTgt spid="99"/>
                                        </p:tgtEl>
                                        <p:attrNameLst>
                                          <p:attrName>style.visibility</p:attrName>
                                        </p:attrNameLst>
                                      </p:cBhvr>
                                      <p:to>
                                        <p:strVal val="visible"/>
                                      </p:to>
                                    </p:set>
                                    <p:animEffect transition="in" filter="fade">
                                      <p:cBhvr>
                                        <p:cTn id="66" dur="750"/>
                                        <p:tgtEl>
                                          <p:spTgt spid="99"/>
                                        </p:tgtEl>
                                      </p:cBhvr>
                                    </p:animEffect>
                                  </p:childTnLst>
                                </p:cTn>
                              </p:par>
                              <p:par>
                                <p:cTn id="67" presetID="47" presetClass="entr" presetSubtype="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750"/>
                                        <p:tgtEl>
                                          <p:spTgt spid="8"/>
                                        </p:tgtEl>
                                      </p:cBhvr>
                                    </p:animEffect>
                                    <p:anim calcmode="lin" valueType="num">
                                      <p:cBhvr>
                                        <p:cTn id="70" dur="750" fill="hold"/>
                                        <p:tgtEl>
                                          <p:spTgt spid="8"/>
                                        </p:tgtEl>
                                        <p:attrNameLst>
                                          <p:attrName>ppt_x</p:attrName>
                                        </p:attrNameLst>
                                      </p:cBhvr>
                                      <p:tavLst>
                                        <p:tav tm="0">
                                          <p:val>
                                            <p:strVal val="#ppt_x"/>
                                          </p:val>
                                        </p:tav>
                                        <p:tav tm="100000">
                                          <p:val>
                                            <p:strVal val="#ppt_x"/>
                                          </p:val>
                                        </p:tav>
                                      </p:tavLst>
                                    </p:anim>
                                    <p:anim calcmode="lin" valueType="num">
                                      <p:cBhvr>
                                        <p:cTn id="71" dur="750" fill="hold"/>
                                        <p:tgtEl>
                                          <p:spTgt spid="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750"/>
                                        <p:tgtEl>
                                          <p:spTgt spid="48"/>
                                        </p:tgtEl>
                                      </p:cBhvr>
                                    </p:animEffect>
                                    <p:anim calcmode="lin" valueType="num">
                                      <p:cBhvr>
                                        <p:cTn id="75" dur="750" fill="hold"/>
                                        <p:tgtEl>
                                          <p:spTgt spid="48"/>
                                        </p:tgtEl>
                                        <p:attrNameLst>
                                          <p:attrName>ppt_x</p:attrName>
                                        </p:attrNameLst>
                                      </p:cBhvr>
                                      <p:tavLst>
                                        <p:tav tm="0">
                                          <p:val>
                                            <p:strVal val="#ppt_x"/>
                                          </p:val>
                                        </p:tav>
                                        <p:tav tm="100000">
                                          <p:val>
                                            <p:strVal val="#ppt_x"/>
                                          </p:val>
                                        </p:tav>
                                      </p:tavLst>
                                    </p:anim>
                                    <p:anim calcmode="lin" valueType="num">
                                      <p:cBhvr>
                                        <p:cTn id="76" dur="750" fill="hold"/>
                                        <p:tgtEl>
                                          <p:spTgt spid="48"/>
                                        </p:tgtEl>
                                        <p:attrNameLst>
                                          <p:attrName>ppt_y</p:attrName>
                                        </p:attrNameLst>
                                      </p:cBhvr>
                                      <p:tavLst>
                                        <p:tav tm="0">
                                          <p:val>
                                            <p:strVal val="#ppt_y+.1"/>
                                          </p:val>
                                        </p:tav>
                                        <p:tav tm="100000">
                                          <p:val>
                                            <p:strVal val="#ppt_y"/>
                                          </p:val>
                                        </p:tav>
                                      </p:tavLst>
                                    </p:anim>
                                  </p:childTnLst>
                                </p:cTn>
                              </p:par>
                              <p:par>
                                <p:cTn id="77" presetID="10" presetClass="entr" presetSubtype="0" fill="hold" nodeType="withEffect">
                                  <p:stCondLst>
                                    <p:cond delay="0"/>
                                  </p:stCondLst>
                                  <p:childTnLst>
                                    <p:set>
                                      <p:cBhvr>
                                        <p:cTn id="78" dur="1" fill="hold">
                                          <p:stCondLst>
                                            <p:cond delay="0"/>
                                          </p:stCondLst>
                                        </p:cTn>
                                        <p:tgtEl>
                                          <p:spTgt spid="102"/>
                                        </p:tgtEl>
                                        <p:attrNameLst>
                                          <p:attrName>style.visibility</p:attrName>
                                        </p:attrNameLst>
                                      </p:cBhvr>
                                      <p:to>
                                        <p:strVal val="visible"/>
                                      </p:to>
                                    </p:set>
                                    <p:animEffect transition="in" filter="fade">
                                      <p:cBhvr>
                                        <p:cTn id="79" dur="7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0" grpId="0"/>
      <p:bldP spid="41" grpId="0"/>
      <p:bldP spid="42" grpId="0"/>
      <p:bldP spid="48" grpId="0"/>
      <p:bldP spid="9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B0DAB6F2-B30F-3A4D-AE72-702E924762E4}"/>
              </a:ext>
            </a:extLst>
          </p:cNvPr>
          <p:cNvSpPr/>
          <p:nvPr/>
        </p:nvSpPr>
        <p:spPr>
          <a:xfrm>
            <a:off x="679938" y="1077337"/>
            <a:ext cx="7855718" cy="3334609"/>
          </a:xfrm>
          <a:prstGeom prst="roundRect">
            <a:avLst>
              <a:gd name="adj" fmla="val 572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
          <p:cNvSpPr txBox="1">
            <a:spLocks noChangeArrowheads="1"/>
          </p:cNvSpPr>
          <p:nvPr/>
        </p:nvSpPr>
        <p:spPr bwMode="auto">
          <a:xfrm>
            <a:off x="1978566" y="1665045"/>
            <a:ext cx="2265408"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128016" indent="-128016" defTabSz="457200" eaLnBrk="1" hangingPunct="1">
              <a:spcBef>
                <a:spcPts val="300"/>
              </a:spcBef>
              <a:buClr>
                <a:srgbClr val="009681"/>
              </a:buClr>
              <a:defRPr/>
            </a:pPr>
            <a:r>
              <a:rPr lang="en-US" sz="1100" b="1" dirty="0">
                <a:solidFill>
                  <a:schemeClr val="tx2"/>
                </a:solidFill>
                <a:latin typeface="Calibri" panose="020F0502020204030204" pitchFamily="34" charset="0"/>
                <a:ea typeface="ＭＳ Ｐゴシック" pitchFamily="34" charset="-128"/>
                <a:cs typeface="Calibri" panose="020F0502020204030204" pitchFamily="34" charset="0"/>
              </a:rPr>
              <a:t>Money Market (or Short Term)</a:t>
            </a:r>
          </a:p>
          <a:p>
            <a:pPr marL="128016" indent="-128016" defTabSz="457200" eaLnBrk="1" hangingPunct="1">
              <a:spcBef>
                <a:spcPts val="300"/>
              </a:spcBef>
              <a:buClr>
                <a:srgbClr val="009681"/>
              </a:buClr>
              <a:buFont typeface="Arial" panose="020B0604020202020204" pitchFamily="34" charset="0"/>
              <a:buChar char="•"/>
              <a:defRPr/>
            </a:pPr>
            <a:r>
              <a:rPr lang="en-US" sz="1100" dirty="0">
                <a:solidFill>
                  <a:schemeClr val="tx2"/>
                </a:solidFill>
                <a:latin typeface="Calibri" panose="020F0502020204030204" pitchFamily="34" charset="0"/>
                <a:ea typeface="ＭＳ Ｐゴシック" pitchFamily="34" charset="-128"/>
                <a:cs typeface="Calibri" panose="020F0502020204030204" pitchFamily="34" charset="0"/>
              </a:rPr>
              <a:t>Government</a:t>
            </a:r>
          </a:p>
          <a:p>
            <a:pPr defTabSz="457200" eaLnBrk="1" hangingPunct="1">
              <a:spcBef>
                <a:spcPts val="300"/>
              </a:spcBef>
              <a:buClr>
                <a:srgbClr val="009681"/>
              </a:buClr>
              <a:defRPr/>
            </a:pPr>
            <a:r>
              <a:rPr lang="en-US" sz="1100" dirty="0">
                <a:solidFill>
                  <a:schemeClr val="tx2"/>
                </a:solidFill>
                <a:latin typeface="Calibri" panose="020F0502020204030204" pitchFamily="34" charset="0"/>
                <a:ea typeface="ＭＳ Ｐゴシック" pitchFamily="34" charset="-128"/>
                <a:cs typeface="Calibri" panose="020F0502020204030204" pitchFamily="34" charset="0"/>
              </a:rPr>
              <a:t>Vanguard Cash Reserves Federal Money Market Fund Admiral Shares</a:t>
            </a:r>
          </a:p>
          <a:p>
            <a:pPr marL="128016" indent="-128016" defTabSz="457200" eaLnBrk="1" hangingPunct="1">
              <a:spcBef>
                <a:spcPts val="900"/>
              </a:spcBef>
              <a:buClr>
                <a:srgbClr val="009681"/>
              </a:buClr>
              <a:defRPr/>
            </a:pPr>
            <a:endParaRPr lang="en-US" sz="1100" b="1" dirty="0">
              <a:solidFill>
                <a:schemeClr val="tx2"/>
              </a:solidFill>
              <a:latin typeface="Calibri" panose="020F0502020204030204" pitchFamily="34" charset="0"/>
              <a:ea typeface="ＭＳ Ｐゴシック" pitchFamily="34" charset="-128"/>
              <a:cs typeface="Calibri" panose="020F0502020204030204" pitchFamily="34" charset="0"/>
            </a:endParaRPr>
          </a:p>
          <a:p>
            <a:pPr marL="128016" indent="-128016" defTabSz="457200" eaLnBrk="1" hangingPunct="1">
              <a:spcBef>
                <a:spcPts val="900"/>
              </a:spcBef>
              <a:buClr>
                <a:srgbClr val="009681"/>
              </a:buClr>
              <a:defRPr/>
            </a:pPr>
            <a:r>
              <a:rPr lang="en-US" sz="1100" b="1" dirty="0">
                <a:solidFill>
                  <a:schemeClr val="tx2"/>
                </a:solidFill>
                <a:latin typeface="Calibri" panose="020F0502020204030204" pitchFamily="34" charset="0"/>
                <a:ea typeface="ＭＳ Ｐゴシック" pitchFamily="34" charset="-128"/>
                <a:cs typeface="Calibri" panose="020F0502020204030204" pitchFamily="34" charset="0"/>
              </a:rPr>
              <a:t>Bond</a:t>
            </a:r>
          </a:p>
          <a:p>
            <a:pPr marL="128016" indent="-128016" defTabSz="457200" eaLnBrk="1" hangingPunct="1">
              <a:spcBef>
                <a:spcPts val="300"/>
              </a:spcBef>
              <a:buClr>
                <a:srgbClr val="009681"/>
              </a:buClr>
              <a:buFont typeface="Arial" panose="020B0604020202020204" pitchFamily="34" charset="0"/>
              <a:buChar char="•"/>
              <a:defRPr/>
            </a:pPr>
            <a:r>
              <a:rPr lang="en-US" sz="1100" dirty="0">
                <a:solidFill>
                  <a:schemeClr val="tx2"/>
                </a:solidFill>
                <a:latin typeface="Calibri" panose="020F0502020204030204" pitchFamily="34" charset="0"/>
                <a:ea typeface="ＭＳ Ｐゴシック" pitchFamily="34" charset="-128"/>
                <a:cs typeface="Calibri" panose="020F0502020204030204" pitchFamily="34" charset="0"/>
              </a:rPr>
              <a:t>Diversified</a:t>
            </a:r>
          </a:p>
          <a:p>
            <a:pPr defTabSz="457200" eaLnBrk="1" hangingPunct="1">
              <a:spcBef>
                <a:spcPts val="300"/>
              </a:spcBef>
              <a:buClr>
                <a:srgbClr val="009681"/>
              </a:buClr>
              <a:defRPr/>
            </a:pPr>
            <a:r>
              <a:rPr lang="en-US" sz="1100" dirty="0">
                <a:solidFill>
                  <a:schemeClr val="tx2"/>
                </a:solidFill>
                <a:latin typeface="Calibri" panose="020F0502020204030204" pitchFamily="34" charset="0"/>
                <a:ea typeface="ＭＳ Ｐゴシック" pitchFamily="34" charset="-128"/>
                <a:cs typeface="Calibri" panose="020F0502020204030204" pitchFamily="34" charset="0"/>
              </a:rPr>
              <a:t>Vanguard Institutional Total Bond Market Index Trust</a:t>
            </a:r>
          </a:p>
          <a:p>
            <a:pPr marL="128016" indent="-128016" defTabSz="457200" eaLnBrk="1" hangingPunct="1">
              <a:spcBef>
                <a:spcPts val="900"/>
              </a:spcBef>
              <a:buClr>
                <a:srgbClr val="009681"/>
              </a:buClr>
              <a:defRPr/>
            </a:pPr>
            <a:endParaRPr lang="en-US" sz="1100" b="1" dirty="0">
              <a:solidFill>
                <a:srgbClr val="FF00FC"/>
              </a:solidFill>
              <a:latin typeface="Calibri" panose="020F0502020204030204" pitchFamily="34" charset="0"/>
              <a:ea typeface="ＭＳ Ｐゴシック" pitchFamily="34" charset="-128"/>
              <a:cs typeface="Calibri" panose="020F0502020204030204" pitchFamily="34" charset="0"/>
            </a:endParaRPr>
          </a:p>
        </p:txBody>
      </p:sp>
      <p:sp>
        <p:nvSpPr>
          <p:cNvPr id="13" name="TextBox 1"/>
          <p:cNvSpPr txBox="1">
            <a:spLocks noChangeArrowheads="1"/>
          </p:cNvSpPr>
          <p:nvPr/>
        </p:nvSpPr>
        <p:spPr bwMode="auto">
          <a:xfrm>
            <a:off x="5344336" y="1665045"/>
            <a:ext cx="1986190"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128016" indent="-128016" defTabSz="457200" eaLnBrk="1" hangingPunct="1">
              <a:spcBef>
                <a:spcPts val="300"/>
              </a:spcBef>
              <a:buClr>
                <a:srgbClr val="009681"/>
              </a:buClr>
              <a:defRPr/>
            </a:pPr>
            <a:r>
              <a:rPr lang="en-US" sz="1100" b="1" dirty="0">
                <a:solidFill>
                  <a:schemeClr val="tx2"/>
                </a:solidFill>
                <a:latin typeface="Calibri" panose="020F0502020204030204" pitchFamily="34" charset="0"/>
                <a:ea typeface="ＭＳ Ｐゴシック" pitchFamily="34" charset="-128"/>
                <a:cs typeface="Calibri" panose="020F0502020204030204" pitchFamily="34" charset="0"/>
              </a:rPr>
              <a:t>Domestic Equity</a:t>
            </a:r>
          </a:p>
          <a:p>
            <a:pPr marL="128016" indent="-128016" defTabSz="457200" eaLnBrk="1" hangingPunct="1">
              <a:spcBef>
                <a:spcPts val="300"/>
              </a:spcBef>
              <a:buClr>
                <a:srgbClr val="009681"/>
              </a:buClr>
              <a:buFont typeface="Arial" panose="020B0604020202020204" pitchFamily="34" charset="0"/>
              <a:buChar char="•"/>
              <a:defRPr/>
            </a:pPr>
            <a:r>
              <a:rPr lang="en-US" sz="1100" dirty="0">
                <a:solidFill>
                  <a:schemeClr val="tx2"/>
                </a:solidFill>
                <a:latin typeface="Calibri" panose="020F0502020204030204" pitchFamily="34" charset="0"/>
                <a:ea typeface="ＭＳ Ｐゴシック" pitchFamily="34" charset="-128"/>
                <a:cs typeface="Calibri" panose="020F0502020204030204" pitchFamily="34" charset="0"/>
              </a:rPr>
              <a:t>Large Blend</a:t>
            </a:r>
          </a:p>
          <a:p>
            <a:pPr defTabSz="457200" eaLnBrk="1" hangingPunct="1">
              <a:spcBef>
                <a:spcPts val="300"/>
              </a:spcBef>
              <a:buClr>
                <a:srgbClr val="009681"/>
              </a:buClr>
              <a:defRPr/>
            </a:pPr>
            <a:r>
              <a:rPr lang="en-US" sz="1100" dirty="0">
                <a:solidFill>
                  <a:schemeClr val="tx2"/>
                </a:solidFill>
                <a:latin typeface="Calibri" panose="020F0502020204030204" pitchFamily="34" charset="0"/>
                <a:ea typeface="ＭＳ Ｐゴシック" pitchFamily="34" charset="-128"/>
                <a:cs typeface="Calibri" panose="020F0502020204030204" pitchFamily="34" charset="0"/>
              </a:rPr>
              <a:t>Vanguard Institutional Total Stock Market Index Trust</a:t>
            </a:r>
          </a:p>
          <a:p>
            <a:pPr defTabSz="457200" eaLnBrk="1" hangingPunct="1">
              <a:spcBef>
                <a:spcPts val="300"/>
              </a:spcBef>
              <a:buClr>
                <a:srgbClr val="009681"/>
              </a:buClr>
              <a:defRPr/>
            </a:pPr>
            <a:endParaRPr lang="en-US" sz="1100" dirty="0">
              <a:solidFill>
                <a:schemeClr val="tx2"/>
              </a:solidFill>
              <a:latin typeface="Calibri" panose="020F0502020204030204" pitchFamily="34" charset="0"/>
              <a:ea typeface="ＭＳ Ｐゴシック" pitchFamily="34" charset="-128"/>
              <a:cs typeface="Calibri" panose="020F0502020204030204" pitchFamily="34" charset="0"/>
            </a:endParaRPr>
          </a:p>
          <a:p>
            <a:pPr marL="128016" indent="-128016" defTabSz="457200">
              <a:spcBef>
                <a:spcPts val="300"/>
              </a:spcBef>
              <a:buClr>
                <a:srgbClr val="009681"/>
              </a:buClr>
              <a:defRPr/>
            </a:pPr>
            <a:r>
              <a:rPr lang="en-US" sz="1100" b="1" dirty="0">
                <a:solidFill>
                  <a:schemeClr val="tx2"/>
                </a:solidFill>
                <a:latin typeface="Calibri" panose="020F0502020204030204" pitchFamily="34" charset="0"/>
                <a:ea typeface="ＭＳ Ｐゴシック" pitchFamily="34" charset="-128"/>
                <a:cs typeface="Calibri" panose="020F0502020204030204" pitchFamily="34" charset="0"/>
              </a:rPr>
              <a:t>International/Global Equity</a:t>
            </a:r>
          </a:p>
          <a:p>
            <a:pPr marL="128016" indent="-128016" defTabSz="457200">
              <a:spcBef>
                <a:spcPts val="300"/>
              </a:spcBef>
              <a:buClr>
                <a:srgbClr val="009681"/>
              </a:buClr>
              <a:buFont typeface="Arial" panose="020B0604020202020204" pitchFamily="34" charset="0"/>
              <a:buChar char="•"/>
              <a:defRPr/>
            </a:pPr>
            <a:r>
              <a:rPr lang="en-US" sz="1100" dirty="0">
                <a:solidFill>
                  <a:schemeClr val="tx2"/>
                </a:solidFill>
                <a:latin typeface="Calibri" panose="020F0502020204030204" pitchFamily="34" charset="0"/>
                <a:ea typeface="ＭＳ Ｐゴシック" pitchFamily="34" charset="-128"/>
                <a:cs typeface="Calibri" panose="020F0502020204030204" pitchFamily="34" charset="0"/>
              </a:rPr>
              <a:t>Diversified</a:t>
            </a:r>
          </a:p>
          <a:p>
            <a:pPr defTabSz="457200">
              <a:spcBef>
                <a:spcPts val="300"/>
              </a:spcBef>
              <a:buClr>
                <a:srgbClr val="009681"/>
              </a:buClr>
              <a:defRPr/>
            </a:pPr>
            <a:r>
              <a:rPr lang="en-US" sz="1100" dirty="0">
                <a:solidFill>
                  <a:schemeClr val="tx2"/>
                </a:solidFill>
                <a:latin typeface="Calibri" panose="020F0502020204030204" pitchFamily="34" charset="0"/>
                <a:ea typeface="ＭＳ Ｐゴシック" pitchFamily="34" charset="-128"/>
                <a:cs typeface="Calibri" panose="020F0502020204030204" pitchFamily="34" charset="0"/>
              </a:rPr>
              <a:t>Vanguard Institutional Total International Stock Market Index Trust</a:t>
            </a:r>
          </a:p>
          <a:p>
            <a:pPr marL="128016" lvl="1" indent="-128016" defTabSz="457200" eaLnBrk="1" hangingPunct="1">
              <a:spcBef>
                <a:spcPts val="300"/>
              </a:spcBef>
              <a:buClr>
                <a:srgbClr val="009681"/>
              </a:buClr>
              <a:defRPr/>
            </a:pPr>
            <a:endParaRPr lang="en-US" sz="1200" dirty="0">
              <a:solidFill>
                <a:schemeClr val="tx2"/>
              </a:solidFill>
              <a:latin typeface="Calibri"/>
              <a:ea typeface="ＭＳ Ｐゴシック" pitchFamily="34" charset="-128"/>
            </a:endParaRPr>
          </a:p>
        </p:txBody>
      </p:sp>
      <p:sp>
        <p:nvSpPr>
          <p:cNvPr id="3" name="Title 2">
            <a:extLst>
              <a:ext uri="{FF2B5EF4-FFF2-40B4-BE49-F238E27FC236}">
                <a16:creationId xmlns:a16="http://schemas.microsoft.com/office/drawing/2014/main" id="{586564FC-72F2-B443-8C8F-9DB8E001437C}"/>
              </a:ext>
            </a:extLst>
          </p:cNvPr>
          <p:cNvSpPr>
            <a:spLocks noGrp="1"/>
          </p:cNvSpPr>
          <p:nvPr>
            <p:ph type="title"/>
          </p:nvPr>
        </p:nvSpPr>
        <p:spPr>
          <a:xfrm>
            <a:off x="2753561" y="137080"/>
            <a:ext cx="6772743" cy="365760"/>
          </a:xfrm>
        </p:spPr>
        <p:txBody>
          <a:bodyPr/>
          <a:lstStyle/>
          <a:p>
            <a:r>
              <a:rPr lang="en-US" dirty="0"/>
              <a:t>Core Investment options</a:t>
            </a:r>
          </a:p>
        </p:txBody>
      </p:sp>
      <p:sp>
        <p:nvSpPr>
          <p:cNvPr id="14" name="TextBox 13">
            <a:extLst>
              <a:ext uri="{FF2B5EF4-FFF2-40B4-BE49-F238E27FC236}">
                <a16:creationId xmlns:a16="http://schemas.microsoft.com/office/drawing/2014/main" id="{5B1C2A4E-0B51-C448-B9AC-9527B4837DFC}"/>
              </a:ext>
            </a:extLst>
          </p:cNvPr>
          <p:cNvSpPr txBox="1"/>
          <p:nvPr/>
        </p:nvSpPr>
        <p:spPr>
          <a:xfrm>
            <a:off x="1603902" y="4151319"/>
            <a:ext cx="7366519" cy="215444"/>
          </a:xfrm>
          <a:prstGeom prst="rect">
            <a:avLst/>
          </a:prstGeom>
          <a:noFill/>
        </p:spPr>
        <p:txBody>
          <a:bodyPr wrap="square" rtlCol="0">
            <a:spAutoFit/>
          </a:bodyPr>
          <a:lstStyle/>
          <a:p>
            <a:pPr lvl="0"/>
            <a:r>
              <a:rPr lang="en-US" sz="800" dirty="0">
                <a:solidFill>
                  <a:schemeClr val="tx2"/>
                </a:solidFill>
                <a:latin typeface="Calibri" panose="020F0502020204030204" pitchFamily="34" charset="0"/>
                <a:cs typeface="Calibri" panose="020F0502020204030204" pitchFamily="34" charset="0"/>
              </a:rPr>
              <a:t>This workshop provides only a summary of the main features of the Plan, and the Plan document will govern in the event of any discrepancies.</a:t>
            </a:r>
          </a:p>
        </p:txBody>
      </p:sp>
      <p:grpSp>
        <p:nvGrpSpPr>
          <p:cNvPr id="18" name="Group 17">
            <a:extLst>
              <a:ext uri="{FF2B5EF4-FFF2-40B4-BE49-F238E27FC236}">
                <a16:creationId xmlns:a16="http://schemas.microsoft.com/office/drawing/2014/main" id="{B860FC6E-C858-BC42-B147-32AA182D5240}"/>
              </a:ext>
            </a:extLst>
          </p:cNvPr>
          <p:cNvGrpSpPr/>
          <p:nvPr/>
        </p:nvGrpSpPr>
        <p:grpSpPr>
          <a:xfrm>
            <a:off x="679938" y="1077970"/>
            <a:ext cx="7855720" cy="466715"/>
            <a:chOff x="-156425" y="1228611"/>
            <a:chExt cx="4617889" cy="274353"/>
          </a:xfrm>
        </p:grpSpPr>
        <p:sp>
          <p:nvSpPr>
            <p:cNvPr id="19" name="Rectangle: Top Corners Rounded 50">
              <a:extLst>
                <a:ext uri="{FF2B5EF4-FFF2-40B4-BE49-F238E27FC236}">
                  <a16:creationId xmlns:a16="http://schemas.microsoft.com/office/drawing/2014/main" id="{4AF65BA7-FA72-564D-A160-98D89E5C92A1}"/>
                </a:ext>
              </a:extLst>
            </p:cNvPr>
            <p:cNvSpPr/>
            <p:nvPr/>
          </p:nvSpPr>
          <p:spPr>
            <a:xfrm>
              <a:off x="-156425" y="1228611"/>
              <a:ext cx="4617889" cy="274353"/>
            </a:xfrm>
            <a:prstGeom prst="round2SameRect">
              <a:avLst>
                <a:gd name="adj1" fmla="val 32939"/>
                <a:gd name="adj2" fmla="val 0"/>
              </a:avLst>
            </a:prstGeom>
            <a:solidFill>
              <a:srgbClr val="009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latin typeface="+mj-lt"/>
              </a:endParaRPr>
            </a:p>
          </p:txBody>
        </p:sp>
        <p:sp>
          <p:nvSpPr>
            <p:cNvPr id="20" name="Rectangle: Top Corners Rounded 50">
              <a:extLst>
                <a:ext uri="{FF2B5EF4-FFF2-40B4-BE49-F238E27FC236}">
                  <a16:creationId xmlns:a16="http://schemas.microsoft.com/office/drawing/2014/main" id="{45B3A27D-FA49-1543-BB22-A5605AB5CEA5}"/>
                </a:ext>
              </a:extLst>
            </p:cNvPr>
            <p:cNvSpPr/>
            <p:nvPr/>
          </p:nvSpPr>
          <p:spPr>
            <a:xfrm>
              <a:off x="3837229" y="1229054"/>
              <a:ext cx="624235" cy="273909"/>
            </a:xfrm>
            <a:prstGeom prst="round2SameRect">
              <a:avLst>
                <a:gd name="adj1" fmla="val 32221"/>
                <a:gd name="adj2" fmla="val 0"/>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latin typeface="+mj-lt"/>
              </a:endParaRPr>
            </a:p>
          </p:txBody>
        </p:sp>
        <p:sp>
          <p:nvSpPr>
            <p:cNvPr id="21" name="Freeform 20">
              <a:extLst>
                <a:ext uri="{FF2B5EF4-FFF2-40B4-BE49-F238E27FC236}">
                  <a16:creationId xmlns:a16="http://schemas.microsoft.com/office/drawing/2014/main" id="{DFE4C702-BC06-264E-9E62-50564338EB51}"/>
                </a:ext>
              </a:extLst>
            </p:cNvPr>
            <p:cNvSpPr/>
            <p:nvPr/>
          </p:nvSpPr>
          <p:spPr>
            <a:xfrm>
              <a:off x="3487049" y="1228611"/>
              <a:ext cx="531987" cy="274353"/>
            </a:xfrm>
            <a:custGeom>
              <a:avLst/>
              <a:gdLst>
                <a:gd name="connsiteX0" fmla="*/ 156966 w 1137554"/>
                <a:gd name="connsiteY0" fmla="*/ 0 h 654175"/>
                <a:gd name="connsiteX1" fmla="*/ 1137554 w 1137554"/>
                <a:gd name="connsiteY1" fmla="*/ 0 h 654175"/>
                <a:gd name="connsiteX2" fmla="*/ 871646 w 1137554"/>
                <a:gd name="connsiteY2" fmla="*/ 654175 h 654175"/>
                <a:gd name="connsiteX3" fmla="*/ 0 w 1137554"/>
                <a:gd name="connsiteY3" fmla="*/ 654175 h 654175"/>
                <a:gd name="connsiteX4" fmla="*/ 0 w 1137554"/>
                <a:gd name="connsiteY4" fmla="*/ 156966 h 654175"/>
                <a:gd name="connsiteX5" fmla="*/ 156966 w 1137554"/>
                <a:gd name="connsiteY5" fmla="*/ 0 h 65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7554" h="654175">
                  <a:moveTo>
                    <a:pt x="156966" y="0"/>
                  </a:moveTo>
                  <a:lnTo>
                    <a:pt x="1137554" y="0"/>
                  </a:lnTo>
                  <a:lnTo>
                    <a:pt x="871646" y="654175"/>
                  </a:lnTo>
                  <a:lnTo>
                    <a:pt x="0" y="654175"/>
                  </a:lnTo>
                  <a:lnTo>
                    <a:pt x="0" y="156966"/>
                  </a:lnTo>
                  <a:cubicBezTo>
                    <a:pt x="0" y="70276"/>
                    <a:pt x="70276" y="0"/>
                    <a:pt x="156966" y="0"/>
                  </a:cubicBezTo>
                  <a:close/>
                </a:path>
              </a:pathLst>
            </a:custGeom>
            <a:solidFill>
              <a:srgbClr val="00968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TextBox 21">
            <a:extLst>
              <a:ext uri="{FF2B5EF4-FFF2-40B4-BE49-F238E27FC236}">
                <a16:creationId xmlns:a16="http://schemas.microsoft.com/office/drawing/2014/main" id="{322AD717-0085-0040-8DDE-0CAE7F9A4BEA}"/>
              </a:ext>
            </a:extLst>
          </p:cNvPr>
          <p:cNvSpPr txBox="1"/>
          <p:nvPr/>
        </p:nvSpPr>
        <p:spPr>
          <a:xfrm>
            <a:off x="1064670" y="1246068"/>
            <a:ext cx="3305552" cy="253916"/>
          </a:xfrm>
          <a:prstGeom prst="rect">
            <a:avLst/>
          </a:prstGeom>
          <a:noFill/>
        </p:spPr>
        <p:txBody>
          <a:bodyPr wrap="square" lIns="0" tIns="0" rIns="0" rtlCol="0">
            <a:spAutoFit/>
          </a:bodyPr>
          <a:lstStyle/>
          <a:p>
            <a:pPr>
              <a:lnSpc>
                <a:spcPct val="90000"/>
              </a:lnSpc>
            </a:pPr>
            <a:r>
              <a:rPr lang="en-US" sz="1500" dirty="0">
                <a:solidFill>
                  <a:schemeClr val="bg1"/>
                </a:solidFill>
                <a:cs typeface="Calibri" panose="020F0502020204030204" pitchFamily="34" charset="0"/>
              </a:rPr>
              <a:t>Investment Options</a:t>
            </a:r>
          </a:p>
        </p:txBody>
      </p:sp>
      <p:grpSp>
        <p:nvGrpSpPr>
          <p:cNvPr id="27" name="Group 26">
            <a:extLst>
              <a:ext uri="{FF2B5EF4-FFF2-40B4-BE49-F238E27FC236}">
                <a16:creationId xmlns:a16="http://schemas.microsoft.com/office/drawing/2014/main" id="{1C7F22FC-6A4A-794E-811D-CFD02E4A322B}"/>
              </a:ext>
            </a:extLst>
          </p:cNvPr>
          <p:cNvGrpSpPr/>
          <p:nvPr/>
        </p:nvGrpSpPr>
        <p:grpSpPr>
          <a:xfrm>
            <a:off x="7927234" y="1140173"/>
            <a:ext cx="347913" cy="347914"/>
            <a:chOff x="8694738" y="7683501"/>
            <a:chExt cx="577850" cy="577851"/>
          </a:xfrm>
          <a:solidFill>
            <a:schemeClr val="bg1"/>
          </a:solidFill>
        </p:grpSpPr>
        <p:sp>
          <p:nvSpPr>
            <p:cNvPr id="28" name="Freeform 171">
              <a:extLst>
                <a:ext uri="{FF2B5EF4-FFF2-40B4-BE49-F238E27FC236}">
                  <a16:creationId xmlns:a16="http://schemas.microsoft.com/office/drawing/2014/main" id="{AEA71FEB-AED8-904D-B98D-A10665572209}"/>
                </a:ext>
              </a:extLst>
            </p:cNvPr>
            <p:cNvSpPr>
              <a:spLocks noEditPoints="1"/>
            </p:cNvSpPr>
            <p:nvPr/>
          </p:nvSpPr>
          <p:spPr bwMode="auto">
            <a:xfrm>
              <a:off x="8694738" y="7875589"/>
              <a:ext cx="577850" cy="385763"/>
            </a:xfrm>
            <a:custGeom>
              <a:avLst/>
              <a:gdLst>
                <a:gd name="T0" fmla="*/ 236 w 240"/>
                <a:gd name="T1" fmla="*/ 152 h 160"/>
                <a:gd name="T2" fmla="*/ 224 w 240"/>
                <a:gd name="T3" fmla="*/ 152 h 160"/>
                <a:gd name="T4" fmla="*/ 224 w 240"/>
                <a:gd name="T5" fmla="*/ 4 h 160"/>
                <a:gd name="T6" fmla="*/ 220 w 240"/>
                <a:gd name="T7" fmla="*/ 0 h 160"/>
                <a:gd name="T8" fmla="*/ 188 w 240"/>
                <a:gd name="T9" fmla="*/ 0 h 160"/>
                <a:gd name="T10" fmla="*/ 184 w 240"/>
                <a:gd name="T11" fmla="*/ 4 h 160"/>
                <a:gd name="T12" fmla="*/ 184 w 240"/>
                <a:gd name="T13" fmla="*/ 152 h 160"/>
                <a:gd name="T14" fmla="*/ 168 w 240"/>
                <a:gd name="T15" fmla="*/ 152 h 160"/>
                <a:gd name="T16" fmla="*/ 168 w 240"/>
                <a:gd name="T17" fmla="*/ 76 h 160"/>
                <a:gd name="T18" fmla="*/ 164 w 240"/>
                <a:gd name="T19" fmla="*/ 72 h 160"/>
                <a:gd name="T20" fmla="*/ 132 w 240"/>
                <a:gd name="T21" fmla="*/ 72 h 160"/>
                <a:gd name="T22" fmla="*/ 128 w 240"/>
                <a:gd name="T23" fmla="*/ 76 h 160"/>
                <a:gd name="T24" fmla="*/ 128 w 240"/>
                <a:gd name="T25" fmla="*/ 152 h 160"/>
                <a:gd name="T26" fmla="*/ 112 w 240"/>
                <a:gd name="T27" fmla="*/ 152 h 160"/>
                <a:gd name="T28" fmla="*/ 112 w 240"/>
                <a:gd name="T29" fmla="*/ 52 h 160"/>
                <a:gd name="T30" fmla="*/ 108 w 240"/>
                <a:gd name="T31" fmla="*/ 48 h 160"/>
                <a:gd name="T32" fmla="*/ 76 w 240"/>
                <a:gd name="T33" fmla="*/ 48 h 160"/>
                <a:gd name="T34" fmla="*/ 72 w 240"/>
                <a:gd name="T35" fmla="*/ 52 h 160"/>
                <a:gd name="T36" fmla="*/ 72 w 240"/>
                <a:gd name="T37" fmla="*/ 152 h 160"/>
                <a:gd name="T38" fmla="*/ 56 w 240"/>
                <a:gd name="T39" fmla="*/ 152 h 160"/>
                <a:gd name="T40" fmla="*/ 56 w 240"/>
                <a:gd name="T41" fmla="*/ 108 h 160"/>
                <a:gd name="T42" fmla="*/ 52 w 240"/>
                <a:gd name="T43" fmla="*/ 104 h 160"/>
                <a:gd name="T44" fmla="*/ 20 w 240"/>
                <a:gd name="T45" fmla="*/ 104 h 160"/>
                <a:gd name="T46" fmla="*/ 16 w 240"/>
                <a:gd name="T47" fmla="*/ 108 h 160"/>
                <a:gd name="T48" fmla="*/ 16 w 240"/>
                <a:gd name="T49" fmla="*/ 152 h 160"/>
                <a:gd name="T50" fmla="*/ 4 w 240"/>
                <a:gd name="T51" fmla="*/ 152 h 160"/>
                <a:gd name="T52" fmla="*/ 0 w 240"/>
                <a:gd name="T53" fmla="*/ 156 h 160"/>
                <a:gd name="T54" fmla="*/ 4 w 240"/>
                <a:gd name="T55" fmla="*/ 160 h 160"/>
                <a:gd name="T56" fmla="*/ 20 w 240"/>
                <a:gd name="T57" fmla="*/ 160 h 160"/>
                <a:gd name="T58" fmla="*/ 52 w 240"/>
                <a:gd name="T59" fmla="*/ 160 h 160"/>
                <a:gd name="T60" fmla="*/ 76 w 240"/>
                <a:gd name="T61" fmla="*/ 160 h 160"/>
                <a:gd name="T62" fmla="*/ 108 w 240"/>
                <a:gd name="T63" fmla="*/ 160 h 160"/>
                <a:gd name="T64" fmla="*/ 132 w 240"/>
                <a:gd name="T65" fmla="*/ 160 h 160"/>
                <a:gd name="T66" fmla="*/ 164 w 240"/>
                <a:gd name="T67" fmla="*/ 160 h 160"/>
                <a:gd name="T68" fmla="*/ 188 w 240"/>
                <a:gd name="T69" fmla="*/ 160 h 160"/>
                <a:gd name="T70" fmla="*/ 220 w 240"/>
                <a:gd name="T71" fmla="*/ 160 h 160"/>
                <a:gd name="T72" fmla="*/ 236 w 240"/>
                <a:gd name="T73" fmla="*/ 160 h 160"/>
                <a:gd name="T74" fmla="*/ 240 w 240"/>
                <a:gd name="T75" fmla="*/ 156 h 160"/>
                <a:gd name="T76" fmla="*/ 236 w 240"/>
                <a:gd name="T77" fmla="*/ 152 h 160"/>
                <a:gd name="T78" fmla="*/ 24 w 240"/>
                <a:gd name="T79" fmla="*/ 152 h 160"/>
                <a:gd name="T80" fmla="*/ 24 w 240"/>
                <a:gd name="T81" fmla="*/ 112 h 160"/>
                <a:gd name="T82" fmla="*/ 48 w 240"/>
                <a:gd name="T83" fmla="*/ 112 h 160"/>
                <a:gd name="T84" fmla="*/ 48 w 240"/>
                <a:gd name="T85" fmla="*/ 152 h 160"/>
                <a:gd name="T86" fmla="*/ 24 w 240"/>
                <a:gd name="T87" fmla="*/ 152 h 160"/>
                <a:gd name="T88" fmla="*/ 80 w 240"/>
                <a:gd name="T89" fmla="*/ 152 h 160"/>
                <a:gd name="T90" fmla="*/ 80 w 240"/>
                <a:gd name="T91" fmla="*/ 56 h 160"/>
                <a:gd name="T92" fmla="*/ 104 w 240"/>
                <a:gd name="T93" fmla="*/ 56 h 160"/>
                <a:gd name="T94" fmla="*/ 104 w 240"/>
                <a:gd name="T95" fmla="*/ 152 h 160"/>
                <a:gd name="T96" fmla="*/ 80 w 240"/>
                <a:gd name="T97" fmla="*/ 152 h 160"/>
                <a:gd name="T98" fmla="*/ 136 w 240"/>
                <a:gd name="T99" fmla="*/ 152 h 160"/>
                <a:gd name="T100" fmla="*/ 136 w 240"/>
                <a:gd name="T101" fmla="*/ 80 h 160"/>
                <a:gd name="T102" fmla="*/ 160 w 240"/>
                <a:gd name="T103" fmla="*/ 80 h 160"/>
                <a:gd name="T104" fmla="*/ 160 w 240"/>
                <a:gd name="T105" fmla="*/ 152 h 160"/>
                <a:gd name="T106" fmla="*/ 136 w 240"/>
                <a:gd name="T107" fmla="*/ 152 h 160"/>
                <a:gd name="T108" fmla="*/ 192 w 240"/>
                <a:gd name="T109" fmla="*/ 152 h 160"/>
                <a:gd name="T110" fmla="*/ 192 w 240"/>
                <a:gd name="T111" fmla="*/ 8 h 160"/>
                <a:gd name="T112" fmla="*/ 216 w 240"/>
                <a:gd name="T113" fmla="*/ 8 h 160"/>
                <a:gd name="T114" fmla="*/ 216 w 240"/>
                <a:gd name="T115" fmla="*/ 152 h 160"/>
                <a:gd name="T116" fmla="*/ 192 w 240"/>
                <a:gd name="T11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160">
                  <a:moveTo>
                    <a:pt x="236" y="152"/>
                  </a:moveTo>
                  <a:cubicBezTo>
                    <a:pt x="224" y="152"/>
                    <a:pt x="224" y="152"/>
                    <a:pt x="224" y="152"/>
                  </a:cubicBezTo>
                  <a:cubicBezTo>
                    <a:pt x="224" y="4"/>
                    <a:pt x="224" y="4"/>
                    <a:pt x="224" y="4"/>
                  </a:cubicBezTo>
                  <a:cubicBezTo>
                    <a:pt x="224" y="2"/>
                    <a:pt x="222" y="0"/>
                    <a:pt x="220" y="0"/>
                  </a:cubicBezTo>
                  <a:cubicBezTo>
                    <a:pt x="188" y="0"/>
                    <a:pt x="188" y="0"/>
                    <a:pt x="188" y="0"/>
                  </a:cubicBezTo>
                  <a:cubicBezTo>
                    <a:pt x="186" y="0"/>
                    <a:pt x="184" y="2"/>
                    <a:pt x="184" y="4"/>
                  </a:cubicBezTo>
                  <a:cubicBezTo>
                    <a:pt x="184" y="152"/>
                    <a:pt x="184" y="152"/>
                    <a:pt x="184" y="152"/>
                  </a:cubicBezTo>
                  <a:cubicBezTo>
                    <a:pt x="168" y="152"/>
                    <a:pt x="168" y="152"/>
                    <a:pt x="168" y="152"/>
                  </a:cubicBezTo>
                  <a:cubicBezTo>
                    <a:pt x="168" y="76"/>
                    <a:pt x="168" y="76"/>
                    <a:pt x="168" y="76"/>
                  </a:cubicBezTo>
                  <a:cubicBezTo>
                    <a:pt x="168" y="74"/>
                    <a:pt x="166" y="72"/>
                    <a:pt x="164" y="72"/>
                  </a:cubicBezTo>
                  <a:cubicBezTo>
                    <a:pt x="132" y="72"/>
                    <a:pt x="132" y="72"/>
                    <a:pt x="132" y="72"/>
                  </a:cubicBezTo>
                  <a:cubicBezTo>
                    <a:pt x="130" y="72"/>
                    <a:pt x="128" y="74"/>
                    <a:pt x="128" y="76"/>
                  </a:cubicBezTo>
                  <a:cubicBezTo>
                    <a:pt x="128" y="152"/>
                    <a:pt x="128" y="152"/>
                    <a:pt x="128" y="152"/>
                  </a:cubicBezTo>
                  <a:cubicBezTo>
                    <a:pt x="112" y="152"/>
                    <a:pt x="112" y="152"/>
                    <a:pt x="112" y="152"/>
                  </a:cubicBezTo>
                  <a:cubicBezTo>
                    <a:pt x="112" y="52"/>
                    <a:pt x="112" y="52"/>
                    <a:pt x="112" y="52"/>
                  </a:cubicBezTo>
                  <a:cubicBezTo>
                    <a:pt x="112" y="50"/>
                    <a:pt x="110" y="48"/>
                    <a:pt x="108" y="48"/>
                  </a:cubicBezTo>
                  <a:cubicBezTo>
                    <a:pt x="76" y="48"/>
                    <a:pt x="76" y="48"/>
                    <a:pt x="76" y="48"/>
                  </a:cubicBezTo>
                  <a:cubicBezTo>
                    <a:pt x="74" y="48"/>
                    <a:pt x="72" y="50"/>
                    <a:pt x="72" y="52"/>
                  </a:cubicBezTo>
                  <a:cubicBezTo>
                    <a:pt x="72" y="152"/>
                    <a:pt x="72" y="152"/>
                    <a:pt x="72" y="152"/>
                  </a:cubicBezTo>
                  <a:cubicBezTo>
                    <a:pt x="56" y="152"/>
                    <a:pt x="56" y="152"/>
                    <a:pt x="56" y="152"/>
                  </a:cubicBezTo>
                  <a:cubicBezTo>
                    <a:pt x="56" y="108"/>
                    <a:pt x="56" y="108"/>
                    <a:pt x="56" y="108"/>
                  </a:cubicBezTo>
                  <a:cubicBezTo>
                    <a:pt x="56" y="106"/>
                    <a:pt x="54" y="104"/>
                    <a:pt x="52" y="104"/>
                  </a:cubicBezTo>
                  <a:cubicBezTo>
                    <a:pt x="20" y="104"/>
                    <a:pt x="20" y="104"/>
                    <a:pt x="20" y="104"/>
                  </a:cubicBezTo>
                  <a:cubicBezTo>
                    <a:pt x="18" y="104"/>
                    <a:pt x="16" y="106"/>
                    <a:pt x="16" y="108"/>
                  </a:cubicBezTo>
                  <a:cubicBezTo>
                    <a:pt x="16" y="152"/>
                    <a:pt x="16" y="152"/>
                    <a:pt x="16" y="152"/>
                  </a:cubicBezTo>
                  <a:cubicBezTo>
                    <a:pt x="4" y="152"/>
                    <a:pt x="4" y="152"/>
                    <a:pt x="4" y="152"/>
                  </a:cubicBezTo>
                  <a:cubicBezTo>
                    <a:pt x="2" y="152"/>
                    <a:pt x="0" y="154"/>
                    <a:pt x="0" y="156"/>
                  </a:cubicBezTo>
                  <a:cubicBezTo>
                    <a:pt x="0" y="158"/>
                    <a:pt x="2" y="160"/>
                    <a:pt x="4" y="160"/>
                  </a:cubicBezTo>
                  <a:cubicBezTo>
                    <a:pt x="20" y="160"/>
                    <a:pt x="20" y="160"/>
                    <a:pt x="20" y="160"/>
                  </a:cubicBezTo>
                  <a:cubicBezTo>
                    <a:pt x="52" y="160"/>
                    <a:pt x="52" y="160"/>
                    <a:pt x="52" y="160"/>
                  </a:cubicBezTo>
                  <a:cubicBezTo>
                    <a:pt x="76" y="160"/>
                    <a:pt x="76" y="160"/>
                    <a:pt x="76" y="160"/>
                  </a:cubicBezTo>
                  <a:cubicBezTo>
                    <a:pt x="108" y="160"/>
                    <a:pt x="108" y="160"/>
                    <a:pt x="108" y="160"/>
                  </a:cubicBezTo>
                  <a:cubicBezTo>
                    <a:pt x="132" y="160"/>
                    <a:pt x="132" y="160"/>
                    <a:pt x="132" y="160"/>
                  </a:cubicBezTo>
                  <a:cubicBezTo>
                    <a:pt x="164" y="160"/>
                    <a:pt x="164" y="160"/>
                    <a:pt x="164" y="160"/>
                  </a:cubicBezTo>
                  <a:cubicBezTo>
                    <a:pt x="188" y="160"/>
                    <a:pt x="188" y="160"/>
                    <a:pt x="188" y="160"/>
                  </a:cubicBezTo>
                  <a:cubicBezTo>
                    <a:pt x="220" y="160"/>
                    <a:pt x="220" y="160"/>
                    <a:pt x="220" y="160"/>
                  </a:cubicBezTo>
                  <a:cubicBezTo>
                    <a:pt x="236" y="160"/>
                    <a:pt x="236" y="160"/>
                    <a:pt x="236" y="160"/>
                  </a:cubicBezTo>
                  <a:cubicBezTo>
                    <a:pt x="238" y="160"/>
                    <a:pt x="240" y="158"/>
                    <a:pt x="240" y="156"/>
                  </a:cubicBezTo>
                  <a:cubicBezTo>
                    <a:pt x="240" y="154"/>
                    <a:pt x="238" y="152"/>
                    <a:pt x="236" y="152"/>
                  </a:cubicBezTo>
                  <a:close/>
                  <a:moveTo>
                    <a:pt x="24" y="152"/>
                  </a:moveTo>
                  <a:cubicBezTo>
                    <a:pt x="24" y="112"/>
                    <a:pt x="24" y="112"/>
                    <a:pt x="24" y="112"/>
                  </a:cubicBezTo>
                  <a:cubicBezTo>
                    <a:pt x="48" y="112"/>
                    <a:pt x="48" y="112"/>
                    <a:pt x="48" y="112"/>
                  </a:cubicBezTo>
                  <a:cubicBezTo>
                    <a:pt x="48" y="152"/>
                    <a:pt x="48" y="152"/>
                    <a:pt x="48" y="152"/>
                  </a:cubicBezTo>
                  <a:lnTo>
                    <a:pt x="24" y="152"/>
                  </a:lnTo>
                  <a:close/>
                  <a:moveTo>
                    <a:pt x="80" y="152"/>
                  </a:moveTo>
                  <a:cubicBezTo>
                    <a:pt x="80" y="56"/>
                    <a:pt x="80" y="56"/>
                    <a:pt x="80" y="56"/>
                  </a:cubicBezTo>
                  <a:cubicBezTo>
                    <a:pt x="104" y="56"/>
                    <a:pt x="104" y="56"/>
                    <a:pt x="104" y="56"/>
                  </a:cubicBezTo>
                  <a:cubicBezTo>
                    <a:pt x="104" y="152"/>
                    <a:pt x="104" y="152"/>
                    <a:pt x="104" y="152"/>
                  </a:cubicBezTo>
                  <a:lnTo>
                    <a:pt x="80" y="152"/>
                  </a:lnTo>
                  <a:close/>
                  <a:moveTo>
                    <a:pt x="136" y="152"/>
                  </a:moveTo>
                  <a:cubicBezTo>
                    <a:pt x="136" y="80"/>
                    <a:pt x="136" y="80"/>
                    <a:pt x="136" y="80"/>
                  </a:cubicBezTo>
                  <a:cubicBezTo>
                    <a:pt x="160" y="80"/>
                    <a:pt x="160" y="80"/>
                    <a:pt x="160" y="80"/>
                  </a:cubicBezTo>
                  <a:cubicBezTo>
                    <a:pt x="160" y="152"/>
                    <a:pt x="160" y="152"/>
                    <a:pt x="160" y="152"/>
                  </a:cubicBezTo>
                  <a:lnTo>
                    <a:pt x="136" y="152"/>
                  </a:lnTo>
                  <a:close/>
                  <a:moveTo>
                    <a:pt x="192" y="152"/>
                  </a:moveTo>
                  <a:cubicBezTo>
                    <a:pt x="192" y="8"/>
                    <a:pt x="192" y="8"/>
                    <a:pt x="192" y="8"/>
                  </a:cubicBezTo>
                  <a:cubicBezTo>
                    <a:pt x="216" y="8"/>
                    <a:pt x="216" y="8"/>
                    <a:pt x="216" y="8"/>
                  </a:cubicBezTo>
                  <a:cubicBezTo>
                    <a:pt x="216" y="152"/>
                    <a:pt x="216" y="152"/>
                    <a:pt x="216" y="152"/>
                  </a:cubicBezTo>
                  <a:lnTo>
                    <a:pt x="192"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2">
              <a:extLst>
                <a:ext uri="{FF2B5EF4-FFF2-40B4-BE49-F238E27FC236}">
                  <a16:creationId xmlns:a16="http://schemas.microsoft.com/office/drawing/2014/main" id="{22FD9E38-DC7E-F84A-B1CA-68EB924ECB4D}"/>
                </a:ext>
              </a:extLst>
            </p:cNvPr>
            <p:cNvSpPr>
              <a:spLocks noEditPoints="1"/>
            </p:cNvSpPr>
            <p:nvPr/>
          </p:nvSpPr>
          <p:spPr bwMode="auto">
            <a:xfrm>
              <a:off x="8732838" y="7683501"/>
              <a:ext cx="511175" cy="317500"/>
            </a:xfrm>
            <a:custGeom>
              <a:avLst/>
              <a:gdLst>
                <a:gd name="T0" fmla="*/ 16 w 212"/>
                <a:gd name="T1" fmla="*/ 132 h 132"/>
                <a:gd name="T2" fmla="*/ 32 w 212"/>
                <a:gd name="T3" fmla="*/ 116 h 132"/>
                <a:gd name="T4" fmla="*/ 30 w 212"/>
                <a:gd name="T5" fmla="*/ 109 h 132"/>
                <a:gd name="T6" fmla="*/ 67 w 212"/>
                <a:gd name="T7" fmla="*/ 77 h 132"/>
                <a:gd name="T8" fmla="*/ 76 w 212"/>
                <a:gd name="T9" fmla="*/ 80 h 132"/>
                <a:gd name="T10" fmla="*/ 89 w 212"/>
                <a:gd name="T11" fmla="*/ 73 h 132"/>
                <a:gd name="T12" fmla="*/ 120 w 212"/>
                <a:gd name="T13" fmla="*/ 86 h 132"/>
                <a:gd name="T14" fmla="*/ 120 w 212"/>
                <a:gd name="T15" fmla="*/ 88 h 132"/>
                <a:gd name="T16" fmla="*/ 136 w 212"/>
                <a:gd name="T17" fmla="*/ 104 h 132"/>
                <a:gd name="T18" fmla="*/ 152 w 212"/>
                <a:gd name="T19" fmla="*/ 88 h 132"/>
                <a:gd name="T20" fmla="*/ 149 w 212"/>
                <a:gd name="T21" fmla="*/ 79 h 132"/>
                <a:gd name="T22" fmla="*/ 189 w 212"/>
                <a:gd name="T23" fmla="*/ 30 h 132"/>
                <a:gd name="T24" fmla="*/ 196 w 212"/>
                <a:gd name="T25" fmla="*/ 32 h 132"/>
                <a:gd name="T26" fmla="*/ 212 w 212"/>
                <a:gd name="T27" fmla="*/ 16 h 132"/>
                <a:gd name="T28" fmla="*/ 196 w 212"/>
                <a:gd name="T29" fmla="*/ 0 h 132"/>
                <a:gd name="T30" fmla="*/ 180 w 212"/>
                <a:gd name="T31" fmla="*/ 16 h 132"/>
                <a:gd name="T32" fmla="*/ 183 w 212"/>
                <a:gd name="T33" fmla="*/ 25 h 132"/>
                <a:gd name="T34" fmla="*/ 143 w 212"/>
                <a:gd name="T35" fmla="*/ 74 h 132"/>
                <a:gd name="T36" fmla="*/ 136 w 212"/>
                <a:gd name="T37" fmla="*/ 72 h 132"/>
                <a:gd name="T38" fmla="*/ 123 w 212"/>
                <a:gd name="T39" fmla="*/ 79 h 132"/>
                <a:gd name="T40" fmla="*/ 92 w 212"/>
                <a:gd name="T41" fmla="*/ 66 h 132"/>
                <a:gd name="T42" fmla="*/ 92 w 212"/>
                <a:gd name="T43" fmla="*/ 64 h 132"/>
                <a:gd name="T44" fmla="*/ 76 w 212"/>
                <a:gd name="T45" fmla="*/ 48 h 132"/>
                <a:gd name="T46" fmla="*/ 60 w 212"/>
                <a:gd name="T47" fmla="*/ 64 h 132"/>
                <a:gd name="T48" fmla="*/ 62 w 212"/>
                <a:gd name="T49" fmla="*/ 71 h 132"/>
                <a:gd name="T50" fmla="*/ 25 w 212"/>
                <a:gd name="T51" fmla="*/ 103 h 132"/>
                <a:gd name="T52" fmla="*/ 16 w 212"/>
                <a:gd name="T53" fmla="*/ 100 h 132"/>
                <a:gd name="T54" fmla="*/ 0 w 212"/>
                <a:gd name="T55" fmla="*/ 116 h 132"/>
                <a:gd name="T56" fmla="*/ 16 w 212"/>
                <a:gd name="T57" fmla="*/ 132 h 132"/>
                <a:gd name="T58" fmla="*/ 196 w 212"/>
                <a:gd name="T59" fmla="*/ 8 h 132"/>
                <a:gd name="T60" fmla="*/ 204 w 212"/>
                <a:gd name="T61" fmla="*/ 16 h 132"/>
                <a:gd name="T62" fmla="*/ 196 w 212"/>
                <a:gd name="T63" fmla="*/ 24 h 132"/>
                <a:gd name="T64" fmla="*/ 188 w 212"/>
                <a:gd name="T65" fmla="*/ 16 h 132"/>
                <a:gd name="T66" fmla="*/ 196 w 212"/>
                <a:gd name="T67" fmla="*/ 8 h 132"/>
                <a:gd name="T68" fmla="*/ 136 w 212"/>
                <a:gd name="T69" fmla="*/ 80 h 132"/>
                <a:gd name="T70" fmla="*/ 141 w 212"/>
                <a:gd name="T71" fmla="*/ 82 h 132"/>
                <a:gd name="T72" fmla="*/ 141 w 212"/>
                <a:gd name="T73" fmla="*/ 82 h 132"/>
                <a:gd name="T74" fmla="*/ 141 w 212"/>
                <a:gd name="T75" fmla="*/ 82 h 132"/>
                <a:gd name="T76" fmla="*/ 144 w 212"/>
                <a:gd name="T77" fmla="*/ 88 h 132"/>
                <a:gd name="T78" fmla="*/ 136 w 212"/>
                <a:gd name="T79" fmla="*/ 96 h 132"/>
                <a:gd name="T80" fmla="*/ 128 w 212"/>
                <a:gd name="T81" fmla="*/ 88 h 132"/>
                <a:gd name="T82" fmla="*/ 136 w 212"/>
                <a:gd name="T83" fmla="*/ 80 h 132"/>
                <a:gd name="T84" fmla="*/ 76 w 212"/>
                <a:gd name="T85" fmla="*/ 56 h 132"/>
                <a:gd name="T86" fmla="*/ 84 w 212"/>
                <a:gd name="T87" fmla="*/ 64 h 132"/>
                <a:gd name="T88" fmla="*/ 76 w 212"/>
                <a:gd name="T89" fmla="*/ 72 h 132"/>
                <a:gd name="T90" fmla="*/ 68 w 212"/>
                <a:gd name="T91" fmla="*/ 64 h 132"/>
                <a:gd name="T92" fmla="*/ 76 w 212"/>
                <a:gd name="T93" fmla="*/ 56 h 132"/>
                <a:gd name="T94" fmla="*/ 16 w 212"/>
                <a:gd name="T95" fmla="*/ 108 h 132"/>
                <a:gd name="T96" fmla="*/ 22 w 212"/>
                <a:gd name="T97" fmla="*/ 111 h 132"/>
                <a:gd name="T98" fmla="*/ 22 w 212"/>
                <a:gd name="T99" fmla="*/ 111 h 132"/>
                <a:gd name="T100" fmla="*/ 22 w 212"/>
                <a:gd name="T101" fmla="*/ 111 h 132"/>
                <a:gd name="T102" fmla="*/ 24 w 212"/>
                <a:gd name="T103" fmla="*/ 116 h 132"/>
                <a:gd name="T104" fmla="*/ 16 w 212"/>
                <a:gd name="T105" fmla="*/ 124 h 132"/>
                <a:gd name="T106" fmla="*/ 8 w 212"/>
                <a:gd name="T107" fmla="*/ 116 h 132"/>
                <a:gd name="T108" fmla="*/ 16 w 212"/>
                <a:gd name="T10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 h="132">
                  <a:moveTo>
                    <a:pt x="16" y="132"/>
                  </a:moveTo>
                  <a:cubicBezTo>
                    <a:pt x="25" y="132"/>
                    <a:pt x="32" y="125"/>
                    <a:pt x="32" y="116"/>
                  </a:cubicBezTo>
                  <a:cubicBezTo>
                    <a:pt x="32" y="113"/>
                    <a:pt x="31" y="111"/>
                    <a:pt x="30" y="109"/>
                  </a:cubicBezTo>
                  <a:cubicBezTo>
                    <a:pt x="67" y="77"/>
                    <a:pt x="67" y="77"/>
                    <a:pt x="67" y="77"/>
                  </a:cubicBezTo>
                  <a:cubicBezTo>
                    <a:pt x="70" y="79"/>
                    <a:pt x="73" y="80"/>
                    <a:pt x="76" y="80"/>
                  </a:cubicBezTo>
                  <a:cubicBezTo>
                    <a:pt x="81" y="80"/>
                    <a:pt x="86" y="77"/>
                    <a:pt x="89" y="73"/>
                  </a:cubicBezTo>
                  <a:cubicBezTo>
                    <a:pt x="120" y="86"/>
                    <a:pt x="120" y="86"/>
                    <a:pt x="120" y="86"/>
                  </a:cubicBezTo>
                  <a:cubicBezTo>
                    <a:pt x="120" y="87"/>
                    <a:pt x="120" y="87"/>
                    <a:pt x="120" y="88"/>
                  </a:cubicBezTo>
                  <a:cubicBezTo>
                    <a:pt x="120" y="97"/>
                    <a:pt x="127" y="104"/>
                    <a:pt x="136" y="104"/>
                  </a:cubicBezTo>
                  <a:cubicBezTo>
                    <a:pt x="145" y="104"/>
                    <a:pt x="152" y="97"/>
                    <a:pt x="152" y="88"/>
                  </a:cubicBezTo>
                  <a:cubicBezTo>
                    <a:pt x="152" y="85"/>
                    <a:pt x="151" y="81"/>
                    <a:pt x="149" y="79"/>
                  </a:cubicBezTo>
                  <a:cubicBezTo>
                    <a:pt x="189" y="30"/>
                    <a:pt x="189" y="30"/>
                    <a:pt x="189" y="30"/>
                  </a:cubicBezTo>
                  <a:cubicBezTo>
                    <a:pt x="191" y="31"/>
                    <a:pt x="194" y="32"/>
                    <a:pt x="196" y="32"/>
                  </a:cubicBezTo>
                  <a:cubicBezTo>
                    <a:pt x="205" y="32"/>
                    <a:pt x="212" y="25"/>
                    <a:pt x="212" y="16"/>
                  </a:cubicBezTo>
                  <a:cubicBezTo>
                    <a:pt x="212" y="7"/>
                    <a:pt x="205" y="0"/>
                    <a:pt x="196" y="0"/>
                  </a:cubicBezTo>
                  <a:cubicBezTo>
                    <a:pt x="187" y="0"/>
                    <a:pt x="180" y="7"/>
                    <a:pt x="180" y="16"/>
                  </a:cubicBezTo>
                  <a:cubicBezTo>
                    <a:pt x="180" y="19"/>
                    <a:pt x="181" y="23"/>
                    <a:pt x="183" y="25"/>
                  </a:cubicBezTo>
                  <a:cubicBezTo>
                    <a:pt x="143" y="74"/>
                    <a:pt x="143" y="74"/>
                    <a:pt x="143" y="74"/>
                  </a:cubicBezTo>
                  <a:cubicBezTo>
                    <a:pt x="141" y="73"/>
                    <a:pt x="138" y="72"/>
                    <a:pt x="136" y="72"/>
                  </a:cubicBezTo>
                  <a:cubicBezTo>
                    <a:pt x="131" y="72"/>
                    <a:pt x="126" y="75"/>
                    <a:pt x="123" y="79"/>
                  </a:cubicBezTo>
                  <a:cubicBezTo>
                    <a:pt x="92" y="66"/>
                    <a:pt x="92" y="66"/>
                    <a:pt x="92" y="66"/>
                  </a:cubicBezTo>
                  <a:cubicBezTo>
                    <a:pt x="92" y="65"/>
                    <a:pt x="92" y="65"/>
                    <a:pt x="92" y="64"/>
                  </a:cubicBezTo>
                  <a:cubicBezTo>
                    <a:pt x="92" y="55"/>
                    <a:pt x="85" y="48"/>
                    <a:pt x="76" y="48"/>
                  </a:cubicBezTo>
                  <a:cubicBezTo>
                    <a:pt x="67" y="48"/>
                    <a:pt x="60" y="55"/>
                    <a:pt x="60" y="64"/>
                  </a:cubicBezTo>
                  <a:cubicBezTo>
                    <a:pt x="60" y="67"/>
                    <a:pt x="61" y="69"/>
                    <a:pt x="62" y="71"/>
                  </a:cubicBezTo>
                  <a:cubicBezTo>
                    <a:pt x="25" y="103"/>
                    <a:pt x="25" y="103"/>
                    <a:pt x="25" y="103"/>
                  </a:cubicBezTo>
                  <a:cubicBezTo>
                    <a:pt x="22" y="101"/>
                    <a:pt x="19" y="100"/>
                    <a:pt x="16" y="100"/>
                  </a:cubicBezTo>
                  <a:cubicBezTo>
                    <a:pt x="7" y="100"/>
                    <a:pt x="0" y="107"/>
                    <a:pt x="0" y="116"/>
                  </a:cubicBezTo>
                  <a:cubicBezTo>
                    <a:pt x="0" y="125"/>
                    <a:pt x="7" y="132"/>
                    <a:pt x="16" y="132"/>
                  </a:cubicBezTo>
                  <a:close/>
                  <a:moveTo>
                    <a:pt x="196" y="8"/>
                  </a:moveTo>
                  <a:cubicBezTo>
                    <a:pt x="200" y="8"/>
                    <a:pt x="204" y="12"/>
                    <a:pt x="204" y="16"/>
                  </a:cubicBezTo>
                  <a:cubicBezTo>
                    <a:pt x="204" y="20"/>
                    <a:pt x="200" y="24"/>
                    <a:pt x="196" y="24"/>
                  </a:cubicBezTo>
                  <a:cubicBezTo>
                    <a:pt x="192" y="24"/>
                    <a:pt x="188" y="20"/>
                    <a:pt x="188" y="16"/>
                  </a:cubicBezTo>
                  <a:cubicBezTo>
                    <a:pt x="188" y="12"/>
                    <a:pt x="192" y="8"/>
                    <a:pt x="196" y="8"/>
                  </a:cubicBezTo>
                  <a:close/>
                  <a:moveTo>
                    <a:pt x="136" y="80"/>
                  </a:moveTo>
                  <a:cubicBezTo>
                    <a:pt x="138" y="80"/>
                    <a:pt x="140" y="81"/>
                    <a:pt x="141" y="82"/>
                  </a:cubicBezTo>
                  <a:cubicBezTo>
                    <a:pt x="141" y="82"/>
                    <a:pt x="141" y="82"/>
                    <a:pt x="141" y="82"/>
                  </a:cubicBezTo>
                  <a:cubicBezTo>
                    <a:pt x="141" y="82"/>
                    <a:pt x="141" y="82"/>
                    <a:pt x="141" y="82"/>
                  </a:cubicBezTo>
                  <a:cubicBezTo>
                    <a:pt x="143" y="83"/>
                    <a:pt x="144" y="86"/>
                    <a:pt x="144" y="88"/>
                  </a:cubicBezTo>
                  <a:cubicBezTo>
                    <a:pt x="144" y="92"/>
                    <a:pt x="140" y="96"/>
                    <a:pt x="136" y="96"/>
                  </a:cubicBezTo>
                  <a:cubicBezTo>
                    <a:pt x="132" y="96"/>
                    <a:pt x="128" y="92"/>
                    <a:pt x="128" y="88"/>
                  </a:cubicBezTo>
                  <a:cubicBezTo>
                    <a:pt x="128" y="84"/>
                    <a:pt x="132" y="80"/>
                    <a:pt x="136" y="80"/>
                  </a:cubicBezTo>
                  <a:close/>
                  <a:moveTo>
                    <a:pt x="76" y="56"/>
                  </a:moveTo>
                  <a:cubicBezTo>
                    <a:pt x="80" y="56"/>
                    <a:pt x="84" y="60"/>
                    <a:pt x="84" y="64"/>
                  </a:cubicBezTo>
                  <a:cubicBezTo>
                    <a:pt x="84" y="68"/>
                    <a:pt x="80" y="72"/>
                    <a:pt x="76" y="72"/>
                  </a:cubicBezTo>
                  <a:cubicBezTo>
                    <a:pt x="72" y="72"/>
                    <a:pt x="68" y="68"/>
                    <a:pt x="68" y="64"/>
                  </a:cubicBezTo>
                  <a:cubicBezTo>
                    <a:pt x="68" y="60"/>
                    <a:pt x="72" y="56"/>
                    <a:pt x="76" y="56"/>
                  </a:cubicBezTo>
                  <a:close/>
                  <a:moveTo>
                    <a:pt x="16" y="108"/>
                  </a:moveTo>
                  <a:cubicBezTo>
                    <a:pt x="18" y="108"/>
                    <a:pt x="21" y="109"/>
                    <a:pt x="22" y="111"/>
                  </a:cubicBezTo>
                  <a:cubicBezTo>
                    <a:pt x="22" y="111"/>
                    <a:pt x="22" y="111"/>
                    <a:pt x="22" y="111"/>
                  </a:cubicBezTo>
                  <a:cubicBezTo>
                    <a:pt x="22" y="111"/>
                    <a:pt x="22" y="111"/>
                    <a:pt x="22" y="111"/>
                  </a:cubicBezTo>
                  <a:cubicBezTo>
                    <a:pt x="23" y="112"/>
                    <a:pt x="24" y="114"/>
                    <a:pt x="24" y="116"/>
                  </a:cubicBezTo>
                  <a:cubicBezTo>
                    <a:pt x="24" y="120"/>
                    <a:pt x="20" y="124"/>
                    <a:pt x="16" y="124"/>
                  </a:cubicBezTo>
                  <a:cubicBezTo>
                    <a:pt x="12" y="124"/>
                    <a:pt x="8" y="120"/>
                    <a:pt x="8" y="116"/>
                  </a:cubicBezTo>
                  <a:cubicBezTo>
                    <a:pt x="8" y="112"/>
                    <a:pt x="12" y="108"/>
                    <a:pt x="16" y="10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Rectangle 1">
            <a:extLst>
              <a:ext uri="{FF2B5EF4-FFF2-40B4-BE49-F238E27FC236}">
                <a16:creationId xmlns:a16="http://schemas.microsoft.com/office/drawing/2014/main" id="{8EF5FA3F-4C60-25B2-7559-8175DCB6E54F}"/>
              </a:ext>
            </a:extLst>
          </p:cNvPr>
          <p:cNvSpPr/>
          <p:nvPr/>
        </p:nvSpPr>
        <p:spPr>
          <a:xfrm>
            <a:off x="0" y="4411946"/>
            <a:ext cx="9144000" cy="769441"/>
          </a:xfrm>
          <a:prstGeom prst="rect">
            <a:avLst/>
          </a:prstGeom>
        </p:spPr>
        <p:txBody>
          <a:bodyPr wrap="square">
            <a:spAutoFit/>
          </a:bodyPr>
          <a:lstStyle/>
          <a:p>
            <a:pPr defTabSz="457200">
              <a:spcAft>
                <a:spcPct val="50000"/>
              </a:spcAft>
            </a:pPr>
            <a:r>
              <a:rPr lang="en-US" sz="1100" b="0" i="1" dirty="0">
                <a:solidFill>
                  <a:schemeClr val="tx2"/>
                </a:solidFill>
                <a:effectLst/>
              </a:rPr>
              <a:t>You could lose money by investing in a money market fund. Although the fund seeks to preserve the value of your investment at $1.00 per share, it cannot guarantee it will do so. An investment in the fund is not a bank account and is not insured or guaranteed by the Federal Deposit Insurance Corporation or any other government agency. The fund’s sponsor is not required to reimburse the fund for losses, and you should not expect that the sponsor will provide financial support to the fund at any time, including during periods of market stress.</a:t>
            </a:r>
            <a:endParaRPr lang="en-US" sz="1100" b="1" i="1" dirty="0">
              <a:solidFill>
                <a:schemeClr val="tx2"/>
              </a:solidFill>
            </a:endParaRPr>
          </a:p>
        </p:txBody>
      </p:sp>
      <p:grpSp>
        <p:nvGrpSpPr>
          <p:cNvPr id="10" name="Group 9">
            <a:extLst>
              <a:ext uri="{FF2B5EF4-FFF2-40B4-BE49-F238E27FC236}">
                <a16:creationId xmlns:a16="http://schemas.microsoft.com/office/drawing/2014/main" id="{7FD1B87D-74DA-0030-74B9-6EF6B727C9C4}"/>
              </a:ext>
            </a:extLst>
          </p:cNvPr>
          <p:cNvGrpSpPr/>
          <p:nvPr/>
        </p:nvGrpSpPr>
        <p:grpSpPr>
          <a:xfrm>
            <a:off x="253397" y="0"/>
            <a:ext cx="2407627" cy="561402"/>
            <a:chOff x="5913317" y="0"/>
            <a:chExt cx="2407627" cy="561402"/>
          </a:xfrm>
        </p:grpSpPr>
        <p:sp>
          <p:nvSpPr>
            <p:cNvPr id="11" name="Round Same Side Corner Rectangle 118">
              <a:extLst>
                <a:ext uri="{FF2B5EF4-FFF2-40B4-BE49-F238E27FC236}">
                  <a16:creationId xmlns:a16="http://schemas.microsoft.com/office/drawing/2014/main" id="{2080AE6B-BCC1-6FAB-7C31-4640ABC62630}"/>
                </a:ext>
              </a:extLst>
            </p:cNvPr>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15" name="Group 14">
              <a:extLst>
                <a:ext uri="{FF2B5EF4-FFF2-40B4-BE49-F238E27FC236}">
                  <a16:creationId xmlns:a16="http://schemas.microsoft.com/office/drawing/2014/main" id="{602554D7-52FF-0926-D476-C55145984D2C}"/>
                </a:ext>
              </a:extLst>
            </p:cNvPr>
            <p:cNvGrpSpPr/>
            <p:nvPr/>
          </p:nvGrpSpPr>
          <p:grpSpPr>
            <a:xfrm>
              <a:off x="5998058" y="117953"/>
              <a:ext cx="1806980" cy="328396"/>
              <a:chOff x="-18290" y="2448962"/>
              <a:chExt cx="1806980" cy="288079"/>
            </a:xfrm>
          </p:grpSpPr>
          <p:sp>
            <p:nvSpPr>
              <p:cNvPr id="23" name="Rounded Rectangle 121">
                <a:extLst>
                  <a:ext uri="{FF2B5EF4-FFF2-40B4-BE49-F238E27FC236}">
                    <a16:creationId xmlns:a16="http://schemas.microsoft.com/office/drawing/2014/main" id="{24DB9279-C27F-7A46-4F47-56F17C669E10}"/>
                  </a:ext>
                </a:extLst>
              </p:cNvPr>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24" name="TextBox 23">
                <a:extLst>
                  <a:ext uri="{FF2B5EF4-FFF2-40B4-BE49-F238E27FC236}">
                    <a16:creationId xmlns:a16="http://schemas.microsoft.com/office/drawing/2014/main" id="{D4BA87C0-9E56-53E6-65BF-2E39D737B38F}"/>
                  </a:ext>
                </a:extLst>
              </p:cNvPr>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2</a:t>
                </a:r>
                <a:endParaRPr lang="en-US" sz="1400" b="1" dirty="0">
                  <a:solidFill>
                    <a:schemeClr val="bg1"/>
                  </a:solidFill>
                  <a:latin typeface="Arial"/>
                  <a:cs typeface="Arial"/>
                </a:endParaRPr>
              </a:p>
            </p:txBody>
          </p:sp>
        </p:grpSp>
        <p:sp>
          <p:nvSpPr>
            <p:cNvPr id="17" name="Oval 16">
              <a:extLst>
                <a:ext uri="{FF2B5EF4-FFF2-40B4-BE49-F238E27FC236}">
                  <a16:creationId xmlns:a16="http://schemas.microsoft.com/office/drawing/2014/main" id="{40536B2D-6305-E9AF-4574-26CB17708039}"/>
                </a:ext>
              </a:extLst>
            </p:cNvPr>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25" name="Picture 24">
            <a:extLst>
              <a:ext uri="{FF2B5EF4-FFF2-40B4-BE49-F238E27FC236}">
                <a16:creationId xmlns:a16="http://schemas.microsoft.com/office/drawing/2014/main" id="{60ABAEA7-7D78-B3D7-1C68-176FC482AFF7}"/>
              </a:ext>
            </a:extLst>
          </p:cNvPr>
          <p:cNvPicPr>
            <a:picLocks noChangeAspect="1"/>
          </p:cNvPicPr>
          <p:nvPr/>
        </p:nvPicPr>
        <p:blipFill>
          <a:blip r:embed="rId3"/>
          <a:stretch>
            <a:fillRect/>
          </a:stretch>
        </p:blipFill>
        <p:spPr>
          <a:xfrm>
            <a:off x="2281629" y="152077"/>
            <a:ext cx="191283" cy="250793"/>
          </a:xfrm>
          <a:prstGeom prst="rect">
            <a:avLst/>
          </a:prstGeom>
        </p:spPr>
      </p:pic>
    </p:spTree>
    <p:extLst>
      <p:ext uri="{BB962C8B-B14F-4D97-AF65-F5344CB8AC3E}">
        <p14:creationId xmlns:p14="http://schemas.microsoft.com/office/powerpoint/2010/main" val="2030912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0DBD42-DF4B-6F42-BD5A-D0A6D08457CC}"/>
              </a:ext>
            </a:extLst>
          </p:cNvPr>
          <p:cNvSpPr>
            <a:spLocks noGrp="1"/>
          </p:cNvSpPr>
          <p:nvPr>
            <p:ph type="title"/>
          </p:nvPr>
        </p:nvSpPr>
        <p:spPr>
          <a:xfrm>
            <a:off x="2769088" y="144238"/>
            <a:ext cx="6772743" cy="365760"/>
          </a:xfrm>
        </p:spPr>
        <p:txBody>
          <a:bodyPr/>
          <a:lstStyle/>
          <a:p>
            <a:r>
              <a:rPr lang="en-US" dirty="0"/>
              <a:t>Fidelity BrokerageLink®</a:t>
            </a:r>
          </a:p>
        </p:txBody>
      </p:sp>
      <p:sp>
        <p:nvSpPr>
          <p:cNvPr id="29" name="TextBox 28">
            <a:extLst>
              <a:ext uri="{FF2B5EF4-FFF2-40B4-BE49-F238E27FC236}">
                <a16:creationId xmlns:a16="http://schemas.microsoft.com/office/drawing/2014/main" id="{64268811-1AE6-8F41-B8FD-F7345D76AE15}"/>
              </a:ext>
            </a:extLst>
          </p:cNvPr>
          <p:cNvSpPr txBox="1"/>
          <p:nvPr/>
        </p:nvSpPr>
        <p:spPr>
          <a:xfrm>
            <a:off x="557784" y="4213769"/>
            <a:ext cx="8328843" cy="830997"/>
          </a:xfrm>
          <a:prstGeom prst="rect">
            <a:avLst/>
          </a:prstGeom>
          <a:noFill/>
        </p:spPr>
        <p:txBody>
          <a:bodyPr wrap="square" rtlCol="0">
            <a:spAutoFit/>
          </a:bodyPr>
          <a:lstStyle/>
          <a:p>
            <a:pPr lvl="0"/>
            <a:r>
              <a:rPr lang="en-US" sz="800" dirty="0">
                <a:solidFill>
                  <a:schemeClr val="tx2"/>
                </a:solidFill>
                <a:latin typeface="Calibri" panose="020F0502020204030204" pitchFamily="34" charset="0"/>
                <a:cs typeface="Calibri" panose="020F0502020204030204" pitchFamily="34" charset="0"/>
              </a:rPr>
              <a:t>Additional fees apply to a brokerage account; please refer to the fact sheet and commission schedule for a complete listing of brokerage fees.</a:t>
            </a:r>
          </a:p>
          <a:p>
            <a:pPr lvl="0"/>
            <a:r>
              <a:rPr lang="en-US" sz="800" dirty="0">
                <a:solidFill>
                  <a:schemeClr val="tx2"/>
                </a:solidFill>
                <a:latin typeface="Calibri" panose="020F0502020204030204" pitchFamily="34" charset="0"/>
                <a:cs typeface="Calibri" panose="020F0502020204030204" pitchFamily="34" charset="0"/>
              </a:rPr>
              <a:t>The plan fiduciary neither evaluates nor monitors the investments available through </a:t>
            </a:r>
            <a:r>
              <a:rPr lang="en-US" sz="800" dirty="0" err="1">
                <a:solidFill>
                  <a:schemeClr val="tx2"/>
                </a:solidFill>
                <a:latin typeface="Calibri" panose="020F0502020204030204" pitchFamily="34" charset="0"/>
                <a:cs typeface="Calibri" panose="020F0502020204030204" pitchFamily="34" charset="0"/>
              </a:rPr>
              <a:t>BrokerageLink</a:t>
            </a:r>
            <a:r>
              <a:rPr lang="en-US" sz="800" dirty="0">
                <a:solidFill>
                  <a:schemeClr val="tx2"/>
                </a:solidFill>
                <a:latin typeface="Calibri" panose="020F0502020204030204" pitchFamily="34" charset="0"/>
                <a:cs typeface="Calibri" panose="020F0502020204030204" pitchFamily="34" charset="0"/>
              </a:rPr>
              <a:t>®.   </a:t>
            </a:r>
          </a:p>
          <a:p>
            <a:pPr lvl="0"/>
            <a:r>
              <a:rPr lang="en-US" sz="800" dirty="0">
                <a:solidFill>
                  <a:schemeClr val="tx2"/>
                </a:solidFill>
                <a:latin typeface="Calibri" panose="020F0502020204030204" pitchFamily="34" charset="0"/>
                <a:cs typeface="Calibri" panose="020F0502020204030204" pitchFamily="34" charset="0"/>
              </a:rPr>
              <a:t>Remember, it is always your responsibility to ensure that the options you select are consistent with your particular situation, including your goals, time horizon, and risk tolerance.</a:t>
            </a:r>
          </a:p>
          <a:p>
            <a:pPr lvl="0"/>
            <a:r>
              <a:rPr lang="en-US" sz="800" dirty="0">
                <a:solidFill>
                  <a:schemeClr val="tx2"/>
                </a:solidFill>
                <a:latin typeface="Calibri" panose="020F0502020204030204" pitchFamily="34" charset="0"/>
                <a:cs typeface="Calibri" panose="020F0502020204030204" pitchFamily="34" charset="0"/>
              </a:rPr>
              <a:t>BrokerageLink includes investments beyond those in your plan's lineup. You should compare investments and share classes that are available in your plan's lineup with those available through BrokerageLink and determine the available investment and share class that is appropriate for your situation. The plan fiduciary neither evaluates nor monitors the investments available through BrokerageLink. It is your responsibility to ensure that the investments you select are suitable for your situation, including your goals, time horizon, and risk tolerance.</a:t>
            </a:r>
          </a:p>
        </p:txBody>
      </p:sp>
      <p:sp>
        <p:nvSpPr>
          <p:cNvPr id="30" name="Oval 29">
            <a:extLst>
              <a:ext uri="{FF2B5EF4-FFF2-40B4-BE49-F238E27FC236}">
                <a16:creationId xmlns:a16="http://schemas.microsoft.com/office/drawing/2014/main" id="{B89C5A31-BC45-9944-B2CE-C971FB951A50}"/>
              </a:ext>
            </a:extLst>
          </p:cNvPr>
          <p:cNvSpPr/>
          <p:nvPr/>
        </p:nvSpPr>
        <p:spPr>
          <a:xfrm>
            <a:off x="971687" y="1428392"/>
            <a:ext cx="2102196" cy="2102196"/>
          </a:xfrm>
          <a:prstGeom prst="ellipse">
            <a:avLst/>
          </a:prstGeom>
          <a:solidFill>
            <a:schemeClr val="bg1">
              <a:lumMod val="9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Oval 30">
            <a:extLst>
              <a:ext uri="{FF2B5EF4-FFF2-40B4-BE49-F238E27FC236}">
                <a16:creationId xmlns:a16="http://schemas.microsoft.com/office/drawing/2014/main" id="{A09FBD76-321E-FA46-9BE3-EDAA917D8E1A}"/>
              </a:ext>
            </a:extLst>
          </p:cNvPr>
          <p:cNvSpPr/>
          <p:nvPr/>
        </p:nvSpPr>
        <p:spPr>
          <a:xfrm>
            <a:off x="3474948" y="1487548"/>
            <a:ext cx="2102196" cy="2102196"/>
          </a:xfrm>
          <a:prstGeom prst="ellipse">
            <a:avLst/>
          </a:prstGeom>
          <a:solidFill>
            <a:schemeClr val="bg1">
              <a:lumMod val="9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Oval 31">
            <a:extLst>
              <a:ext uri="{FF2B5EF4-FFF2-40B4-BE49-F238E27FC236}">
                <a16:creationId xmlns:a16="http://schemas.microsoft.com/office/drawing/2014/main" id="{E11200D6-2E9B-054E-95BD-B39BA52A3B9D}"/>
              </a:ext>
            </a:extLst>
          </p:cNvPr>
          <p:cNvSpPr/>
          <p:nvPr/>
        </p:nvSpPr>
        <p:spPr>
          <a:xfrm>
            <a:off x="5978209" y="1479214"/>
            <a:ext cx="2102196" cy="2102196"/>
          </a:xfrm>
          <a:prstGeom prst="ellipse">
            <a:avLst/>
          </a:prstGeom>
          <a:solidFill>
            <a:schemeClr val="bg1">
              <a:lumMod val="9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Text Box 9"/>
          <p:cNvSpPr txBox="1">
            <a:spLocks noChangeArrowheads="1"/>
          </p:cNvSpPr>
          <p:nvPr/>
        </p:nvSpPr>
        <p:spPr bwMode="auto">
          <a:xfrm>
            <a:off x="3652199" y="2661399"/>
            <a:ext cx="1747694"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lnSpc>
                <a:spcPct val="90000"/>
              </a:lnSpc>
              <a:spcBef>
                <a:spcPct val="50000"/>
              </a:spcBef>
            </a:pPr>
            <a:r>
              <a:rPr lang="en-US" sz="1400" b="1" dirty="0">
                <a:solidFill>
                  <a:schemeClr val="accent1"/>
                </a:solidFill>
                <a:latin typeface="Calibri" panose="020F0502020204030204" pitchFamily="34" charset="0"/>
              </a:rPr>
              <a:t>Flexibility of a Brokerage Account</a:t>
            </a:r>
            <a:endParaRPr lang="en-US" sz="1200" b="1" dirty="0">
              <a:solidFill>
                <a:schemeClr val="accent1"/>
              </a:solidFill>
              <a:latin typeface="Calibri" panose="020F0502020204030204" pitchFamily="34" charset="0"/>
            </a:endParaRPr>
          </a:p>
        </p:txBody>
      </p:sp>
      <p:sp>
        <p:nvSpPr>
          <p:cNvPr id="25" name="Text Box 9"/>
          <p:cNvSpPr txBox="1">
            <a:spLocks noChangeArrowheads="1"/>
          </p:cNvSpPr>
          <p:nvPr/>
        </p:nvSpPr>
        <p:spPr bwMode="auto">
          <a:xfrm>
            <a:off x="6155460" y="2661399"/>
            <a:ext cx="1747694"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lnSpc>
                <a:spcPct val="90000"/>
              </a:lnSpc>
              <a:spcBef>
                <a:spcPct val="50000"/>
              </a:spcBef>
            </a:pPr>
            <a:r>
              <a:rPr lang="en-US" sz="1400" b="1" dirty="0">
                <a:solidFill>
                  <a:srgbClr val="009681"/>
                </a:solidFill>
                <a:latin typeface="Calibri" panose="020F0502020204030204" pitchFamily="34" charset="0"/>
              </a:rPr>
              <a:t>Expanded </a:t>
            </a:r>
            <a:br>
              <a:rPr lang="en-US" sz="1400" b="1" dirty="0">
                <a:solidFill>
                  <a:srgbClr val="009681"/>
                </a:solidFill>
                <a:latin typeface="Calibri" panose="020F0502020204030204" pitchFamily="34" charset="0"/>
              </a:rPr>
            </a:br>
            <a:r>
              <a:rPr lang="en-US" sz="1400" b="1" dirty="0">
                <a:solidFill>
                  <a:srgbClr val="009681"/>
                </a:solidFill>
                <a:latin typeface="Calibri" panose="020F0502020204030204" pitchFamily="34" charset="0"/>
              </a:rPr>
              <a:t>Investment Options</a:t>
            </a:r>
            <a:endParaRPr lang="en-US" sz="1200" b="1" dirty="0">
              <a:solidFill>
                <a:srgbClr val="009681"/>
              </a:solidFill>
              <a:latin typeface="Calibri" panose="020F0502020204030204" pitchFamily="34" charset="0"/>
            </a:endParaRPr>
          </a:p>
        </p:txBody>
      </p:sp>
      <p:sp>
        <p:nvSpPr>
          <p:cNvPr id="23" name="Text Box 9"/>
          <p:cNvSpPr txBox="1">
            <a:spLocks noChangeArrowheads="1"/>
          </p:cNvSpPr>
          <p:nvPr/>
        </p:nvSpPr>
        <p:spPr bwMode="auto">
          <a:xfrm>
            <a:off x="1148938" y="2661399"/>
            <a:ext cx="1747694"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lnSpc>
                <a:spcPct val="90000"/>
              </a:lnSpc>
              <a:spcBef>
                <a:spcPct val="50000"/>
              </a:spcBef>
            </a:pPr>
            <a:r>
              <a:rPr lang="en-US" sz="1400" b="1" dirty="0">
                <a:solidFill>
                  <a:schemeClr val="accent2"/>
                </a:solidFill>
                <a:latin typeface="Calibri" panose="020F0502020204030204" pitchFamily="34" charset="0"/>
              </a:rPr>
              <a:t>Self-Directed </a:t>
            </a:r>
            <a:br>
              <a:rPr lang="en-US" sz="1400" b="1" dirty="0">
                <a:solidFill>
                  <a:schemeClr val="accent2"/>
                </a:solidFill>
                <a:latin typeface="Calibri" panose="020F0502020204030204" pitchFamily="34" charset="0"/>
              </a:rPr>
            </a:br>
            <a:r>
              <a:rPr lang="en-US" sz="1400" b="1" dirty="0">
                <a:solidFill>
                  <a:schemeClr val="accent2"/>
                </a:solidFill>
                <a:latin typeface="Calibri" panose="020F0502020204030204" pitchFamily="34" charset="0"/>
              </a:rPr>
              <a:t>Account</a:t>
            </a:r>
            <a:endParaRPr lang="en-US" sz="1200" b="1" dirty="0">
              <a:solidFill>
                <a:schemeClr val="accent2"/>
              </a:solidFill>
              <a:latin typeface="Calibri" panose="020F0502020204030204" pitchFamily="34" charset="0"/>
            </a:endParaRPr>
          </a:p>
        </p:txBody>
      </p:sp>
      <p:grpSp>
        <p:nvGrpSpPr>
          <p:cNvPr id="33" name="Group 32">
            <a:extLst>
              <a:ext uri="{FF2B5EF4-FFF2-40B4-BE49-F238E27FC236}">
                <a16:creationId xmlns:a16="http://schemas.microsoft.com/office/drawing/2014/main" id="{911DEF75-CC3E-9547-A38A-408378C4677D}"/>
              </a:ext>
            </a:extLst>
          </p:cNvPr>
          <p:cNvGrpSpPr/>
          <p:nvPr/>
        </p:nvGrpSpPr>
        <p:grpSpPr>
          <a:xfrm>
            <a:off x="1728214" y="1754506"/>
            <a:ext cx="678792" cy="704005"/>
            <a:chOff x="9850438" y="2722563"/>
            <a:chExt cx="555625" cy="576263"/>
          </a:xfrm>
          <a:solidFill>
            <a:schemeClr val="tx2"/>
          </a:solidFill>
        </p:grpSpPr>
        <p:sp>
          <p:nvSpPr>
            <p:cNvPr id="34" name="Freeform 58">
              <a:extLst>
                <a:ext uri="{FF2B5EF4-FFF2-40B4-BE49-F238E27FC236}">
                  <a16:creationId xmlns:a16="http://schemas.microsoft.com/office/drawing/2014/main" id="{584EE1D6-D85A-FE43-80CB-12240B5D3290}"/>
                </a:ext>
              </a:extLst>
            </p:cNvPr>
            <p:cNvSpPr>
              <a:spLocks noEditPoints="1"/>
            </p:cNvSpPr>
            <p:nvPr/>
          </p:nvSpPr>
          <p:spPr bwMode="auto">
            <a:xfrm>
              <a:off x="9850438" y="2722563"/>
              <a:ext cx="371475" cy="538163"/>
            </a:xfrm>
            <a:custGeom>
              <a:avLst/>
              <a:gdLst>
                <a:gd name="T0" fmla="*/ 154 w 154"/>
                <a:gd name="T1" fmla="*/ 65 h 224"/>
                <a:gd name="T2" fmla="*/ 100 w 154"/>
                <a:gd name="T3" fmla="*/ 0 h 224"/>
                <a:gd name="T4" fmla="*/ 45 w 154"/>
                <a:gd name="T5" fmla="*/ 65 h 224"/>
                <a:gd name="T6" fmla="*/ 72 w 154"/>
                <a:gd name="T7" fmla="*/ 120 h 224"/>
                <a:gd name="T8" fmla="*/ 72 w 154"/>
                <a:gd name="T9" fmla="*/ 141 h 224"/>
                <a:gd name="T10" fmla="*/ 23 w 154"/>
                <a:gd name="T11" fmla="*/ 159 h 224"/>
                <a:gd name="T12" fmla="*/ 0 w 154"/>
                <a:gd name="T13" fmla="*/ 192 h 224"/>
                <a:gd name="T14" fmla="*/ 0 w 154"/>
                <a:gd name="T15" fmla="*/ 224 h 224"/>
                <a:gd name="T16" fmla="*/ 112 w 154"/>
                <a:gd name="T17" fmla="*/ 224 h 224"/>
                <a:gd name="T18" fmla="*/ 112 w 154"/>
                <a:gd name="T19" fmla="*/ 216 h 224"/>
                <a:gd name="T20" fmla="*/ 8 w 154"/>
                <a:gd name="T21" fmla="*/ 216 h 224"/>
                <a:gd name="T22" fmla="*/ 8 w 154"/>
                <a:gd name="T23" fmla="*/ 192 h 224"/>
                <a:gd name="T24" fmla="*/ 25 w 154"/>
                <a:gd name="T25" fmla="*/ 167 h 224"/>
                <a:gd name="T26" fmla="*/ 80 w 154"/>
                <a:gd name="T27" fmla="*/ 147 h 224"/>
                <a:gd name="T28" fmla="*/ 80 w 154"/>
                <a:gd name="T29" fmla="*/ 125 h 224"/>
                <a:gd name="T30" fmla="*/ 100 w 154"/>
                <a:gd name="T31" fmla="*/ 129 h 224"/>
                <a:gd name="T32" fmla="*/ 120 w 154"/>
                <a:gd name="T33" fmla="*/ 124 h 224"/>
                <a:gd name="T34" fmla="*/ 120 w 154"/>
                <a:gd name="T35" fmla="*/ 144 h 224"/>
                <a:gd name="T36" fmla="*/ 128 w 154"/>
                <a:gd name="T37" fmla="*/ 144 h 224"/>
                <a:gd name="T38" fmla="*/ 128 w 154"/>
                <a:gd name="T39" fmla="*/ 120 h 224"/>
                <a:gd name="T40" fmla="*/ 154 w 154"/>
                <a:gd name="T41" fmla="*/ 65 h 224"/>
                <a:gd name="T42" fmla="*/ 100 w 154"/>
                <a:gd name="T43" fmla="*/ 8 h 224"/>
                <a:gd name="T44" fmla="*/ 145 w 154"/>
                <a:gd name="T45" fmla="*/ 55 h 224"/>
                <a:gd name="T46" fmla="*/ 144 w 154"/>
                <a:gd name="T47" fmla="*/ 56 h 224"/>
                <a:gd name="T48" fmla="*/ 111 w 154"/>
                <a:gd name="T49" fmla="*/ 38 h 224"/>
                <a:gd name="T50" fmla="*/ 107 w 154"/>
                <a:gd name="T51" fmla="*/ 32 h 224"/>
                <a:gd name="T52" fmla="*/ 104 w 154"/>
                <a:gd name="T53" fmla="*/ 38 h 224"/>
                <a:gd name="T54" fmla="*/ 69 w 154"/>
                <a:gd name="T55" fmla="*/ 55 h 224"/>
                <a:gd name="T56" fmla="*/ 54 w 154"/>
                <a:gd name="T57" fmla="*/ 52 h 224"/>
                <a:gd name="T58" fmla="*/ 100 w 154"/>
                <a:gd name="T59" fmla="*/ 8 h 224"/>
                <a:gd name="T60" fmla="*/ 53 w 154"/>
                <a:gd name="T61" fmla="*/ 65 h 224"/>
                <a:gd name="T62" fmla="*/ 53 w 154"/>
                <a:gd name="T63" fmla="*/ 61 h 224"/>
                <a:gd name="T64" fmla="*/ 69 w 154"/>
                <a:gd name="T65" fmla="*/ 63 h 224"/>
                <a:gd name="T66" fmla="*/ 107 w 154"/>
                <a:gd name="T67" fmla="*/ 47 h 224"/>
                <a:gd name="T68" fmla="*/ 137 w 154"/>
                <a:gd name="T69" fmla="*/ 64 h 224"/>
                <a:gd name="T70" fmla="*/ 146 w 154"/>
                <a:gd name="T71" fmla="*/ 63 h 224"/>
                <a:gd name="T72" fmla="*/ 146 w 154"/>
                <a:gd name="T73" fmla="*/ 63 h 224"/>
                <a:gd name="T74" fmla="*/ 146 w 154"/>
                <a:gd name="T75" fmla="*/ 65 h 224"/>
                <a:gd name="T76" fmla="*/ 100 w 154"/>
                <a:gd name="T77" fmla="*/ 121 h 224"/>
                <a:gd name="T78" fmla="*/ 53 w 154"/>
                <a:gd name="T79" fmla="*/ 6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4" h="224">
                  <a:moveTo>
                    <a:pt x="154" y="65"/>
                  </a:moveTo>
                  <a:cubicBezTo>
                    <a:pt x="154" y="29"/>
                    <a:pt x="130" y="0"/>
                    <a:pt x="100" y="0"/>
                  </a:cubicBezTo>
                  <a:cubicBezTo>
                    <a:pt x="70" y="0"/>
                    <a:pt x="45" y="29"/>
                    <a:pt x="45" y="65"/>
                  </a:cubicBezTo>
                  <a:cubicBezTo>
                    <a:pt x="45" y="88"/>
                    <a:pt x="56" y="109"/>
                    <a:pt x="72" y="120"/>
                  </a:cubicBezTo>
                  <a:cubicBezTo>
                    <a:pt x="72" y="141"/>
                    <a:pt x="72" y="141"/>
                    <a:pt x="72" y="141"/>
                  </a:cubicBezTo>
                  <a:cubicBezTo>
                    <a:pt x="23" y="159"/>
                    <a:pt x="23" y="159"/>
                    <a:pt x="23" y="159"/>
                  </a:cubicBezTo>
                  <a:cubicBezTo>
                    <a:pt x="9" y="164"/>
                    <a:pt x="0" y="177"/>
                    <a:pt x="0" y="192"/>
                  </a:cubicBezTo>
                  <a:cubicBezTo>
                    <a:pt x="0" y="224"/>
                    <a:pt x="0" y="224"/>
                    <a:pt x="0" y="224"/>
                  </a:cubicBezTo>
                  <a:cubicBezTo>
                    <a:pt x="112" y="224"/>
                    <a:pt x="112" y="224"/>
                    <a:pt x="112" y="224"/>
                  </a:cubicBezTo>
                  <a:cubicBezTo>
                    <a:pt x="112" y="216"/>
                    <a:pt x="112" y="216"/>
                    <a:pt x="112" y="216"/>
                  </a:cubicBezTo>
                  <a:cubicBezTo>
                    <a:pt x="8" y="216"/>
                    <a:pt x="8" y="216"/>
                    <a:pt x="8" y="216"/>
                  </a:cubicBezTo>
                  <a:cubicBezTo>
                    <a:pt x="8" y="192"/>
                    <a:pt x="8" y="192"/>
                    <a:pt x="8" y="192"/>
                  </a:cubicBezTo>
                  <a:cubicBezTo>
                    <a:pt x="8" y="181"/>
                    <a:pt x="15" y="171"/>
                    <a:pt x="25" y="167"/>
                  </a:cubicBezTo>
                  <a:cubicBezTo>
                    <a:pt x="80" y="147"/>
                    <a:pt x="80" y="147"/>
                    <a:pt x="80" y="147"/>
                  </a:cubicBezTo>
                  <a:cubicBezTo>
                    <a:pt x="80" y="125"/>
                    <a:pt x="80" y="125"/>
                    <a:pt x="80" y="125"/>
                  </a:cubicBezTo>
                  <a:cubicBezTo>
                    <a:pt x="86" y="127"/>
                    <a:pt x="93" y="129"/>
                    <a:pt x="100" y="129"/>
                  </a:cubicBezTo>
                  <a:cubicBezTo>
                    <a:pt x="107" y="129"/>
                    <a:pt x="114" y="127"/>
                    <a:pt x="120" y="124"/>
                  </a:cubicBezTo>
                  <a:cubicBezTo>
                    <a:pt x="120" y="144"/>
                    <a:pt x="120" y="144"/>
                    <a:pt x="120" y="144"/>
                  </a:cubicBezTo>
                  <a:cubicBezTo>
                    <a:pt x="128" y="144"/>
                    <a:pt x="128" y="144"/>
                    <a:pt x="128" y="144"/>
                  </a:cubicBezTo>
                  <a:cubicBezTo>
                    <a:pt x="128" y="120"/>
                    <a:pt x="128" y="120"/>
                    <a:pt x="128" y="120"/>
                  </a:cubicBezTo>
                  <a:cubicBezTo>
                    <a:pt x="144" y="108"/>
                    <a:pt x="154" y="88"/>
                    <a:pt x="154" y="65"/>
                  </a:cubicBezTo>
                  <a:close/>
                  <a:moveTo>
                    <a:pt x="100" y="8"/>
                  </a:moveTo>
                  <a:cubicBezTo>
                    <a:pt x="123" y="8"/>
                    <a:pt x="142" y="29"/>
                    <a:pt x="145" y="55"/>
                  </a:cubicBezTo>
                  <a:cubicBezTo>
                    <a:pt x="145" y="55"/>
                    <a:pt x="145" y="55"/>
                    <a:pt x="144" y="56"/>
                  </a:cubicBezTo>
                  <a:cubicBezTo>
                    <a:pt x="129" y="58"/>
                    <a:pt x="120" y="54"/>
                    <a:pt x="111" y="38"/>
                  </a:cubicBezTo>
                  <a:cubicBezTo>
                    <a:pt x="107" y="32"/>
                    <a:pt x="107" y="32"/>
                    <a:pt x="107" y="32"/>
                  </a:cubicBezTo>
                  <a:cubicBezTo>
                    <a:pt x="104" y="38"/>
                    <a:pt x="104" y="38"/>
                    <a:pt x="104" y="38"/>
                  </a:cubicBezTo>
                  <a:cubicBezTo>
                    <a:pt x="99" y="47"/>
                    <a:pt x="83" y="55"/>
                    <a:pt x="69" y="55"/>
                  </a:cubicBezTo>
                  <a:cubicBezTo>
                    <a:pt x="64" y="55"/>
                    <a:pt x="59" y="54"/>
                    <a:pt x="54" y="52"/>
                  </a:cubicBezTo>
                  <a:cubicBezTo>
                    <a:pt x="59" y="27"/>
                    <a:pt x="78" y="8"/>
                    <a:pt x="100" y="8"/>
                  </a:cubicBezTo>
                  <a:close/>
                  <a:moveTo>
                    <a:pt x="53" y="65"/>
                  </a:moveTo>
                  <a:cubicBezTo>
                    <a:pt x="53" y="63"/>
                    <a:pt x="53" y="62"/>
                    <a:pt x="53" y="61"/>
                  </a:cubicBezTo>
                  <a:cubicBezTo>
                    <a:pt x="58" y="63"/>
                    <a:pt x="64" y="63"/>
                    <a:pt x="69" y="63"/>
                  </a:cubicBezTo>
                  <a:cubicBezTo>
                    <a:pt x="84" y="63"/>
                    <a:pt x="99" y="57"/>
                    <a:pt x="107" y="47"/>
                  </a:cubicBezTo>
                  <a:cubicBezTo>
                    <a:pt x="115" y="59"/>
                    <a:pt x="125" y="64"/>
                    <a:pt x="137" y="64"/>
                  </a:cubicBezTo>
                  <a:cubicBezTo>
                    <a:pt x="140" y="64"/>
                    <a:pt x="143" y="64"/>
                    <a:pt x="146" y="63"/>
                  </a:cubicBezTo>
                  <a:cubicBezTo>
                    <a:pt x="146" y="63"/>
                    <a:pt x="146" y="63"/>
                    <a:pt x="146" y="63"/>
                  </a:cubicBezTo>
                  <a:cubicBezTo>
                    <a:pt x="146" y="64"/>
                    <a:pt x="146" y="64"/>
                    <a:pt x="146" y="65"/>
                  </a:cubicBezTo>
                  <a:cubicBezTo>
                    <a:pt x="146" y="96"/>
                    <a:pt x="125" y="121"/>
                    <a:pt x="100" y="121"/>
                  </a:cubicBezTo>
                  <a:cubicBezTo>
                    <a:pt x="74" y="121"/>
                    <a:pt x="53" y="96"/>
                    <a:pt x="53" y="65"/>
                  </a:cubicBezTo>
                  <a:close/>
                </a:path>
              </a:pathLst>
            </a:custGeom>
            <a:grpFill/>
            <a:ln w="6350">
              <a:solidFill>
                <a:srgbClr val="F2F2F2"/>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9">
              <a:extLst>
                <a:ext uri="{FF2B5EF4-FFF2-40B4-BE49-F238E27FC236}">
                  <a16:creationId xmlns:a16="http://schemas.microsoft.com/office/drawing/2014/main" id="{B9E7C962-0C3A-8340-87FB-DC3A28EEF4CE}"/>
                </a:ext>
              </a:extLst>
            </p:cNvPr>
            <p:cNvSpPr>
              <a:spLocks noEditPoints="1"/>
            </p:cNvSpPr>
            <p:nvPr/>
          </p:nvSpPr>
          <p:spPr bwMode="auto">
            <a:xfrm>
              <a:off x="10242551" y="3133726"/>
              <a:ext cx="92075" cy="93663"/>
            </a:xfrm>
            <a:custGeom>
              <a:avLst/>
              <a:gdLst>
                <a:gd name="T0" fmla="*/ 19 w 38"/>
                <a:gd name="T1" fmla="*/ 0 h 39"/>
                <a:gd name="T2" fmla="*/ 0 w 38"/>
                <a:gd name="T3" fmla="*/ 20 h 39"/>
                <a:gd name="T4" fmla="*/ 19 w 38"/>
                <a:gd name="T5" fmla="*/ 39 h 39"/>
                <a:gd name="T6" fmla="*/ 38 w 38"/>
                <a:gd name="T7" fmla="*/ 20 h 39"/>
                <a:gd name="T8" fmla="*/ 19 w 38"/>
                <a:gd name="T9" fmla="*/ 0 h 39"/>
                <a:gd name="T10" fmla="*/ 19 w 38"/>
                <a:gd name="T11" fmla="*/ 31 h 39"/>
                <a:gd name="T12" fmla="*/ 8 w 38"/>
                <a:gd name="T13" fmla="*/ 20 h 39"/>
                <a:gd name="T14" fmla="*/ 19 w 38"/>
                <a:gd name="T15" fmla="*/ 8 h 39"/>
                <a:gd name="T16" fmla="*/ 30 w 38"/>
                <a:gd name="T17" fmla="*/ 20 h 39"/>
                <a:gd name="T18" fmla="*/ 19 w 38"/>
                <a:gd name="T19"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0"/>
                  </a:moveTo>
                  <a:cubicBezTo>
                    <a:pt x="9" y="0"/>
                    <a:pt x="0" y="9"/>
                    <a:pt x="0" y="20"/>
                  </a:cubicBezTo>
                  <a:cubicBezTo>
                    <a:pt x="0" y="30"/>
                    <a:pt x="9" y="39"/>
                    <a:pt x="19" y="39"/>
                  </a:cubicBezTo>
                  <a:cubicBezTo>
                    <a:pt x="30" y="39"/>
                    <a:pt x="38" y="30"/>
                    <a:pt x="38" y="20"/>
                  </a:cubicBezTo>
                  <a:cubicBezTo>
                    <a:pt x="38" y="9"/>
                    <a:pt x="30" y="0"/>
                    <a:pt x="19" y="0"/>
                  </a:cubicBezTo>
                  <a:close/>
                  <a:moveTo>
                    <a:pt x="19" y="31"/>
                  </a:moveTo>
                  <a:cubicBezTo>
                    <a:pt x="13" y="31"/>
                    <a:pt x="8" y="26"/>
                    <a:pt x="8" y="20"/>
                  </a:cubicBezTo>
                  <a:cubicBezTo>
                    <a:pt x="8" y="13"/>
                    <a:pt x="13" y="8"/>
                    <a:pt x="19" y="8"/>
                  </a:cubicBezTo>
                  <a:cubicBezTo>
                    <a:pt x="25" y="8"/>
                    <a:pt x="30" y="13"/>
                    <a:pt x="30" y="20"/>
                  </a:cubicBezTo>
                  <a:cubicBezTo>
                    <a:pt x="30" y="26"/>
                    <a:pt x="25" y="31"/>
                    <a:pt x="19" y="31"/>
                  </a:cubicBezTo>
                  <a:close/>
                </a:path>
              </a:pathLst>
            </a:custGeom>
            <a:solidFill>
              <a:schemeClr val="accent2"/>
            </a:solidFill>
            <a:ln w="6350">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60">
              <a:extLst>
                <a:ext uri="{FF2B5EF4-FFF2-40B4-BE49-F238E27FC236}">
                  <a16:creationId xmlns:a16="http://schemas.microsoft.com/office/drawing/2014/main" id="{CBC4F2EB-1CC5-AB48-B45D-DA0B399951FD}"/>
                </a:ext>
              </a:extLst>
            </p:cNvPr>
            <p:cNvSpPr>
              <a:spLocks noEditPoints="1"/>
            </p:cNvSpPr>
            <p:nvPr/>
          </p:nvSpPr>
          <p:spPr bwMode="auto">
            <a:xfrm>
              <a:off x="10171113" y="3060701"/>
              <a:ext cx="234950" cy="238125"/>
            </a:xfrm>
            <a:custGeom>
              <a:avLst/>
              <a:gdLst>
                <a:gd name="T0" fmla="*/ 97 w 98"/>
                <a:gd name="T1" fmla="*/ 34 h 99"/>
                <a:gd name="T2" fmla="*/ 82 w 98"/>
                <a:gd name="T3" fmla="*/ 15 h 99"/>
                <a:gd name="T4" fmla="*/ 62 w 98"/>
                <a:gd name="T5" fmla="*/ 13 h 99"/>
                <a:gd name="T6" fmla="*/ 58 w 98"/>
                <a:gd name="T7" fmla="*/ 0 h 99"/>
                <a:gd name="T8" fmla="*/ 33 w 98"/>
                <a:gd name="T9" fmla="*/ 4 h 99"/>
                <a:gd name="T10" fmla="*/ 24 w 98"/>
                <a:gd name="T11" fmla="*/ 19 h 99"/>
                <a:gd name="T12" fmla="*/ 14 w 98"/>
                <a:gd name="T13" fmla="*/ 14 h 99"/>
                <a:gd name="T14" fmla="*/ 1 w 98"/>
                <a:gd name="T15" fmla="*/ 34 h 99"/>
                <a:gd name="T16" fmla="*/ 10 w 98"/>
                <a:gd name="T17" fmla="*/ 43 h 99"/>
                <a:gd name="T18" fmla="*/ 10 w 98"/>
                <a:gd name="T19" fmla="*/ 56 h 99"/>
                <a:gd name="T20" fmla="*/ 1 w 98"/>
                <a:gd name="T21" fmla="*/ 66 h 99"/>
                <a:gd name="T22" fmla="*/ 14 w 98"/>
                <a:gd name="T23" fmla="*/ 85 h 99"/>
                <a:gd name="T24" fmla="*/ 24 w 98"/>
                <a:gd name="T25" fmla="*/ 80 h 99"/>
                <a:gd name="T26" fmla="*/ 33 w 98"/>
                <a:gd name="T27" fmla="*/ 95 h 99"/>
                <a:gd name="T28" fmla="*/ 58 w 98"/>
                <a:gd name="T29" fmla="*/ 99 h 99"/>
                <a:gd name="T30" fmla="*/ 62 w 98"/>
                <a:gd name="T31" fmla="*/ 86 h 99"/>
                <a:gd name="T32" fmla="*/ 81 w 98"/>
                <a:gd name="T33" fmla="*/ 85 h 99"/>
                <a:gd name="T34" fmla="*/ 97 w 98"/>
                <a:gd name="T35" fmla="*/ 66 h 99"/>
                <a:gd name="T36" fmla="*/ 95 w 98"/>
                <a:gd name="T37" fmla="*/ 60 h 99"/>
                <a:gd name="T38" fmla="*/ 89 w 98"/>
                <a:gd name="T39" fmla="*/ 50 h 99"/>
                <a:gd name="T40" fmla="*/ 96 w 98"/>
                <a:gd name="T41" fmla="*/ 39 h 99"/>
                <a:gd name="T42" fmla="*/ 82 w 98"/>
                <a:gd name="T43" fmla="*/ 38 h 99"/>
                <a:gd name="T44" fmla="*/ 81 w 98"/>
                <a:gd name="T45" fmla="*/ 50 h 99"/>
                <a:gd name="T46" fmla="*/ 81 w 98"/>
                <a:gd name="T47" fmla="*/ 61 h 99"/>
                <a:gd name="T48" fmla="*/ 82 w 98"/>
                <a:gd name="T49" fmla="*/ 76 h 99"/>
                <a:gd name="T50" fmla="*/ 70 w 98"/>
                <a:gd name="T51" fmla="*/ 72 h 99"/>
                <a:gd name="T52" fmla="*/ 54 w 98"/>
                <a:gd name="T53" fmla="*/ 83 h 99"/>
                <a:gd name="T54" fmla="*/ 41 w 98"/>
                <a:gd name="T55" fmla="*/ 91 h 99"/>
                <a:gd name="T56" fmla="*/ 39 w 98"/>
                <a:gd name="T57" fmla="*/ 80 h 99"/>
                <a:gd name="T58" fmla="*/ 22 w 98"/>
                <a:gd name="T59" fmla="*/ 72 h 99"/>
                <a:gd name="T60" fmla="*/ 10 w 98"/>
                <a:gd name="T61" fmla="*/ 65 h 99"/>
                <a:gd name="T62" fmla="*/ 19 w 98"/>
                <a:gd name="T63" fmla="*/ 57 h 99"/>
                <a:gd name="T64" fmla="*/ 19 w 98"/>
                <a:gd name="T65" fmla="*/ 42 h 99"/>
                <a:gd name="T66" fmla="*/ 10 w 98"/>
                <a:gd name="T67" fmla="*/ 34 h 99"/>
                <a:gd name="T68" fmla="*/ 22 w 98"/>
                <a:gd name="T69" fmla="*/ 27 h 99"/>
                <a:gd name="T70" fmla="*/ 39 w 98"/>
                <a:gd name="T71" fmla="*/ 20 h 99"/>
                <a:gd name="T72" fmla="*/ 41 w 98"/>
                <a:gd name="T73" fmla="*/ 8 h 99"/>
                <a:gd name="T74" fmla="*/ 54 w 98"/>
                <a:gd name="T75" fmla="*/ 16 h 99"/>
                <a:gd name="T76" fmla="*/ 70 w 98"/>
                <a:gd name="T77" fmla="*/ 27 h 99"/>
                <a:gd name="T78" fmla="*/ 82 w 98"/>
                <a:gd name="T79" fmla="*/ 24 h 99"/>
                <a:gd name="T80" fmla="*/ 82 w 98"/>
                <a:gd name="T81" fmla="*/ 3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99">
                  <a:moveTo>
                    <a:pt x="97" y="37"/>
                  </a:moveTo>
                  <a:cubicBezTo>
                    <a:pt x="98" y="36"/>
                    <a:pt x="98" y="35"/>
                    <a:pt x="97" y="34"/>
                  </a:cubicBezTo>
                  <a:cubicBezTo>
                    <a:pt x="87" y="16"/>
                    <a:pt x="87" y="16"/>
                    <a:pt x="87" y="16"/>
                  </a:cubicBezTo>
                  <a:cubicBezTo>
                    <a:pt x="86" y="14"/>
                    <a:pt x="83" y="14"/>
                    <a:pt x="82" y="15"/>
                  </a:cubicBezTo>
                  <a:cubicBezTo>
                    <a:pt x="73" y="19"/>
                    <a:pt x="73" y="19"/>
                    <a:pt x="73" y="19"/>
                  </a:cubicBezTo>
                  <a:cubicBezTo>
                    <a:pt x="69" y="16"/>
                    <a:pt x="65" y="14"/>
                    <a:pt x="62" y="13"/>
                  </a:cubicBezTo>
                  <a:cubicBezTo>
                    <a:pt x="62" y="4"/>
                    <a:pt x="62" y="4"/>
                    <a:pt x="62" y="4"/>
                  </a:cubicBezTo>
                  <a:cubicBezTo>
                    <a:pt x="62" y="2"/>
                    <a:pt x="60" y="0"/>
                    <a:pt x="58" y="0"/>
                  </a:cubicBezTo>
                  <a:cubicBezTo>
                    <a:pt x="37" y="0"/>
                    <a:pt x="37" y="0"/>
                    <a:pt x="37" y="0"/>
                  </a:cubicBezTo>
                  <a:cubicBezTo>
                    <a:pt x="35" y="0"/>
                    <a:pt x="33" y="2"/>
                    <a:pt x="33" y="4"/>
                  </a:cubicBezTo>
                  <a:cubicBezTo>
                    <a:pt x="33" y="13"/>
                    <a:pt x="33" y="13"/>
                    <a:pt x="33" y="13"/>
                  </a:cubicBezTo>
                  <a:cubicBezTo>
                    <a:pt x="30" y="14"/>
                    <a:pt x="27" y="16"/>
                    <a:pt x="24" y="19"/>
                  </a:cubicBezTo>
                  <a:cubicBezTo>
                    <a:pt x="17" y="15"/>
                    <a:pt x="17" y="15"/>
                    <a:pt x="17" y="15"/>
                  </a:cubicBezTo>
                  <a:cubicBezTo>
                    <a:pt x="16" y="14"/>
                    <a:pt x="15" y="14"/>
                    <a:pt x="14" y="14"/>
                  </a:cubicBezTo>
                  <a:cubicBezTo>
                    <a:pt x="12" y="15"/>
                    <a:pt x="12" y="15"/>
                    <a:pt x="11" y="16"/>
                  </a:cubicBezTo>
                  <a:cubicBezTo>
                    <a:pt x="1" y="34"/>
                    <a:pt x="1" y="34"/>
                    <a:pt x="1" y="34"/>
                  </a:cubicBezTo>
                  <a:cubicBezTo>
                    <a:pt x="0" y="36"/>
                    <a:pt x="1" y="38"/>
                    <a:pt x="3" y="39"/>
                  </a:cubicBezTo>
                  <a:cubicBezTo>
                    <a:pt x="10" y="43"/>
                    <a:pt x="10" y="43"/>
                    <a:pt x="10" y="43"/>
                  </a:cubicBezTo>
                  <a:cubicBezTo>
                    <a:pt x="10" y="45"/>
                    <a:pt x="10" y="48"/>
                    <a:pt x="10" y="50"/>
                  </a:cubicBezTo>
                  <a:cubicBezTo>
                    <a:pt x="10" y="52"/>
                    <a:pt x="10" y="54"/>
                    <a:pt x="10" y="56"/>
                  </a:cubicBezTo>
                  <a:cubicBezTo>
                    <a:pt x="3" y="60"/>
                    <a:pt x="3" y="60"/>
                    <a:pt x="3" y="60"/>
                  </a:cubicBezTo>
                  <a:cubicBezTo>
                    <a:pt x="1" y="61"/>
                    <a:pt x="0" y="64"/>
                    <a:pt x="1" y="66"/>
                  </a:cubicBezTo>
                  <a:cubicBezTo>
                    <a:pt x="11" y="83"/>
                    <a:pt x="11" y="83"/>
                    <a:pt x="11" y="83"/>
                  </a:cubicBezTo>
                  <a:cubicBezTo>
                    <a:pt x="12" y="84"/>
                    <a:pt x="13" y="85"/>
                    <a:pt x="14" y="85"/>
                  </a:cubicBezTo>
                  <a:cubicBezTo>
                    <a:pt x="15" y="85"/>
                    <a:pt x="16" y="85"/>
                    <a:pt x="17" y="84"/>
                  </a:cubicBezTo>
                  <a:cubicBezTo>
                    <a:pt x="24" y="80"/>
                    <a:pt x="24" y="80"/>
                    <a:pt x="24" y="80"/>
                  </a:cubicBezTo>
                  <a:cubicBezTo>
                    <a:pt x="27" y="83"/>
                    <a:pt x="30" y="85"/>
                    <a:pt x="33" y="86"/>
                  </a:cubicBezTo>
                  <a:cubicBezTo>
                    <a:pt x="33" y="95"/>
                    <a:pt x="33" y="95"/>
                    <a:pt x="33" y="95"/>
                  </a:cubicBezTo>
                  <a:cubicBezTo>
                    <a:pt x="33" y="97"/>
                    <a:pt x="35" y="99"/>
                    <a:pt x="37" y="99"/>
                  </a:cubicBezTo>
                  <a:cubicBezTo>
                    <a:pt x="58" y="99"/>
                    <a:pt x="58" y="99"/>
                    <a:pt x="58" y="99"/>
                  </a:cubicBezTo>
                  <a:cubicBezTo>
                    <a:pt x="60" y="99"/>
                    <a:pt x="62" y="97"/>
                    <a:pt x="62" y="95"/>
                  </a:cubicBezTo>
                  <a:cubicBezTo>
                    <a:pt x="62" y="86"/>
                    <a:pt x="62" y="86"/>
                    <a:pt x="62" y="86"/>
                  </a:cubicBezTo>
                  <a:cubicBezTo>
                    <a:pt x="65" y="85"/>
                    <a:pt x="69" y="83"/>
                    <a:pt x="73" y="80"/>
                  </a:cubicBezTo>
                  <a:cubicBezTo>
                    <a:pt x="81" y="85"/>
                    <a:pt x="81" y="85"/>
                    <a:pt x="81" y="85"/>
                  </a:cubicBezTo>
                  <a:cubicBezTo>
                    <a:pt x="83" y="86"/>
                    <a:pt x="85" y="85"/>
                    <a:pt x="86" y="83"/>
                  </a:cubicBezTo>
                  <a:cubicBezTo>
                    <a:pt x="97" y="66"/>
                    <a:pt x="97" y="66"/>
                    <a:pt x="97" y="66"/>
                  </a:cubicBezTo>
                  <a:cubicBezTo>
                    <a:pt x="97" y="65"/>
                    <a:pt x="97" y="64"/>
                    <a:pt x="97" y="63"/>
                  </a:cubicBezTo>
                  <a:cubicBezTo>
                    <a:pt x="97" y="62"/>
                    <a:pt x="96" y="61"/>
                    <a:pt x="95" y="60"/>
                  </a:cubicBezTo>
                  <a:cubicBezTo>
                    <a:pt x="88" y="56"/>
                    <a:pt x="88" y="56"/>
                    <a:pt x="88" y="56"/>
                  </a:cubicBezTo>
                  <a:cubicBezTo>
                    <a:pt x="88" y="54"/>
                    <a:pt x="89" y="52"/>
                    <a:pt x="89" y="50"/>
                  </a:cubicBezTo>
                  <a:cubicBezTo>
                    <a:pt x="89" y="48"/>
                    <a:pt x="88" y="46"/>
                    <a:pt x="88" y="43"/>
                  </a:cubicBezTo>
                  <a:cubicBezTo>
                    <a:pt x="96" y="39"/>
                    <a:pt x="96" y="39"/>
                    <a:pt x="96" y="39"/>
                  </a:cubicBezTo>
                  <a:cubicBezTo>
                    <a:pt x="96" y="39"/>
                    <a:pt x="97" y="38"/>
                    <a:pt x="97" y="37"/>
                  </a:cubicBezTo>
                  <a:close/>
                  <a:moveTo>
                    <a:pt x="82" y="38"/>
                  </a:moveTo>
                  <a:cubicBezTo>
                    <a:pt x="80" y="39"/>
                    <a:pt x="79" y="41"/>
                    <a:pt x="80" y="42"/>
                  </a:cubicBezTo>
                  <a:cubicBezTo>
                    <a:pt x="80" y="45"/>
                    <a:pt x="81" y="47"/>
                    <a:pt x="81" y="50"/>
                  </a:cubicBezTo>
                  <a:cubicBezTo>
                    <a:pt x="81" y="52"/>
                    <a:pt x="80" y="54"/>
                    <a:pt x="80" y="57"/>
                  </a:cubicBezTo>
                  <a:cubicBezTo>
                    <a:pt x="79" y="59"/>
                    <a:pt x="80" y="60"/>
                    <a:pt x="81" y="61"/>
                  </a:cubicBezTo>
                  <a:cubicBezTo>
                    <a:pt x="88" y="65"/>
                    <a:pt x="88" y="65"/>
                    <a:pt x="88" y="65"/>
                  </a:cubicBezTo>
                  <a:cubicBezTo>
                    <a:pt x="82" y="76"/>
                    <a:pt x="82" y="76"/>
                    <a:pt x="82" y="76"/>
                  </a:cubicBezTo>
                  <a:cubicBezTo>
                    <a:pt x="75" y="72"/>
                    <a:pt x="75" y="72"/>
                    <a:pt x="75" y="72"/>
                  </a:cubicBezTo>
                  <a:cubicBezTo>
                    <a:pt x="73" y="71"/>
                    <a:pt x="71" y="71"/>
                    <a:pt x="70" y="72"/>
                  </a:cubicBezTo>
                  <a:cubicBezTo>
                    <a:pt x="67" y="75"/>
                    <a:pt x="62" y="78"/>
                    <a:pt x="56" y="80"/>
                  </a:cubicBezTo>
                  <a:cubicBezTo>
                    <a:pt x="55" y="80"/>
                    <a:pt x="54" y="82"/>
                    <a:pt x="54" y="83"/>
                  </a:cubicBezTo>
                  <a:cubicBezTo>
                    <a:pt x="54" y="91"/>
                    <a:pt x="54" y="91"/>
                    <a:pt x="54" y="91"/>
                  </a:cubicBezTo>
                  <a:cubicBezTo>
                    <a:pt x="41" y="91"/>
                    <a:pt x="41" y="91"/>
                    <a:pt x="41" y="91"/>
                  </a:cubicBezTo>
                  <a:cubicBezTo>
                    <a:pt x="41" y="83"/>
                    <a:pt x="41" y="83"/>
                    <a:pt x="41" y="83"/>
                  </a:cubicBezTo>
                  <a:cubicBezTo>
                    <a:pt x="41" y="82"/>
                    <a:pt x="40" y="80"/>
                    <a:pt x="39" y="80"/>
                  </a:cubicBezTo>
                  <a:cubicBezTo>
                    <a:pt x="35" y="78"/>
                    <a:pt x="31" y="76"/>
                    <a:pt x="27" y="72"/>
                  </a:cubicBezTo>
                  <a:cubicBezTo>
                    <a:pt x="26" y="71"/>
                    <a:pt x="24" y="71"/>
                    <a:pt x="22" y="72"/>
                  </a:cubicBezTo>
                  <a:cubicBezTo>
                    <a:pt x="16" y="75"/>
                    <a:pt x="16" y="75"/>
                    <a:pt x="16" y="75"/>
                  </a:cubicBezTo>
                  <a:cubicBezTo>
                    <a:pt x="10" y="65"/>
                    <a:pt x="10" y="65"/>
                    <a:pt x="10" y="65"/>
                  </a:cubicBezTo>
                  <a:cubicBezTo>
                    <a:pt x="17" y="61"/>
                    <a:pt x="17" y="61"/>
                    <a:pt x="17" y="61"/>
                  </a:cubicBezTo>
                  <a:cubicBezTo>
                    <a:pt x="18" y="60"/>
                    <a:pt x="19" y="59"/>
                    <a:pt x="19" y="57"/>
                  </a:cubicBezTo>
                  <a:cubicBezTo>
                    <a:pt x="18" y="54"/>
                    <a:pt x="18" y="52"/>
                    <a:pt x="18" y="50"/>
                  </a:cubicBezTo>
                  <a:cubicBezTo>
                    <a:pt x="18" y="47"/>
                    <a:pt x="18" y="45"/>
                    <a:pt x="19" y="42"/>
                  </a:cubicBezTo>
                  <a:cubicBezTo>
                    <a:pt x="19" y="41"/>
                    <a:pt x="18" y="39"/>
                    <a:pt x="17" y="38"/>
                  </a:cubicBezTo>
                  <a:cubicBezTo>
                    <a:pt x="10" y="34"/>
                    <a:pt x="10" y="34"/>
                    <a:pt x="10" y="34"/>
                  </a:cubicBezTo>
                  <a:cubicBezTo>
                    <a:pt x="16" y="24"/>
                    <a:pt x="16" y="24"/>
                    <a:pt x="16" y="24"/>
                  </a:cubicBezTo>
                  <a:cubicBezTo>
                    <a:pt x="22" y="27"/>
                    <a:pt x="22" y="27"/>
                    <a:pt x="22" y="27"/>
                  </a:cubicBezTo>
                  <a:cubicBezTo>
                    <a:pt x="24" y="28"/>
                    <a:pt x="26" y="28"/>
                    <a:pt x="27" y="27"/>
                  </a:cubicBezTo>
                  <a:cubicBezTo>
                    <a:pt x="31" y="23"/>
                    <a:pt x="35" y="21"/>
                    <a:pt x="39" y="20"/>
                  </a:cubicBezTo>
                  <a:cubicBezTo>
                    <a:pt x="40" y="19"/>
                    <a:pt x="41" y="18"/>
                    <a:pt x="41" y="16"/>
                  </a:cubicBezTo>
                  <a:cubicBezTo>
                    <a:pt x="41" y="8"/>
                    <a:pt x="41" y="8"/>
                    <a:pt x="41" y="8"/>
                  </a:cubicBezTo>
                  <a:cubicBezTo>
                    <a:pt x="54" y="8"/>
                    <a:pt x="54" y="8"/>
                    <a:pt x="54" y="8"/>
                  </a:cubicBezTo>
                  <a:cubicBezTo>
                    <a:pt x="54" y="16"/>
                    <a:pt x="54" y="16"/>
                    <a:pt x="54" y="16"/>
                  </a:cubicBezTo>
                  <a:cubicBezTo>
                    <a:pt x="54" y="18"/>
                    <a:pt x="55" y="19"/>
                    <a:pt x="56" y="20"/>
                  </a:cubicBezTo>
                  <a:cubicBezTo>
                    <a:pt x="62" y="21"/>
                    <a:pt x="67" y="24"/>
                    <a:pt x="70" y="27"/>
                  </a:cubicBezTo>
                  <a:cubicBezTo>
                    <a:pt x="71" y="28"/>
                    <a:pt x="73" y="28"/>
                    <a:pt x="74" y="28"/>
                  </a:cubicBezTo>
                  <a:cubicBezTo>
                    <a:pt x="82" y="24"/>
                    <a:pt x="82" y="24"/>
                    <a:pt x="82" y="24"/>
                  </a:cubicBezTo>
                  <a:cubicBezTo>
                    <a:pt x="88" y="34"/>
                    <a:pt x="88" y="34"/>
                    <a:pt x="88" y="34"/>
                  </a:cubicBezTo>
                  <a:lnTo>
                    <a:pt x="82" y="38"/>
                  </a:lnTo>
                  <a:close/>
                </a:path>
              </a:pathLst>
            </a:custGeom>
            <a:solidFill>
              <a:schemeClr val="accent2"/>
            </a:solidFill>
            <a:ln w="6350">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36">
            <a:extLst>
              <a:ext uri="{FF2B5EF4-FFF2-40B4-BE49-F238E27FC236}">
                <a16:creationId xmlns:a16="http://schemas.microsoft.com/office/drawing/2014/main" id="{A0BFCB9B-DE8D-A348-BE94-A9995DBCA8B7}"/>
              </a:ext>
            </a:extLst>
          </p:cNvPr>
          <p:cNvGrpSpPr/>
          <p:nvPr/>
        </p:nvGrpSpPr>
        <p:grpSpPr>
          <a:xfrm>
            <a:off x="6810852" y="1833731"/>
            <a:ext cx="580351" cy="580351"/>
            <a:chOff x="3824289" y="2168769"/>
            <a:chExt cx="577850" cy="577850"/>
          </a:xfrm>
        </p:grpSpPr>
        <p:sp>
          <p:nvSpPr>
            <p:cNvPr id="38" name="Pie 37">
              <a:extLst>
                <a:ext uri="{FF2B5EF4-FFF2-40B4-BE49-F238E27FC236}">
                  <a16:creationId xmlns:a16="http://schemas.microsoft.com/office/drawing/2014/main" id="{98986220-8DEB-264C-96D9-E344FD8C0C46}"/>
                </a:ext>
              </a:extLst>
            </p:cNvPr>
            <p:cNvSpPr/>
            <p:nvPr/>
          </p:nvSpPr>
          <p:spPr>
            <a:xfrm>
              <a:off x="3911458" y="2183359"/>
              <a:ext cx="485776" cy="485776"/>
            </a:xfrm>
            <a:prstGeom prst="pie">
              <a:avLst>
                <a:gd name="adj1" fmla="val 16012076"/>
                <a:gd name="adj2" fmla="val 55505"/>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Pie 38">
              <a:extLst>
                <a:ext uri="{FF2B5EF4-FFF2-40B4-BE49-F238E27FC236}">
                  <a16:creationId xmlns:a16="http://schemas.microsoft.com/office/drawing/2014/main" id="{698D7FB2-9C1B-BB48-996F-A6F99DF50EFF}"/>
                </a:ext>
              </a:extLst>
            </p:cNvPr>
            <p:cNvSpPr/>
            <p:nvPr/>
          </p:nvSpPr>
          <p:spPr>
            <a:xfrm>
              <a:off x="3916363" y="2234498"/>
              <a:ext cx="485776" cy="485776"/>
            </a:xfrm>
            <a:prstGeom prst="pie">
              <a:avLst>
                <a:gd name="adj1" fmla="val 21420493"/>
                <a:gd name="adj2" fmla="val 2853424"/>
              </a:avLst>
            </a:prstGeom>
            <a:solidFill>
              <a:schemeClr val="accent3">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39">
              <a:extLst>
                <a:ext uri="{FF2B5EF4-FFF2-40B4-BE49-F238E27FC236}">
                  <a16:creationId xmlns:a16="http://schemas.microsoft.com/office/drawing/2014/main" id="{BB52BA2C-6128-784F-8880-1A5C8C66697D}"/>
                </a:ext>
              </a:extLst>
            </p:cNvPr>
            <p:cNvGrpSpPr/>
            <p:nvPr/>
          </p:nvGrpSpPr>
          <p:grpSpPr>
            <a:xfrm>
              <a:off x="3824289" y="2168769"/>
              <a:ext cx="577850" cy="577850"/>
              <a:chOff x="3824289" y="1975550"/>
              <a:chExt cx="577850" cy="577850"/>
            </a:xfrm>
          </p:grpSpPr>
          <p:sp>
            <p:nvSpPr>
              <p:cNvPr id="41" name="Freeform 269">
                <a:extLst>
                  <a:ext uri="{FF2B5EF4-FFF2-40B4-BE49-F238E27FC236}">
                    <a16:creationId xmlns:a16="http://schemas.microsoft.com/office/drawing/2014/main" id="{B092626E-EB9A-A348-A3D7-596AF8D9816A}"/>
                  </a:ext>
                </a:extLst>
              </p:cNvPr>
              <p:cNvSpPr>
                <a:spLocks noEditPoints="1"/>
              </p:cNvSpPr>
              <p:nvPr/>
            </p:nvSpPr>
            <p:spPr bwMode="auto">
              <a:xfrm>
                <a:off x="4132264" y="1975550"/>
                <a:ext cx="269875" cy="269875"/>
              </a:xfrm>
              <a:custGeom>
                <a:avLst/>
                <a:gdLst>
                  <a:gd name="T0" fmla="*/ 108 w 112"/>
                  <a:gd name="T1" fmla="*/ 112 h 112"/>
                  <a:gd name="T2" fmla="*/ 4 w 112"/>
                  <a:gd name="T3" fmla="*/ 112 h 112"/>
                  <a:gd name="T4" fmla="*/ 0 w 112"/>
                  <a:gd name="T5" fmla="*/ 108 h 112"/>
                  <a:gd name="T6" fmla="*/ 0 w 112"/>
                  <a:gd name="T7" fmla="*/ 4 h 112"/>
                  <a:gd name="T8" fmla="*/ 4 w 112"/>
                  <a:gd name="T9" fmla="*/ 0 h 112"/>
                  <a:gd name="T10" fmla="*/ 112 w 112"/>
                  <a:gd name="T11" fmla="*/ 108 h 112"/>
                  <a:gd name="T12" fmla="*/ 108 w 112"/>
                  <a:gd name="T13" fmla="*/ 112 h 112"/>
                  <a:gd name="T14" fmla="*/ 8 w 112"/>
                  <a:gd name="T15" fmla="*/ 104 h 112"/>
                  <a:gd name="T16" fmla="*/ 104 w 112"/>
                  <a:gd name="T17" fmla="*/ 104 h 112"/>
                  <a:gd name="T18" fmla="*/ 8 w 112"/>
                  <a:gd name="T19" fmla="*/ 8 h 112"/>
                  <a:gd name="T20" fmla="*/ 8 w 112"/>
                  <a:gd name="T21"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2">
                    <a:moveTo>
                      <a:pt x="108" y="112"/>
                    </a:moveTo>
                    <a:cubicBezTo>
                      <a:pt x="4" y="112"/>
                      <a:pt x="4" y="112"/>
                      <a:pt x="4" y="112"/>
                    </a:cubicBezTo>
                    <a:cubicBezTo>
                      <a:pt x="2" y="112"/>
                      <a:pt x="0" y="110"/>
                      <a:pt x="0" y="108"/>
                    </a:cubicBezTo>
                    <a:cubicBezTo>
                      <a:pt x="0" y="4"/>
                      <a:pt x="0" y="4"/>
                      <a:pt x="0" y="4"/>
                    </a:cubicBezTo>
                    <a:cubicBezTo>
                      <a:pt x="0" y="2"/>
                      <a:pt x="2" y="0"/>
                      <a:pt x="4" y="0"/>
                    </a:cubicBezTo>
                    <a:cubicBezTo>
                      <a:pt x="64" y="0"/>
                      <a:pt x="112" y="48"/>
                      <a:pt x="112" y="108"/>
                    </a:cubicBezTo>
                    <a:cubicBezTo>
                      <a:pt x="112" y="110"/>
                      <a:pt x="110" y="112"/>
                      <a:pt x="108" y="112"/>
                    </a:cubicBezTo>
                    <a:close/>
                    <a:moveTo>
                      <a:pt x="8" y="104"/>
                    </a:moveTo>
                    <a:cubicBezTo>
                      <a:pt x="104" y="104"/>
                      <a:pt x="104" y="104"/>
                      <a:pt x="104" y="104"/>
                    </a:cubicBezTo>
                    <a:cubicBezTo>
                      <a:pt x="102" y="52"/>
                      <a:pt x="60" y="10"/>
                      <a:pt x="8" y="8"/>
                    </a:cubicBezTo>
                    <a:lnTo>
                      <a:pt x="8" y="104"/>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70">
                <a:extLst>
                  <a:ext uri="{FF2B5EF4-FFF2-40B4-BE49-F238E27FC236}">
                    <a16:creationId xmlns:a16="http://schemas.microsoft.com/office/drawing/2014/main" id="{EBE46F45-A966-A14A-8DB2-D85F02994339}"/>
                  </a:ext>
                </a:extLst>
              </p:cNvPr>
              <p:cNvSpPr>
                <a:spLocks noEditPoints="1"/>
              </p:cNvSpPr>
              <p:nvPr/>
            </p:nvSpPr>
            <p:spPr bwMode="auto">
              <a:xfrm>
                <a:off x="3824289" y="2032700"/>
                <a:ext cx="447675" cy="520700"/>
              </a:xfrm>
              <a:custGeom>
                <a:avLst/>
                <a:gdLst>
                  <a:gd name="T0" fmla="*/ 108 w 186"/>
                  <a:gd name="T1" fmla="*/ 216 h 216"/>
                  <a:gd name="T2" fmla="*/ 0 w 186"/>
                  <a:gd name="T3" fmla="*/ 108 h 216"/>
                  <a:gd name="T4" fmla="*/ 108 w 186"/>
                  <a:gd name="T5" fmla="*/ 0 h 216"/>
                  <a:gd name="T6" fmla="*/ 112 w 186"/>
                  <a:gd name="T7" fmla="*/ 4 h 216"/>
                  <a:gd name="T8" fmla="*/ 112 w 186"/>
                  <a:gd name="T9" fmla="*/ 106 h 216"/>
                  <a:gd name="T10" fmla="*/ 184 w 186"/>
                  <a:gd name="T11" fmla="*/ 179 h 216"/>
                  <a:gd name="T12" fmla="*/ 184 w 186"/>
                  <a:gd name="T13" fmla="*/ 184 h 216"/>
                  <a:gd name="T14" fmla="*/ 108 w 186"/>
                  <a:gd name="T15" fmla="*/ 216 h 216"/>
                  <a:gd name="T16" fmla="*/ 104 w 186"/>
                  <a:gd name="T17" fmla="*/ 8 h 216"/>
                  <a:gd name="T18" fmla="*/ 8 w 186"/>
                  <a:gd name="T19" fmla="*/ 108 h 216"/>
                  <a:gd name="T20" fmla="*/ 108 w 186"/>
                  <a:gd name="T21" fmla="*/ 208 h 216"/>
                  <a:gd name="T22" fmla="*/ 176 w 186"/>
                  <a:gd name="T23" fmla="*/ 181 h 216"/>
                  <a:gd name="T24" fmla="*/ 105 w 186"/>
                  <a:gd name="T25" fmla="*/ 111 h 216"/>
                  <a:gd name="T26" fmla="*/ 104 w 186"/>
                  <a:gd name="T27" fmla="*/ 108 h 216"/>
                  <a:gd name="T28" fmla="*/ 104 w 186"/>
                  <a:gd name="T29" fmla="*/ 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216">
                    <a:moveTo>
                      <a:pt x="108" y="216"/>
                    </a:moveTo>
                    <a:cubicBezTo>
                      <a:pt x="48" y="216"/>
                      <a:pt x="0" y="168"/>
                      <a:pt x="0" y="108"/>
                    </a:cubicBezTo>
                    <a:cubicBezTo>
                      <a:pt x="0" y="48"/>
                      <a:pt x="48" y="0"/>
                      <a:pt x="108" y="0"/>
                    </a:cubicBezTo>
                    <a:cubicBezTo>
                      <a:pt x="110" y="0"/>
                      <a:pt x="112" y="2"/>
                      <a:pt x="112" y="4"/>
                    </a:cubicBezTo>
                    <a:cubicBezTo>
                      <a:pt x="112" y="106"/>
                      <a:pt x="112" y="106"/>
                      <a:pt x="112" y="106"/>
                    </a:cubicBezTo>
                    <a:cubicBezTo>
                      <a:pt x="184" y="179"/>
                      <a:pt x="184" y="179"/>
                      <a:pt x="184" y="179"/>
                    </a:cubicBezTo>
                    <a:cubicBezTo>
                      <a:pt x="186" y="180"/>
                      <a:pt x="186" y="183"/>
                      <a:pt x="184" y="184"/>
                    </a:cubicBezTo>
                    <a:cubicBezTo>
                      <a:pt x="164" y="205"/>
                      <a:pt x="137" y="216"/>
                      <a:pt x="108" y="216"/>
                    </a:cubicBezTo>
                    <a:close/>
                    <a:moveTo>
                      <a:pt x="104" y="8"/>
                    </a:moveTo>
                    <a:cubicBezTo>
                      <a:pt x="51" y="10"/>
                      <a:pt x="8" y="54"/>
                      <a:pt x="8" y="108"/>
                    </a:cubicBezTo>
                    <a:cubicBezTo>
                      <a:pt x="8" y="163"/>
                      <a:pt x="53" y="208"/>
                      <a:pt x="108" y="208"/>
                    </a:cubicBezTo>
                    <a:cubicBezTo>
                      <a:pt x="133" y="208"/>
                      <a:pt x="157" y="199"/>
                      <a:pt x="176" y="181"/>
                    </a:cubicBezTo>
                    <a:cubicBezTo>
                      <a:pt x="105" y="111"/>
                      <a:pt x="105" y="111"/>
                      <a:pt x="105" y="111"/>
                    </a:cubicBezTo>
                    <a:cubicBezTo>
                      <a:pt x="104" y="110"/>
                      <a:pt x="104" y="109"/>
                      <a:pt x="104" y="108"/>
                    </a:cubicBezTo>
                    <a:lnTo>
                      <a:pt x="104" y="8"/>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71">
                <a:extLst>
                  <a:ext uri="{FF2B5EF4-FFF2-40B4-BE49-F238E27FC236}">
                    <a16:creationId xmlns:a16="http://schemas.microsoft.com/office/drawing/2014/main" id="{2AF07CD7-1E21-C843-B525-4817A41FC973}"/>
                  </a:ext>
                </a:extLst>
              </p:cNvPr>
              <p:cNvSpPr>
                <a:spLocks noEditPoints="1"/>
              </p:cNvSpPr>
              <p:nvPr/>
            </p:nvSpPr>
            <p:spPr bwMode="auto">
              <a:xfrm>
                <a:off x="4132264" y="2264475"/>
                <a:ext cx="269875" cy="196850"/>
              </a:xfrm>
              <a:custGeom>
                <a:avLst/>
                <a:gdLst>
                  <a:gd name="T0" fmla="*/ 78 w 112"/>
                  <a:gd name="T1" fmla="*/ 82 h 82"/>
                  <a:gd name="T2" fmla="*/ 75 w 112"/>
                  <a:gd name="T3" fmla="*/ 80 h 82"/>
                  <a:gd name="T4" fmla="*/ 1 w 112"/>
                  <a:gd name="T5" fmla="*/ 7 h 82"/>
                  <a:gd name="T6" fmla="*/ 0 w 112"/>
                  <a:gd name="T7" fmla="*/ 2 h 82"/>
                  <a:gd name="T8" fmla="*/ 4 w 112"/>
                  <a:gd name="T9" fmla="*/ 0 h 82"/>
                  <a:gd name="T10" fmla="*/ 108 w 112"/>
                  <a:gd name="T11" fmla="*/ 0 h 82"/>
                  <a:gd name="T12" fmla="*/ 112 w 112"/>
                  <a:gd name="T13" fmla="*/ 4 h 82"/>
                  <a:gd name="T14" fmla="*/ 80 w 112"/>
                  <a:gd name="T15" fmla="*/ 80 h 82"/>
                  <a:gd name="T16" fmla="*/ 78 w 112"/>
                  <a:gd name="T17" fmla="*/ 82 h 82"/>
                  <a:gd name="T18" fmla="*/ 14 w 112"/>
                  <a:gd name="T19" fmla="*/ 8 h 82"/>
                  <a:gd name="T20" fmla="*/ 77 w 112"/>
                  <a:gd name="T21" fmla="*/ 72 h 82"/>
                  <a:gd name="T22" fmla="*/ 104 w 112"/>
                  <a:gd name="T23" fmla="*/ 8 h 82"/>
                  <a:gd name="T24" fmla="*/ 14 w 112"/>
                  <a:gd name="T25"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82">
                    <a:moveTo>
                      <a:pt x="78" y="82"/>
                    </a:moveTo>
                    <a:cubicBezTo>
                      <a:pt x="77" y="82"/>
                      <a:pt x="75" y="81"/>
                      <a:pt x="75" y="80"/>
                    </a:cubicBezTo>
                    <a:cubicBezTo>
                      <a:pt x="1" y="7"/>
                      <a:pt x="1" y="7"/>
                      <a:pt x="1" y="7"/>
                    </a:cubicBezTo>
                    <a:cubicBezTo>
                      <a:pt x="0" y="6"/>
                      <a:pt x="0" y="4"/>
                      <a:pt x="0" y="2"/>
                    </a:cubicBezTo>
                    <a:cubicBezTo>
                      <a:pt x="1" y="1"/>
                      <a:pt x="2" y="0"/>
                      <a:pt x="4" y="0"/>
                    </a:cubicBezTo>
                    <a:cubicBezTo>
                      <a:pt x="108" y="0"/>
                      <a:pt x="108" y="0"/>
                      <a:pt x="108" y="0"/>
                    </a:cubicBezTo>
                    <a:cubicBezTo>
                      <a:pt x="110" y="0"/>
                      <a:pt x="112" y="2"/>
                      <a:pt x="112" y="4"/>
                    </a:cubicBezTo>
                    <a:cubicBezTo>
                      <a:pt x="112" y="33"/>
                      <a:pt x="101" y="60"/>
                      <a:pt x="80" y="80"/>
                    </a:cubicBezTo>
                    <a:cubicBezTo>
                      <a:pt x="80" y="81"/>
                      <a:pt x="79" y="82"/>
                      <a:pt x="78" y="82"/>
                    </a:cubicBezTo>
                    <a:close/>
                    <a:moveTo>
                      <a:pt x="14" y="8"/>
                    </a:moveTo>
                    <a:cubicBezTo>
                      <a:pt x="77" y="72"/>
                      <a:pt x="77" y="72"/>
                      <a:pt x="77" y="72"/>
                    </a:cubicBezTo>
                    <a:cubicBezTo>
                      <a:pt x="94" y="54"/>
                      <a:pt x="103" y="32"/>
                      <a:pt x="104" y="8"/>
                    </a:cubicBezTo>
                    <a:lnTo>
                      <a:pt x="14" y="8"/>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4" name="Group 43">
            <a:extLst>
              <a:ext uri="{FF2B5EF4-FFF2-40B4-BE49-F238E27FC236}">
                <a16:creationId xmlns:a16="http://schemas.microsoft.com/office/drawing/2014/main" id="{893332C2-633F-144F-9582-4FDA3EB71877}"/>
              </a:ext>
            </a:extLst>
          </p:cNvPr>
          <p:cNvGrpSpPr/>
          <p:nvPr/>
        </p:nvGrpSpPr>
        <p:grpSpPr>
          <a:xfrm>
            <a:off x="4263387" y="1874173"/>
            <a:ext cx="525318" cy="525319"/>
            <a:chOff x="5726985" y="1717557"/>
            <a:chExt cx="525318" cy="525319"/>
          </a:xfrm>
        </p:grpSpPr>
        <p:sp>
          <p:nvSpPr>
            <p:cNvPr id="45" name="Rectangle 44">
              <a:extLst>
                <a:ext uri="{FF2B5EF4-FFF2-40B4-BE49-F238E27FC236}">
                  <a16:creationId xmlns:a16="http://schemas.microsoft.com/office/drawing/2014/main" id="{48A531CA-507B-B840-AEE2-9AF4CD2E3AE1}"/>
                </a:ext>
              </a:extLst>
            </p:cNvPr>
            <p:cNvSpPr/>
            <p:nvPr/>
          </p:nvSpPr>
          <p:spPr>
            <a:xfrm>
              <a:off x="5889531" y="2000420"/>
              <a:ext cx="85859" cy="242456"/>
            </a:xfrm>
            <a:prstGeom prst="rect">
              <a:avLst/>
            </a:prstGeom>
            <a:solidFill>
              <a:schemeClr val="accent5">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6BC1B04-239C-F34B-9386-8EEC023A0511}"/>
                </a:ext>
              </a:extLst>
            </p:cNvPr>
            <p:cNvSpPr/>
            <p:nvPr/>
          </p:nvSpPr>
          <p:spPr>
            <a:xfrm>
              <a:off x="6145193" y="1910825"/>
              <a:ext cx="65061" cy="322709"/>
            </a:xfrm>
            <a:prstGeom prst="rect">
              <a:avLst/>
            </a:prstGeom>
            <a:solidFill>
              <a:schemeClr val="accent5">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A9658F39-CCF1-D640-BC93-517991AC3F82}"/>
                </a:ext>
              </a:extLst>
            </p:cNvPr>
            <p:cNvGrpSpPr/>
            <p:nvPr/>
          </p:nvGrpSpPr>
          <p:grpSpPr>
            <a:xfrm>
              <a:off x="5726985" y="1717557"/>
              <a:ext cx="525318" cy="525319"/>
              <a:chOff x="8694738" y="7683501"/>
              <a:chExt cx="577850" cy="577851"/>
            </a:xfrm>
            <a:solidFill>
              <a:schemeClr val="tx2"/>
            </a:solidFill>
          </p:grpSpPr>
          <p:sp>
            <p:nvSpPr>
              <p:cNvPr id="48" name="Freeform 171">
                <a:extLst>
                  <a:ext uri="{FF2B5EF4-FFF2-40B4-BE49-F238E27FC236}">
                    <a16:creationId xmlns:a16="http://schemas.microsoft.com/office/drawing/2014/main" id="{EA313F17-D0D8-D24C-834A-BFD0238C6B0F}"/>
                  </a:ext>
                </a:extLst>
              </p:cNvPr>
              <p:cNvSpPr>
                <a:spLocks noEditPoints="1"/>
              </p:cNvSpPr>
              <p:nvPr/>
            </p:nvSpPr>
            <p:spPr bwMode="auto">
              <a:xfrm>
                <a:off x="8694738" y="7875589"/>
                <a:ext cx="577850" cy="385763"/>
              </a:xfrm>
              <a:custGeom>
                <a:avLst/>
                <a:gdLst>
                  <a:gd name="T0" fmla="*/ 236 w 240"/>
                  <a:gd name="T1" fmla="*/ 152 h 160"/>
                  <a:gd name="T2" fmla="*/ 224 w 240"/>
                  <a:gd name="T3" fmla="*/ 152 h 160"/>
                  <a:gd name="T4" fmla="*/ 224 w 240"/>
                  <a:gd name="T5" fmla="*/ 4 h 160"/>
                  <a:gd name="T6" fmla="*/ 220 w 240"/>
                  <a:gd name="T7" fmla="*/ 0 h 160"/>
                  <a:gd name="T8" fmla="*/ 188 w 240"/>
                  <a:gd name="T9" fmla="*/ 0 h 160"/>
                  <a:gd name="T10" fmla="*/ 184 w 240"/>
                  <a:gd name="T11" fmla="*/ 4 h 160"/>
                  <a:gd name="T12" fmla="*/ 184 w 240"/>
                  <a:gd name="T13" fmla="*/ 152 h 160"/>
                  <a:gd name="T14" fmla="*/ 168 w 240"/>
                  <a:gd name="T15" fmla="*/ 152 h 160"/>
                  <a:gd name="T16" fmla="*/ 168 w 240"/>
                  <a:gd name="T17" fmla="*/ 76 h 160"/>
                  <a:gd name="T18" fmla="*/ 164 w 240"/>
                  <a:gd name="T19" fmla="*/ 72 h 160"/>
                  <a:gd name="T20" fmla="*/ 132 w 240"/>
                  <a:gd name="T21" fmla="*/ 72 h 160"/>
                  <a:gd name="T22" fmla="*/ 128 w 240"/>
                  <a:gd name="T23" fmla="*/ 76 h 160"/>
                  <a:gd name="T24" fmla="*/ 128 w 240"/>
                  <a:gd name="T25" fmla="*/ 152 h 160"/>
                  <a:gd name="T26" fmla="*/ 112 w 240"/>
                  <a:gd name="T27" fmla="*/ 152 h 160"/>
                  <a:gd name="T28" fmla="*/ 112 w 240"/>
                  <a:gd name="T29" fmla="*/ 52 h 160"/>
                  <a:gd name="T30" fmla="*/ 108 w 240"/>
                  <a:gd name="T31" fmla="*/ 48 h 160"/>
                  <a:gd name="T32" fmla="*/ 76 w 240"/>
                  <a:gd name="T33" fmla="*/ 48 h 160"/>
                  <a:gd name="T34" fmla="*/ 72 w 240"/>
                  <a:gd name="T35" fmla="*/ 52 h 160"/>
                  <a:gd name="T36" fmla="*/ 72 w 240"/>
                  <a:gd name="T37" fmla="*/ 152 h 160"/>
                  <a:gd name="T38" fmla="*/ 56 w 240"/>
                  <a:gd name="T39" fmla="*/ 152 h 160"/>
                  <a:gd name="T40" fmla="*/ 56 w 240"/>
                  <a:gd name="T41" fmla="*/ 108 h 160"/>
                  <a:gd name="T42" fmla="*/ 52 w 240"/>
                  <a:gd name="T43" fmla="*/ 104 h 160"/>
                  <a:gd name="T44" fmla="*/ 20 w 240"/>
                  <a:gd name="T45" fmla="*/ 104 h 160"/>
                  <a:gd name="T46" fmla="*/ 16 w 240"/>
                  <a:gd name="T47" fmla="*/ 108 h 160"/>
                  <a:gd name="T48" fmla="*/ 16 w 240"/>
                  <a:gd name="T49" fmla="*/ 152 h 160"/>
                  <a:gd name="T50" fmla="*/ 4 w 240"/>
                  <a:gd name="T51" fmla="*/ 152 h 160"/>
                  <a:gd name="T52" fmla="*/ 0 w 240"/>
                  <a:gd name="T53" fmla="*/ 156 h 160"/>
                  <a:gd name="T54" fmla="*/ 4 w 240"/>
                  <a:gd name="T55" fmla="*/ 160 h 160"/>
                  <a:gd name="T56" fmla="*/ 20 w 240"/>
                  <a:gd name="T57" fmla="*/ 160 h 160"/>
                  <a:gd name="T58" fmla="*/ 52 w 240"/>
                  <a:gd name="T59" fmla="*/ 160 h 160"/>
                  <a:gd name="T60" fmla="*/ 76 w 240"/>
                  <a:gd name="T61" fmla="*/ 160 h 160"/>
                  <a:gd name="T62" fmla="*/ 108 w 240"/>
                  <a:gd name="T63" fmla="*/ 160 h 160"/>
                  <a:gd name="T64" fmla="*/ 132 w 240"/>
                  <a:gd name="T65" fmla="*/ 160 h 160"/>
                  <a:gd name="T66" fmla="*/ 164 w 240"/>
                  <a:gd name="T67" fmla="*/ 160 h 160"/>
                  <a:gd name="T68" fmla="*/ 188 w 240"/>
                  <a:gd name="T69" fmla="*/ 160 h 160"/>
                  <a:gd name="T70" fmla="*/ 220 w 240"/>
                  <a:gd name="T71" fmla="*/ 160 h 160"/>
                  <a:gd name="T72" fmla="*/ 236 w 240"/>
                  <a:gd name="T73" fmla="*/ 160 h 160"/>
                  <a:gd name="T74" fmla="*/ 240 w 240"/>
                  <a:gd name="T75" fmla="*/ 156 h 160"/>
                  <a:gd name="T76" fmla="*/ 236 w 240"/>
                  <a:gd name="T77" fmla="*/ 152 h 160"/>
                  <a:gd name="T78" fmla="*/ 24 w 240"/>
                  <a:gd name="T79" fmla="*/ 152 h 160"/>
                  <a:gd name="T80" fmla="*/ 24 w 240"/>
                  <a:gd name="T81" fmla="*/ 112 h 160"/>
                  <a:gd name="T82" fmla="*/ 48 w 240"/>
                  <a:gd name="T83" fmla="*/ 112 h 160"/>
                  <a:gd name="T84" fmla="*/ 48 w 240"/>
                  <a:gd name="T85" fmla="*/ 152 h 160"/>
                  <a:gd name="T86" fmla="*/ 24 w 240"/>
                  <a:gd name="T87" fmla="*/ 152 h 160"/>
                  <a:gd name="T88" fmla="*/ 80 w 240"/>
                  <a:gd name="T89" fmla="*/ 152 h 160"/>
                  <a:gd name="T90" fmla="*/ 80 w 240"/>
                  <a:gd name="T91" fmla="*/ 56 h 160"/>
                  <a:gd name="T92" fmla="*/ 104 w 240"/>
                  <a:gd name="T93" fmla="*/ 56 h 160"/>
                  <a:gd name="T94" fmla="*/ 104 w 240"/>
                  <a:gd name="T95" fmla="*/ 152 h 160"/>
                  <a:gd name="T96" fmla="*/ 80 w 240"/>
                  <a:gd name="T97" fmla="*/ 152 h 160"/>
                  <a:gd name="T98" fmla="*/ 136 w 240"/>
                  <a:gd name="T99" fmla="*/ 152 h 160"/>
                  <a:gd name="T100" fmla="*/ 136 w 240"/>
                  <a:gd name="T101" fmla="*/ 80 h 160"/>
                  <a:gd name="T102" fmla="*/ 160 w 240"/>
                  <a:gd name="T103" fmla="*/ 80 h 160"/>
                  <a:gd name="T104" fmla="*/ 160 w 240"/>
                  <a:gd name="T105" fmla="*/ 152 h 160"/>
                  <a:gd name="T106" fmla="*/ 136 w 240"/>
                  <a:gd name="T107" fmla="*/ 152 h 160"/>
                  <a:gd name="T108" fmla="*/ 192 w 240"/>
                  <a:gd name="T109" fmla="*/ 152 h 160"/>
                  <a:gd name="T110" fmla="*/ 192 w 240"/>
                  <a:gd name="T111" fmla="*/ 8 h 160"/>
                  <a:gd name="T112" fmla="*/ 216 w 240"/>
                  <a:gd name="T113" fmla="*/ 8 h 160"/>
                  <a:gd name="T114" fmla="*/ 216 w 240"/>
                  <a:gd name="T115" fmla="*/ 152 h 160"/>
                  <a:gd name="T116" fmla="*/ 192 w 240"/>
                  <a:gd name="T11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160">
                    <a:moveTo>
                      <a:pt x="236" y="152"/>
                    </a:moveTo>
                    <a:cubicBezTo>
                      <a:pt x="224" y="152"/>
                      <a:pt x="224" y="152"/>
                      <a:pt x="224" y="152"/>
                    </a:cubicBezTo>
                    <a:cubicBezTo>
                      <a:pt x="224" y="4"/>
                      <a:pt x="224" y="4"/>
                      <a:pt x="224" y="4"/>
                    </a:cubicBezTo>
                    <a:cubicBezTo>
                      <a:pt x="224" y="2"/>
                      <a:pt x="222" y="0"/>
                      <a:pt x="220" y="0"/>
                    </a:cubicBezTo>
                    <a:cubicBezTo>
                      <a:pt x="188" y="0"/>
                      <a:pt x="188" y="0"/>
                      <a:pt x="188" y="0"/>
                    </a:cubicBezTo>
                    <a:cubicBezTo>
                      <a:pt x="186" y="0"/>
                      <a:pt x="184" y="2"/>
                      <a:pt x="184" y="4"/>
                    </a:cubicBezTo>
                    <a:cubicBezTo>
                      <a:pt x="184" y="152"/>
                      <a:pt x="184" y="152"/>
                      <a:pt x="184" y="152"/>
                    </a:cubicBezTo>
                    <a:cubicBezTo>
                      <a:pt x="168" y="152"/>
                      <a:pt x="168" y="152"/>
                      <a:pt x="168" y="152"/>
                    </a:cubicBezTo>
                    <a:cubicBezTo>
                      <a:pt x="168" y="76"/>
                      <a:pt x="168" y="76"/>
                      <a:pt x="168" y="76"/>
                    </a:cubicBezTo>
                    <a:cubicBezTo>
                      <a:pt x="168" y="74"/>
                      <a:pt x="166" y="72"/>
                      <a:pt x="164" y="72"/>
                    </a:cubicBezTo>
                    <a:cubicBezTo>
                      <a:pt x="132" y="72"/>
                      <a:pt x="132" y="72"/>
                      <a:pt x="132" y="72"/>
                    </a:cubicBezTo>
                    <a:cubicBezTo>
                      <a:pt x="130" y="72"/>
                      <a:pt x="128" y="74"/>
                      <a:pt x="128" y="76"/>
                    </a:cubicBezTo>
                    <a:cubicBezTo>
                      <a:pt x="128" y="152"/>
                      <a:pt x="128" y="152"/>
                      <a:pt x="128" y="152"/>
                    </a:cubicBezTo>
                    <a:cubicBezTo>
                      <a:pt x="112" y="152"/>
                      <a:pt x="112" y="152"/>
                      <a:pt x="112" y="152"/>
                    </a:cubicBezTo>
                    <a:cubicBezTo>
                      <a:pt x="112" y="52"/>
                      <a:pt x="112" y="52"/>
                      <a:pt x="112" y="52"/>
                    </a:cubicBezTo>
                    <a:cubicBezTo>
                      <a:pt x="112" y="50"/>
                      <a:pt x="110" y="48"/>
                      <a:pt x="108" y="48"/>
                    </a:cubicBezTo>
                    <a:cubicBezTo>
                      <a:pt x="76" y="48"/>
                      <a:pt x="76" y="48"/>
                      <a:pt x="76" y="48"/>
                    </a:cubicBezTo>
                    <a:cubicBezTo>
                      <a:pt x="74" y="48"/>
                      <a:pt x="72" y="50"/>
                      <a:pt x="72" y="52"/>
                    </a:cubicBezTo>
                    <a:cubicBezTo>
                      <a:pt x="72" y="152"/>
                      <a:pt x="72" y="152"/>
                      <a:pt x="72" y="152"/>
                    </a:cubicBezTo>
                    <a:cubicBezTo>
                      <a:pt x="56" y="152"/>
                      <a:pt x="56" y="152"/>
                      <a:pt x="56" y="152"/>
                    </a:cubicBezTo>
                    <a:cubicBezTo>
                      <a:pt x="56" y="108"/>
                      <a:pt x="56" y="108"/>
                      <a:pt x="56" y="108"/>
                    </a:cubicBezTo>
                    <a:cubicBezTo>
                      <a:pt x="56" y="106"/>
                      <a:pt x="54" y="104"/>
                      <a:pt x="52" y="104"/>
                    </a:cubicBezTo>
                    <a:cubicBezTo>
                      <a:pt x="20" y="104"/>
                      <a:pt x="20" y="104"/>
                      <a:pt x="20" y="104"/>
                    </a:cubicBezTo>
                    <a:cubicBezTo>
                      <a:pt x="18" y="104"/>
                      <a:pt x="16" y="106"/>
                      <a:pt x="16" y="108"/>
                    </a:cubicBezTo>
                    <a:cubicBezTo>
                      <a:pt x="16" y="152"/>
                      <a:pt x="16" y="152"/>
                      <a:pt x="16" y="152"/>
                    </a:cubicBezTo>
                    <a:cubicBezTo>
                      <a:pt x="4" y="152"/>
                      <a:pt x="4" y="152"/>
                      <a:pt x="4" y="152"/>
                    </a:cubicBezTo>
                    <a:cubicBezTo>
                      <a:pt x="2" y="152"/>
                      <a:pt x="0" y="154"/>
                      <a:pt x="0" y="156"/>
                    </a:cubicBezTo>
                    <a:cubicBezTo>
                      <a:pt x="0" y="158"/>
                      <a:pt x="2" y="160"/>
                      <a:pt x="4" y="160"/>
                    </a:cubicBezTo>
                    <a:cubicBezTo>
                      <a:pt x="20" y="160"/>
                      <a:pt x="20" y="160"/>
                      <a:pt x="20" y="160"/>
                    </a:cubicBezTo>
                    <a:cubicBezTo>
                      <a:pt x="52" y="160"/>
                      <a:pt x="52" y="160"/>
                      <a:pt x="52" y="160"/>
                    </a:cubicBezTo>
                    <a:cubicBezTo>
                      <a:pt x="76" y="160"/>
                      <a:pt x="76" y="160"/>
                      <a:pt x="76" y="160"/>
                    </a:cubicBezTo>
                    <a:cubicBezTo>
                      <a:pt x="108" y="160"/>
                      <a:pt x="108" y="160"/>
                      <a:pt x="108" y="160"/>
                    </a:cubicBezTo>
                    <a:cubicBezTo>
                      <a:pt x="132" y="160"/>
                      <a:pt x="132" y="160"/>
                      <a:pt x="132" y="160"/>
                    </a:cubicBezTo>
                    <a:cubicBezTo>
                      <a:pt x="164" y="160"/>
                      <a:pt x="164" y="160"/>
                      <a:pt x="164" y="160"/>
                    </a:cubicBezTo>
                    <a:cubicBezTo>
                      <a:pt x="188" y="160"/>
                      <a:pt x="188" y="160"/>
                      <a:pt x="188" y="160"/>
                    </a:cubicBezTo>
                    <a:cubicBezTo>
                      <a:pt x="220" y="160"/>
                      <a:pt x="220" y="160"/>
                      <a:pt x="220" y="160"/>
                    </a:cubicBezTo>
                    <a:cubicBezTo>
                      <a:pt x="236" y="160"/>
                      <a:pt x="236" y="160"/>
                      <a:pt x="236" y="160"/>
                    </a:cubicBezTo>
                    <a:cubicBezTo>
                      <a:pt x="238" y="160"/>
                      <a:pt x="240" y="158"/>
                      <a:pt x="240" y="156"/>
                    </a:cubicBezTo>
                    <a:cubicBezTo>
                      <a:pt x="240" y="154"/>
                      <a:pt x="238" y="152"/>
                      <a:pt x="236" y="152"/>
                    </a:cubicBezTo>
                    <a:close/>
                    <a:moveTo>
                      <a:pt x="24" y="152"/>
                    </a:moveTo>
                    <a:cubicBezTo>
                      <a:pt x="24" y="112"/>
                      <a:pt x="24" y="112"/>
                      <a:pt x="24" y="112"/>
                    </a:cubicBezTo>
                    <a:cubicBezTo>
                      <a:pt x="48" y="112"/>
                      <a:pt x="48" y="112"/>
                      <a:pt x="48" y="112"/>
                    </a:cubicBezTo>
                    <a:cubicBezTo>
                      <a:pt x="48" y="152"/>
                      <a:pt x="48" y="152"/>
                      <a:pt x="48" y="152"/>
                    </a:cubicBezTo>
                    <a:lnTo>
                      <a:pt x="24" y="152"/>
                    </a:lnTo>
                    <a:close/>
                    <a:moveTo>
                      <a:pt x="80" y="152"/>
                    </a:moveTo>
                    <a:cubicBezTo>
                      <a:pt x="80" y="56"/>
                      <a:pt x="80" y="56"/>
                      <a:pt x="80" y="56"/>
                    </a:cubicBezTo>
                    <a:cubicBezTo>
                      <a:pt x="104" y="56"/>
                      <a:pt x="104" y="56"/>
                      <a:pt x="104" y="56"/>
                    </a:cubicBezTo>
                    <a:cubicBezTo>
                      <a:pt x="104" y="152"/>
                      <a:pt x="104" y="152"/>
                      <a:pt x="104" y="152"/>
                    </a:cubicBezTo>
                    <a:lnTo>
                      <a:pt x="80" y="152"/>
                    </a:lnTo>
                    <a:close/>
                    <a:moveTo>
                      <a:pt x="136" y="152"/>
                    </a:moveTo>
                    <a:cubicBezTo>
                      <a:pt x="136" y="80"/>
                      <a:pt x="136" y="80"/>
                      <a:pt x="136" y="80"/>
                    </a:cubicBezTo>
                    <a:cubicBezTo>
                      <a:pt x="160" y="80"/>
                      <a:pt x="160" y="80"/>
                      <a:pt x="160" y="80"/>
                    </a:cubicBezTo>
                    <a:cubicBezTo>
                      <a:pt x="160" y="152"/>
                      <a:pt x="160" y="152"/>
                      <a:pt x="160" y="152"/>
                    </a:cubicBezTo>
                    <a:lnTo>
                      <a:pt x="136" y="152"/>
                    </a:lnTo>
                    <a:close/>
                    <a:moveTo>
                      <a:pt x="192" y="152"/>
                    </a:moveTo>
                    <a:cubicBezTo>
                      <a:pt x="192" y="8"/>
                      <a:pt x="192" y="8"/>
                      <a:pt x="192" y="8"/>
                    </a:cubicBezTo>
                    <a:cubicBezTo>
                      <a:pt x="216" y="8"/>
                      <a:pt x="216" y="8"/>
                      <a:pt x="216" y="8"/>
                    </a:cubicBezTo>
                    <a:cubicBezTo>
                      <a:pt x="216" y="152"/>
                      <a:pt x="216" y="152"/>
                      <a:pt x="216" y="152"/>
                    </a:cubicBezTo>
                    <a:lnTo>
                      <a:pt x="192" y="1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49" name="Freeform 172">
                <a:extLst>
                  <a:ext uri="{FF2B5EF4-FFF2-40B4-BE49-F238E27FC236}">
                    <a16:creationId xmlns:a16="http://schemas.microsoft.com/office/drawing/2014/main" id="{C58CA88C-CC7C-394A-A14B-07B39C55CA44}"/>
                  </a:ext>
                </a:extLst>
              </p:cNvPr>
              <p:cNvSpPr>
                <a:spLocks noEditPoints="1"/>
              </p:cNvSpPr>
              <p:nvPr/>
            </p:nvSpPr>
            <p:spPr bwMode="auto">
              <a:xfrm>
                <a:off x="8732838" y="7683501"/>
                <a:ext cx="511175" cy="317500"/>
              </a:xfrm>
              <a:custGeom>
                <a:avLst/>
                <a:gdLst>
                  <a:gd name="T0" fmla="*/ 16 w 212"/>
                  <a:gd name="T1" fmla="*/ 132 h 132"/>
                  <a:gd name="T2" fmla="*/ 32 w 212"/>
                  <a:gd name="T3" fmla="*/ 116 h 132"/>
                  <a:gd name="T4" fmla="*/ 30 w 212"/>
                  <a:gd name="T5" fmla="*/ 109 h 132"/>
                  <a:gd name="T6" fmla="*/ 67 w 212"/>
                  <a:gd name="T7" fmla="*/ 77 h 132"/>
                  <a:gd name="T8" fmla="*/ 76 w 212"/>
                  <a:gd name="T9" fmla="*/ 80 h 132"/>
                  <a:gd name="T10" fmla="*/ 89 w 212"/>
                  <a:gd name="T11" fmla="*/ 73 h 132"/>
                  <a:gd name="T12" fmla="*/ 120 w 212"/>
                  <a:gd name="T13" fmla="*/ 86 h 132"/>
                  <a:gd name="T14" fmla="*/ 120 w 212"/>
                  <a:gd name="T15" fmla="*/ 88 h 132"/>
                  <a:gd name="T16" fmla="*/ 136 w 212"/>
                  <a:gd name="T17" fmla="*/ 104 h 132"/>
                  <a:gd name="T18" fmla="*/ 152 w 212"/>
                  <a:gd name="T19" fmla="*/ 88 h 132"/>
                  <a:gd name="T20" fmla="*/ 149 w 212"/>
                  <a:gd name="T21" fmla="*/ 79 h 132"/>
                  <a:gd name="T22" fmla="*/ 189 w 212"/>
                  <a:gd name="T23" fmla="*/ 30 h 132"/>
                  <a:gd name="T24" fmla="*/ 196 w 212"/>
                  <a:gd name="T25" fmla="*/ 32 h 132"/>
                  <a:gd name="T26" fmla="*/ 212 w 212"/>
                  <a:gd name="T27" fmla="*/ 16 h 132"/>
                  <a:gd name="T28" fmla="*/ 196 w 212"/>
                  <a:gd name="T29" fmla="*/ 0 h 132"/>
                  <a:gd name="T30" fmla="*/ 180 w 212"/>
                  <a:gd name="T31" fmla="*/ 16 h 132"/>
                  <a:gd name="T32" fmla="*/ 183 w 212"/>
                  <a:gd name="T33" fmla="*/ 25 h 132"/>
                  <a:gd name="T34" fmla="*/ 143 w 212"/>
                  <a:gd name="T35" fmla="*/ 74 h 132"/>
                  <a:gd name="T36" fmla="*/ 136 w 212"/>
                  <a:gd name="T37" fmla="*/ 72 h 132"/>
                  <a:gd name="T38" fmla="*/ 123 w 212"/>
                  <a:gd name="T39" fmla="*/ 79 h 132"/>
                  <a:gd name="T40" fmla="*/ 92 w 212"/>
                  <a:gd name="T41" fmla="*/ 66 h 132"/>
                  <a:gd name="T42" fmla="*/ 92 w 212"/>
                  <a:gd name="T43" fmla="*/ 64 h 132"/>
                  <a:gd name="T44" fmla="*/ 76 w 212"/>
                  <a:gd name="T45" fmla="*/ 48 h 132"/>
                  <a:gd name="T46" fmla="*/ 60 w 212"/>
                  <a:gd name="T47" fmla="*/ 64 h 132"/>
                  <a:gd name="T48" fmla="*/ 62 w 212"/>
                  <a:gd name="T49" fmla="*/ 71 h 132"/>
                  <a:gd name="T50" fmla="*/ 25 w 212"/>
                  <a:gd name="T51" fmla="*/ 103 h 132"/>
                  <a:gd name="T52" fmla="*/ 16 w 212"/>
                  <a:gd name="T53" fmla="*/ 100 h 132"/>
                  <a:gd name="T54" fmla="*/ 0 w 212"/>
                  <a:gd name="T55" fmla="*/ 116 h 132"/>
                  <a:gd name="T56" fmla="*/ 16 w 212"/>
                  <a:gd name="T57" fmla="*/ 132 h 132"/>
                  <a:gd name="T58" fmla="*/ 196 w 212"/>
                  <a:gd name="T59" fmla="*/ 8 h 132"/>
                  <a:gd name="T60" fmla="*/ 204 w 212"/>
                  <a:gd name="T61" fmla="*/ 16 h 132"/>
                  <a:gd name="T62" fmla="*/ 196 w 212"/>
                  <a:gd name="T63" fmla="*/ 24 h 132"/>
                  <a:gd name="T64" fmla="*/ 188 w 212"/>
                  <a:gd name="T65" fmla="*/ 16 h 132"/>
                  <a:gd name="T66" fmla="*/ 196 w 212"/>
                  <a:gd name="T67" fmla="*/ 8 h 132"/>
                  <a:gd name="T68" fmla="*/ 136 w 212"/>
                  <a:gd name="T69" fmla="*/ 80 h 132"/>
                  <a:gd name="T70" fmla="*/ 141 w 212"/>
                  <a:gd name="T71" fmla="*/ 82 h 132"/>
                  <a:gd name="T72" fmla="*/ 141 w 212"/>
                  <a:gd name="T73" fmla="*/ 82 h 132"/>
                  <a:gd name="T74" fmla="*/ 141 w 212"/>
                  <a:gd name="T75" fmla="*/ 82 h 132"/>
                  <a:gd name="T76" fmla="*/ 144 w 212"/>
                  <a:gd name="T77" fmla="*/ 88 h 132"/>
                  <a:gd name="T78" fmla="*/ 136 w 212"/>
                  <a:gd name="T79" fmla="*/ 96 h 132"/>
                  <a:gd name="T80" fmla="*/ 128 w 212"/>
                  <a:gd name="T81" fmla="*/ 88 h 132"/>
                  <a:gd name="T82" fmla="*/ 136 w 212"/>
                  <a:gd name="T83" fmla="*/ 80 h 132"/>
                  <a:gd name="T84" fmla="*/ 76 w 212"/>
                  <a:gd name="T85" fmla="*/ 56 h 132"/>
                  <a:gd name="T86" fmla="*/ 84 w 212"/>
                  <a:gd name="T87" fmla="*/ 64 h 132"/>
                  <a:gd name="T88" fmla="*/ 76 w 212"/>
                  <a:gd name="T89" fmla="*/ 72 h 132"/>
                  <a:gd name="T90" fmla="*/ 68 w 212"/>
                  <a:gd name="T91" fmla="*/ 64 h 132"/>
                  <a:gd name="T92" fmla="*/ 76 w 212"/>
                  <a:gd name="T93" fmla="*/ 56 h 132"/>
                  <a:gd name="T94" fmla="*/ 16 w 212"/>
                  <a:gd name="T95" fmla="*/ 108 h 132"/>
                  <a:gd name="T96" fmla="*/ 22 w 212"/>
                  <a:gd name="T97" fmla="*/ 111 h 132"/>
                  <a:gd name="T98" fmla="*/ 22 w 212"/>
                  <a:gd name="T99" fmla="*/ 111 h 132"/>
                  <a:gd name="T100" fmla="*/ 22 w 212"/>
                  <a:gd name="T101" fmla="*/ 111 h 132"/>
                  <a:gd name="T102" fmla="*/ 24 w 212"/>
                  <a:gd name="T103" fmla="*/ 116 h 132"/>
                  <a:gd name="T104" fmla="*/ 16 w 212"/>
                  <a:gd name="T105" fmla="*/ 124 h 132"/>
                  <a:gd name="T106" fmla="*/ 8 w 212"/>
                  <a:gd name="T107" fmla="*/ 116 h 132"/>
                  <a:gd name="T108" fmla="*/ 16 w 212"/>
                  <a:gd name="T10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 h="132">
                    <a:moveTo>
                      <a:pt x="16" y="132"/>
                    </a:moveTo>
                    <a:cubicBezTo>
                      <a:pt x="25" y="132"/>
                      <a:pt x="32" y="125"/>
                      <a:pt x="32" y="116"/>
                    </a:cubicBezTo>
                    <a:cubicBezTo>
                      <a:pt x="32" y="113"/>
                      <a:pt x="31" y="111"/>
                      <a:pt x="30" y="109"/>
                    </a:cubicBezTo>
                    <a:cubicBezTo>
                      <a:pt x="67" y="77"/>
                      <a:pt x="67" y="77"/>
                      <a:pt x="67" y="77"/>
                    </a:cubicBezTo>
                    <a:cubicBezTo>
                      <a:pt x="70" y="79"/>
                      <a:pt x="73" y="80"/>
                      <a:pt x="76" y="80"/>
                    </a:cubicBezTo>
                    <a:cubicBezTo>
                      <a:pt x="81" y="80"/>
                      <a:pt x="86" y="77"/>
                      <a:pt x="89" y="73"/>
                    </a:cubicBezTo>
                    <a:cubicBezTo>
                      <a:pt x="120" y="86"/>
                      <a:pt x="120" y="86"/>
                      <a:pt x="120" y="86"/>
                    </a:cubicBezTo>
                    <a:cubicBezTo>
                      <a:pt x="120" y="87"/>
                      <a:pt x="120" y="87"/>
                      <a:pt x="120" y="88"/>
                    </a:cubicBezTo>
                    <a:cubicBezTo>
                      <a:pt x="120" y="97"/>
                      <a:pt x="127" y="104"/>
                      <a:pt x="136" y="104"/>
                    </a:cubicBezTo>
                    <a:cubicBezTo>
                      <a:pt x="145" y="104"/>
                      <a:pt x="152" y="97"/>
                      <a:pt x="152" y="88"/>
                    </a:cubicBezTo>
                    <a:cubicBezTo>
                      <a:pt x="152" y="85"/>
                      <a:pt x="151" y="81"/>
                      <a:pt x="149" y="79"/>
                    </a:cubicBezTo>
                    <a:cubicBezTo>
                      <a:pt x="189" y="30"/>
                      <a:pt x="189" y="30"/>
                      <a:pt x="189" y="30"/>
                    </a:cubicBezTo>
                    <a:cubicBezTo>
                      <a:pt x="191" y="31"/>
                      <a:pt x="194" y="32"/>
                      <a:pt x="196" y="32"/>
                    </a:cubicBezTo>
                    <a:cubicBezTo>
                      <a:pt x="205" y="32"/>
                      <a:pt x="212" y="25"/>
                      <a:pt x="212" y="16"/>
                    </a:cubicBezTo>
                    <a:cubicBezTo>
                      <a:pt x="212" y="7"/>
                      <a:pt x="205" y="0"/>
                      <a:pt x="196" y="0"/>
                    </a:cubicBezTo>
                    <a:cubicBezTo>
                      <a:pt x="187" y="0"/>
                      <a:pt x="180" y="7"/>
                      <a:pt x="180" y="16"/>
                    </a:cubicBezTo>
                    <a:cubicBezTo>
                      <a:pt x="180" y="19"/>
                      <a:pt x="181" y="23"/>
                      <a:pt x="183" y="25"/>
                    </a:cubicBezTo>
                    <a:cubicBezTo>
                      <a:pt x="143" y="74"/>
                      <a:pt x="143" y="74"/>
                      <a:pt x="143" y="74"/>
                    </a:cubicBezTo>
                    <a:cubicBezTo>
                      <a:pt x="141" y="73"/>
                      <a:pt x="138" y="72"/>
                      <a:pt x="136" y="72"/>
                    </a:cubicBezTo>
                    <a:cubicBezTo>
                      <a:pt x="131" y="72"/>
                      <a:pt x="126" y="75"/>
                      <a:pt x="123" y="79"/>
                    </a:cubicBezTo>
                    <a:cubicBezTo>
                      <a:pt x="92" y="66"/>
                      <a:pt x="92" y="66"/>
                      <a:pt x="92" y="66"/>
                    </a:cubicBezTo>
                    <a:cubicBezTo>
                      <a:pt x="92" y="65"/>
                      <a:pt x="92" y="65"/>
                      <a:pt x="92" y="64"/>
                    </a:cubicBezTo>
                    <a:cubicBezTo>
                      <a:pt x="92" y="55"/>
                      <a:pt x="85" y="48"/>
                      <a:pt x="76" y="48"/>
                    </a:cubicBezTo>
                    <a:cubicBezTo>
                      <a:pt x="67" y="48"/>
                      <a:pt x="60" y="55"/>
                      <a:pt x="60" y="64"/>
                    </a:cubicBezTo>
                    <a:cubicBezTo>
                      <a:pt x="60" y="67"/>
                      <a:pt x="61" y="69"/>
                      <a:pt x="62" y="71"/>
                    </a:cubicBezTo>
                    <a:cubicBezTo>
                      <a:pt x="25" y="103"/>
                      <a:pt x="25" y="103"/>
                      <a:pt x="25" y="103"/>
                    </a:cubicBezTo>
                    <a:cubicBezTo>
                      <a:pt x="22" y="101"/>
                      <a:pt x="19" y="100"/>
                      <a:pt x="16" y="100"/>
                    </a:cubicBezTo>
                    <a:cubicBezTo>
                      <a:pt x="7" y="100"/>
                      <a:pt x="0" y="107"/>
                      <a:pt x="0" y="116"/>
                    </a:cubicBezTo>
                    <a:cubicBezTo>
                      <a:pt x="0" y="125"/>
                      <a:pt x="7" y="132"/>
                      <a:pt x="16" y="132"/>
                    </a:cubicBezTo>
                    <a:close/>
                    <a:moveTo>
                      <a:pt x="196" y="8"/>
                    </a:moveTo>
                    <a:cubicBezTo>
                      <a:pt x="200" y="8"/>
                      <a:pt x="204" y="12"/>
                      <a:pt x="204" y="16"/>
                    </a:cubicBezTo>
                    <a:cubicBezTo>
                      <a:pt x="204" y="20"/>
                      <a:pt x="200" y="24"/>
                      <a:pt x="196" y="24"/>
                    </a:cubicBezTo>
                    <a:cubicBezTo>
                      <a:pt x="192" y="24"/>
                      <a:pt x="188" y="20"/>
                      <a:pt x="188" y="16"/>
                    </a:cubicBezTo>
                    <a:cubicBezTo>
                      <a:pt x="188" y="12"/>
                      <a:pt x="192" y="8"/>
                      <a:pt x="196" y="8"/>
                    </a:cubicBezTo>
                    <a:close/>
                    <a:moveTo>
                      <a:pt x="136" y="80"/>
                    </a:moveTo>
                    <a:cubicBezTo>
                      <a:pt x="138" y="80"/>
                      <a:pt x="140" y="81"/>
                      <a:pt x="141" y="82"/>
                    </a:cubicBezTo>
                    <a:cubicBezTo>
                      <a:pt x="141" y="82"/>
                      <a:pt x="141" y="82"/>
                      <a:pt x="141" y="82"/>
                    </a:cubicBezTo>
                    <a:cubicBezTo>
                      <a:pt x="141" y="82"/>
                      <a:pt x="141" y="82"/>
                      <a:pt x="141" y="82"/>
                    </a:cubicBezTo>
                    <a:cubicBezTo>
                      <a:pt x="143" y="83"/>
                      <a:pt x="144" y="86"/>
                      <a:pt x="144" y="88"/>
                    </a:cubicBezTo>
                    <a:cubicBezTo>
                      <a:pt x="144" y="92"/>
                      <a:pt x="140" y="96"/>
                      <a:pt x="136" y="96"/>
                    </a:cubicBezTo>
                    <a:cubicBezTo>
                      <a:pt x="132" y="96"/>
                      <a:pt x="128" y="92"/>
                      <a:pt x="128" y="88"/>
                    </a:cubicBezTo>
                    <a:cubicBezTo>
                      <a:pt x="128" y="84"/>
                      <a:pt x="132" y="80"/>
                      <a:pt x="136" y="80"/>
                    </a:cubicBezTo>
                    <a:close/>
                    <a:moveTo>
                      <a:pt x="76" y="56"/>
                    </a:moveTo>
                    <a:cubicBezTo>
                      <a:pt x="80" y="56"/>
                      <a:pt x="84" y="60"/>
                      <a:pt x="84" y="64"/>
                    </a:cubicBezTo>
                    <a:cubicBezTo>
                      <a:pt x="84" y="68"/>
                      <a:pt x="80" y="72"/>
                      <a:pt x="76" y="72"/>
                    </a:cubicBezTo>
                    <a:cubicBezTo>
                      <a:pt x="72" y="72"/>
                      <a:pt x="68" y="68"/>
                      <a:pt x="68" y="64"/>
                    </a:cubicBezTo>
                    <a:cubicBezTo>
                      <a:pt x="68" y="60"/>
                      <a:pt x="72" y="56"/>
                      <a:pt x="76" y="56"/>
                    </a:cubicBezTo>
                    <a:close/>
                    <a:moveTo>
                      <a:pt x="16" y="108"/>
                    </a:moveTo>
                    <a:cubicBezTo>
                      <a:pt x="18" y="108"/>
                      <a:pt x="21" y="109"/>
                      <a:pt x="22" y="111"/>
                    </a:cubicBezTo>
                    <a:cubicBezTo>
                      <a:pt x="22" y="111"/>
                      <a:pt x="22" y="111"/>
                      <a:pt x="22" y="111"/>
                    </a:cubicBezTo>
                    <a:cubicBezTo>
                      <a:pt x="22" y="111"/>
                      <a:pt x="22" y="111"/>
                      <a:pt x="22" y="111"/>
                    </a:cubicBezTo>
                    <a:cubicBezTo>
                      <a:pt x="23" y="112"/>
                      <a:pt x="24" y="114"/>
                      <a:pt x="24" y="116"/>
                    </a:cubicBezTo>
                    <a:cubicBezTo>
                      <a:pt x="24" y="120"/>
                      <a:pt x="20" y="124"/>
                      <a:pt x="16" y="124"/>
                    </a:cubicBezTo>
                    <a:cubicBezTo>
                      <a:pt x="12" y="124"/>
                      <a:pt x="8" y="120"/>
                      <a:pt x="8" y="116"/>
                    </a:cubicBezTo>
                    <a:cubicBezTo>
                      <a:pt x="8" y="112"/>
                      <a:pt x="12" y="108"/>
                      <a:pt x="16" y="10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grpSp>
      </p:grpSp>
      <p:grpSp>
        <p:nvGrpSpPr>
          <p:cNvPr id="2" name="Group 1">
            <a:extLst>
              <a:ext uri="{FF2B5EF4-FFF2-40B4-BE49-F238E27FC236}">
                <a16:creationId xmlns:a16="http://schemas.microsoft.com/office/drawing/2014/main" id="{F7CC9463-44C9-1CDA-17F3-CB9128AF8C5B}"/>
              </a:ext>
            </a:extLst>
          </p:cNvPr>
          <p:cNvGrpSpPr/>
          <p:nvPr/>
        </p:nvGrpSpPr>
        <p:grpSpPr>
          <a:xfrm>
            <a:off x="253397" y="0"/>
            <a:ext cx="2407627" cy="561402"/>
            <a:chOff x="5913317" y="0"/>
            <a:chExt cx="2407627" cy="561402"/>
          </a:xfrm>
        </p:grpSpPr>
        <p:sp>
          <p:nvSpPr>
            <p:cNvPr id="3" name="Round Same Side Corner Rectangle 118">
              <a:extLst>
                <a:ext uri="{FF2B5EF4-FFF2-40B4-BE49-F238E27FC236}">
                  <a16:creationId xmlns:a16="http://schemas.microsoft.com/office/drawing/2014/main" id="{6DFBCBBE-EF72-49A4-0126-F32536AC745A}"/>
                </a:ext>
              </a:extLst>
            </p:cNvPr>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5" name="Group 4">
              <a:extLst>
                <a:ext uri="{FF2B5EF4-FFF2-40B4-BE49-F238E27FC236}">
                  <a16:creationId xmlns:a16="http://schemas.microsoft.com/office/drawing/2014/main" id="{61516FA2-155C-7767-97D8-22AFD4065C4B}"/>
                </a:ext>
              </a:extLst>
            </p:cNvPr>
            <p:cNvGrpSpPr/>
            <p:nvPr/>
          </p:nvGrpSpPr>
          <p:grpSpPr>
            <a:xfrm>
              <a:off x="5998058" y="117953"/>
              <a:ext cx="1806980" cy="328396"/>
              <a:chOff x="-18290" y="2448962"/>
              <a:chExt cx="1806980" cy="288079"/>
            </a:xfrm>
          </p:grpSpPr>
          <p:sp>
            <p:nvSpPr>
              <p:cNvPr id="7" name="Rounded Rectangle 121">
                <a:extLst>
                  <a:ext uri="{FF2B5EF4-FFF2-40B4-BE49-F238E27FC236}">
                    <a16:creationId xmlns:a16="http://schemas.microsoft.com/office/drawing/2014/main" id="{4AA9A9EB-6018-C098-B369-1FC8ED528593}"/>
                  </a:ext>
                </a:extLst>
              </p:cNvPr>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8" name="TextBox 7">
                <a:extLst>
                  <a:ext uri="{FF2B5EF4-FFF2-40B4-BE49-F238E27FC236}">
                    <a16:creationId xmlns:a16="http://schemas.microsoft.com/office/drawing/2014/main" id="{050C2746-E1BE-A0F9-1D4E-A24A4F30F48F}"/>
                  </a:ext>
                </a:extLst>
              </p:cNvPr>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2</a:t>
                </a:r>
                <a:endParaRPr lang="en-US" sz="1400" b="1" dirty="0">
                  <a:solidFill>
                    <a:schemeClr val="bg1"/>
                  </a:solidFill>
                  <a:latin typeface="Arial"/>
                  <a:cs typeface="Arial"/>
                </a:endParaRPr>
              </a:p>
            </p:txBody>
          </p:sp>
        </p:grpSp>
        <p:sp>
          <p:nvSpPr>
            <p:cNvPr id="6" name="Oval 5">
              <a:extLst>
                <a:ext uri="{FF2B5EF4-FFF2-40B4-BE49-F238E27FC236}">
                  <a16:creationId xmlns:a16="http://schemas.microsoft.com/office/drawing/2014/main" id="{3D8D689C-B943-D87C-52A9-ED66BA752B81}"/>
                </a:ext>
              </a:extLst>
            </p:cNvPr>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9" name="Picture 8">
            <a:extLst>
              <a:ext uri="{FF2B5EF4-FFF2-40B4-BE49-F238E27FC236}">
                <a16:creationId xmlns:a16="http://schemas.microsoft.com/office/drawing/2014/main" id="{8DB80C3F-2EED-A6D1-3354-8BE811A08D16}"/>
              </a:ext>
            </a:extLst>
          </p:cNvPr>
          <p:cNvPicPr>
            <a:picLocks noChangeAspect="1"/>
          </p:cNvPicPr>
          <p:nvPr/>
        </p:nvPicPr>
        <p:blipFill>
          <a:blip r:embed="rId3"/>
          <a:stretch>
            <a:fillRect/>
          </a:stretch>
        </p:blipFill>
        <p:spPr>
          <a:xfrm>
            <a:off x="2281629" y="152077"/>
            <a:ext cx="191283" cy="250793"/>
          </a:xfrm>
          <a:prstGeom prst="rect">
            <a:avLst/>
          </a:prstGeom>
        </p:spPr>
      </p:pic>
    </p:spTree>
    <p:extLst>
      <p:ext uri="{BB962C8B-B14F-4D97-AF65-F5344CB8AC3E}">
        <p14:creationId xmlns:p14="http://schemas.microsoft.com/office/powerpoint/2010/main" val="294856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776288" y="840581"/>
            <a:ext cx="7510462" cy="1448991"/>
          </a:xfrm>
          <a:prstGeom prst="rect">
            <a:avLst/>
          </a:prstGeom>
        </p:spPr>
        <p:txBody>
          <a:bodyPr/>
          <a:lstStyle/>
          <a:p>
            <a:pPr eaLnBrk="1" hangingPunct="1"/>
            <a:r>
              <a:rPr lang="en-US" altLang="en-US" dirty="0">
                <a:solidFill>
                  <a:schemeClr val="tx2"/>
                </a:solidFill>
              </a:rPr>
              <a:t>Basic Retirement Plan</a:t>
            </a:r>
          </a:p>
          <a:p>
            <a:pPr marL="0" indent="0" eaLnBrk="1" hangingPunct="1">
              <a:buNone/>
            </a:pPr>
            <a:endParaRPr lang="en-US" altLang="en-US" dirty="0">
              <a:solidFill>
                <a:schemeClr val="tx2"/>
              </a:solidFill>
            </a:endParaRPr>
          </a:p>
          <a:p>
            <a:pPr marL="863600" lvl="2" indent="-228600"/>
            <a:r>
              <a:rPr lang="en-US" altLang="en-US" dirty="0"/>
              <a:t>If you choose the Tier 1 contribution amount of 3.5%, the University will contribute 6.5%. </a:t>
            </a:r>
          </a:p>
          <a:p>
            <a:pPr marL="863600" lvl="2" indent="-228600"/>
            <a:r>
              <a:rPr lang="en-US" altLang="en-US" dirty="0"/>
              <a:t>If you choose the Tier 2 contribution amount of 5.5%, the University will contribute 8.0%.</a:t>
            </a:r>
          </a:p>
        </p:txBody>
      </p:sp>
      <p:grpSp>
        <p:nvGrpSpPr>
          <p:cNvPr id="2" name="Group 1">
            <a:extLst>
              <a:ext uri="{FF2B5EF4-FFF2-40B4-BE49-F238E27FC236}">
                <a16:creationId xmlns:a16="http://schemas.microsoft.com/office/drawing/2014/main" id="{BAE81959-A469-0033-3A22-75BE53DE4BAA}"/>
              </a:ext>
            </a:extLst>
          </p:cNvPr>
          <p:cNvGrpSpPr/>
          <p:nvPr/>
        </p:nvGrpSpPr>
        <p:grpSpPr>
          <a:xfrm>
            <a:off x="253397" y="0"/>
            <a:ext cx="2407627" cy="561402"/>
            <a:chOff x="5913317" y="0"/>
            <a:chExt cx="2407627" cy="561402"/>
          </a:xfrm>
        </p:grpSpPr>
        <p:sp>
          <p:nvSpPr>
            <p:cNvPr id="3" name="Round Same Side Corner Rectangle 58">
              <a:extLst>
                <a:ext uri="{FF2B5EF4-FFF2-40B4-BE49-F238E27FC236}">
                  <a16:creationId xmlns:a16="http://schemas.microsoft.com/office/drawing/2014/main" id="{76C3A6D7-C833-96DB-82A4-4A9DAD5E465A}"/>
                </a:ext>
              </a:extLst>
            </p:cNvPr>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4" name="Group 3">
              <a:extLst>
                <a:ext uri="{FF2B5EF4-FFF2-40B4-BE49-F238E27FC236}">
                  <a16:creationId xmlns:a16="http://schemas.microsoft.com/office/drawing/2014/main" id="{ADF68FCB-DC68-7970-EF77-2805890F6D5D}"/>
                </a:ext>
              </a:extLst>
            </p:cNvPr>
            <p:cNvGrpSpPr/>
            <p:nvPr/>
          </p:nvGrpSpPr>
          <p:grpSpPr>
            <a:xfrm>
              <a:off x="5998058" y="117953"/>
              <a:ext cx="1806980" cy="328396"/>
              <a:chOff x="-18290" y="2448962"/>
              <a:chExt cx="1806980" cy="288079"/>
            </a:xfrm>
          </p:grpSpPr>
          <p:sp>
            <p:nvSpPr>
              <p:cNvPr id="6" name="Rounded Rectangle 61">
                <a:extLst>
                  <a:ext uri="{FF2B5EF4-FFF2-40B4-BE49-F238E27FC236}">
                    <a16:creationId xmlns:a16="http://schemas.microsoft.com/office/drawing/2014/main" id="{27E6C585-B870-D67C-3EFB-5D7B3B2E1882}"/>
                  </a:ext>
                </a:extLst>
              </p:cNvPr>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 name="TextBox 6">
                <a:extLst>
                  <a:ext uri="{FF2B5EF4-FFF2-40B4-BE49-F238E27FC236}">
                    <a16:creationId xmlns:a16="http://schemas.microsoft.com/office/drawing/2014/main" id="{F94D1553-EF65-D7F4-6774-45C5444279FC}"/>
                  </a:ext>
                </a:extLst>
              </p:cNvPr>
              <p:cNvSpPr txBox="1"/>
              <p:nvPr/>
            </p:nvSpPr>
            <p:spPr>
              <a:xfrm>
                <a:off x="-18290" y="2496281"/>
                <a:ext cx="1806980" cy="227242"/>
              </a:xfrm>
              <a:prstGeom prst="rect">
                <a:avLst/>
              </a:prstGeom>
              <a:noFill/>
            </p:spPr>
            <p:txBody>
              <a:bodyPr wrap="square" rtlCol="0">
                <a:spAutoFit/>
              </a:bodyPr>
              <a:lstStyle/>
              <a:p>
                <a:pPr lvl="0" algn="ctr">
                  <a:lnSpc>
                    <a:spcPct val="80000"/>
                  </a:lnSpc>
                </a:pPr>
                <a:r>
                  <a:rPr lang="en-US" sz="1300" b="1" kern="1300" dirty="0">
                    <a:solidFill>
                      <a:schemeClr val="bg1"/>
                    </a:solidFill>
                    <a:latin typeface="Arial"/>
                    <a:cs typeface="Arial"/>
                  </a:rPr>
                  <a:t>ABOUT YOUR PLAN</a:t>
                </a:r>
                <a:endParaRPr lang="en-US" sz="1300" b="1" dirty="0">
                  <a:solidFill>
                    <a:schemeClr val="bg1"/>
                  </a:solidFill>
                  <a:latin typeface="Arial"/>
                  <a:cs typeface="Arial"/>
                </a:endParaRPr>
              </a:p>
            </p:txBody>
          </p:sp>
        </p:grpSp>
        <p:sp>
          <p:nvSpPr>
            <p:cNvPr id="5" name="Oval 4">
              <a:extLst>
                <a:ext uri="{FF2B5EF4-FFF2-40B4-BE49-F238E27FC236}">
                  <a16:creationId xmlns:a16="http://schemas.microsoft.com/office/drawing/2014/main" id="{1874353D-CABD-0275-1F6F-B560B83F660F}"/>
                </a:ext>
              </a:extLst>
            </p:cNvPr>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grpSp>
        <p:nvGrpSpPr>
          <p:cNvPr id="8" name="Group 7">
            <a:extLst>
              <a:ext uri="{FF2B5EF4-FFF2-40B4-BE49-F238E27FC236}">
                <a16:creationId xmlns:a16="http://schemas.microsoft.com/office/drawing/2014/main" id="{15E90E94-4BA3-6B4D-9738-A182A4B3D919}"/>
              </a:ext>
            </a:extLst>
          </p:cNvPr>
          <p:cNvGrpSpPr/>
          <p:nvPr/>
        </p:nvGrpSpPr>
        <p:grpSpPr>
          <a:xfrm>
            <a:off x="2285999" y="175689"/>
            <a:ext cx="193675" cy="193675"/>
            <a:chOff x="8694738" y="7683501"/>
            <a:chExt cx="577850" cy="577851"/>
          </a:xfrm>
          <a:solidFill>
            <a:schemeClr val="bg1"/>
          </a:solidFill>
        </p:grpSpPr>
        <p:sp>
          <p:nvSpPr>
            <p:cNvPr id="9" name="Freeform 171">
              <a:extLst>
                <a:ext uri="{FF2B5EF4-FFF2-40B4-BE49-F238E27FC236}">
                  <a16:creationId xmlns:a16="http://schemas.microsoft.com/office/drawing/2014/main" id="{B50842F4-5C7E-31D7-298E-E32CEA210D56}"/>
                </a:ext>
              </a:extLst>
            </p:cNvPr>
            <p:cNvSpPr>
              <a:spLocks noEditPoints="1"/>
            </p:cNvSpPr>
            <p:nvPr/>
          </p:nvSpPr>
          <p:spPr bwMode="auto">
            <a:xfrm>
              <a:off x="8694738" y="7875589"/>
              <a:ext cx="577850" cy="385763"/>
            </a:xfrm>
            <a:custGeom>
              <a:avLst/>
              <a:gdLst>
                <a:gd name="T0" fmla="*/ 236 w 240"/>
                <a:gd name="T1" fmla="*/ 152 h 160"/>
                <a:gd name="T2" fmla="*/ 224 w 240"/>
                <a:gd name="T3" fmla="*/ 152 h 160"/>
                <a:gd name="T4" fmla="*/ 224 w 240"/>
                <a:gd name="T5" fmla="*/ 4 h 160"/>
                <a:gd name="T6" fmla="*/ 220 w 240"/>
                <a:gd name="T7" fmla="*/ 0 h 160"/>
                <a:gd name="T8" fmla="*/ 188 w 240"/>
                <a:gd name="T9" fmla="*/ 0 h 160"/>
                <a:gd name="T10" fmla="*/ 184 w 240"/>
                <a:gd name="T11" fmla="*/ 4 h 160"/>
                <a:gd name="T12" fmla="*/ 184 w 240"/>
                <a:gd name="T13" fmla="*/ 152 h 160"/>
                <a:gd name="T14" fmla="*/ 168 w 240"/>
                <a:gd name="T15" fmla="*/ 152 h 160"/>
                <a:gd name="T16" fmla="*/ 168 w 240"/>
                <a:gd name="T17" fmla="*/ 76 h 160"/>
                <a:gd name="T18" fmla="*/ 164 w 240"/>
                <a:gd name="T19" fmla="*/ 72 h 160"/>
                <a:gd name="T20" fmla="*/ 132 w 240"/>
                <a:gd name="T21" fmla="*/ 72 h 160"/>
                <a:gd name="T22" fmla="*/ 128 w 240"/>
                <a:gd name="T23" fmla="*/ 76 h 160"/>
                <a:gd name="T24" fmla="*/ 128 w 240"/>
                <a:gd name="T25" fmla="*/ 152 h 160"/>
                <a:gd name="T26" fmla="*/ 112 w 240"/>
                <a:gd name="T27" fmla="*/ 152 h 160"/>
                <a:gd name="T28" fmla="*/ 112 w 240"/>
                <a:gd name="T29" fmla="*/ 52 h 160"/>
                <a:gd name="T30" fmla="*/ 108 w 240"/>
                <a:gd name="T31" fmla="*/ 48 h 160"/>
                <a:gd name="T32" fmla="*/ 76 w 240"/>
                <a:gd name="T33" fmla="*/ 48 h 160"/>
                <a:gd name="T34" fmla="*/ 72 w 240"/>
                <a:gd name="T35" fmla="*/ 52 h 160"/>
                <a:gd name="T36" fmla="*/ 72 w 240"/>
                <a:gd name="T37" fmla="*/ 152 h 160"/>
                <a:gd name="T38" fmla="*/ 56 w 240"/>
                <a:gd name="T39" fmla="*/ 152 h 160"/>
                <a:gd name="T40" fmla="*/ 56 w 240"/>
                <a:gd name="T41" fmla="*/ 108 h 160"/>
                <a:gd name="T42" fmla="*/ 52 w 240"/>
                <a:gd name="T43" fmla="*/ 104 h 160"/>
                <a:gd name="T44" fmla="*/ 20 w 240"/>
                <a:gd name="T45" fmla="*/ 104 h 160"/>
                <a:gd name="T46" fmla="*/ 16 w 240"/>
                <a:gd name="T47" fmla="*/ 108 h 160"/>
                <a:gd name="T48" fmla="*/ 16 w 240"/>
                <a:gd name="T49" fmla="*/ 152 h 160"/>
                <a:gd name="T50" fmla="*/ 4 w 240"/>
                <a:gd name="T51" fmla="*/ 152 h 160"/>
                <a:gd name="T52" fmla="*/ 0 w 240"/>
                <a:gd name="T53" fmla="*/ 156 h 160"/>
                <a:gd name="T54" fmla="*/ 4 w 240"/>
                <a:gd name="T55" fmla="*/ 160 h 160"/>
                <a:gd name="T56" fmla="*/ 20 w 240"/>
                <a:gd name="T57" fmla="*/ 160 h 160"/>
                <a:gd name="T58" fmla="*/ 52 w 240"/>
                <a:gd name="T59" fmla="*/ 160 h 160"/>
                <a:gd name="T60" fmla="*/ 76 w 240"/>
                <a:gd name="T61" fmla="*/ 160 h 160"/>
                <a:gd name="T62" fmla="*/ 108 w 240"/>
                <a:gd name="T63" fmla="*/ 160 h 160"/>
                <a:gd name="T64" fmla="*/ 132 w 240"/>
                <a:gd name="T65" fmla="*/ 160 h 160"/>
                <a:gd name="T66" fmla="*/ 164 w 240"/>
                <a:gd name="T67" fmla="*/ 160 h 160"/>
                <a:gd name="T68" fmla="*/ 188 w 240"/>
                <a:gd name="T69" fmla="*/ 160 h 160"/>
                <a:gd name="T70" fmla="*/ 220 w 240"/>
                <a:gd name="T71" fmla="*/ 160 h 160"/>
                <a:gd name="T72" fmla="*/ 236 w 240"/>
                <a:gd name="T73" fmla="*/ 160 h 160"/>
                <a:gd name="T74" fmla="*/ 240 w 240"/>
                <a:gd name="T75" fmla="*/ 156 h 160"/>
                <a:gd name="T76" fmla="*/ 236 w 240"/>
                <a:gd name="T77" fmla="*/ 152 h 160"/>
                <a:gd name="T78" fmla="*/ 24 w 240"/>
                <a:gd name="T79" fmla="*/ 152 h 160"/>
                <a:gd name="T80" fmla="*/ 24 w 240"/>
                <a:gd name="T81" fmla="*/ 112 h 160"/>
                <a:gd name="T82" fmla="*/ 48 w 240"/>
                <a:gd name="T83" fmla="*/ 112 h 160"/>
                <a:gd name="T84" fmla="*/ 48 w 240"/>
                <a:gd name="T85" fmla="*/ 152 h 160"/>
                <a:gd name="T86" fmla="*/ 24 w 240"/>
                <a:gd name="T87" fmla="*/ 152 h 160"/>
                <a:gd name="T88" fmla="*/ 80 w 240"/>
                <a:gd name="T89" fmla="*/ 152 h 160"/>
                <a:gd name="T90" fmla="*/ 80 w 240"/>
                <a:gd name="T91" fmla="*/ 56 h 160"/>
                <a:gd name="T92" fmla="*/ 104 w 240"/>
                <a:gd name="T93" fmla="*/ 56 h 160"/>
                <a:gd name="T94" fmla="*/ 104 w 240"/>
                <a:gd name="T95" fmla="*/ 152 h 160"/>
                <a:gd name="T96" fmla="*/ 80 w 240"/>
                <a:gd name="T97" fmla="*/ 152 h 160"/>
                <a:gd name="T98" fmla="*/ 136 w 240"/>
                <a:gd name="T99" fmla="*/ 152 h 160"/>
                <a:gd name="T100" fmla="*/ 136 w 240"/>
                <a:gd name="T101" fmla="*/ 80 h 160"/>
                <a:gd name="T102" fmla="*/ 160 w 240"/>
                <a:gd name="T103" fmla="*/ 80 h 160"/>
                <a:gd name="T104" fmla="*/ 160 w 240"/>
                <a:gd name="T105" fmla="*/ 152 h 160"/>
                <a:gd name="T106" fmla="*/ 136 w 240"/>
                <a:gd name="T107" fmla="*/ 152 h 160"/>
                <a:gd name="T108" fmla="*/ 192 w 240"/>
                <a:gd name="T109" fmla="*/ 152 h 160"/>
                <a:gd name="T110" fmla="*/ 192 w 240"/>
                <a:gd name="T111" fmla="*/ 8 h 160"/>
                <a:gd name="T112" fmla="*/ 216 w 240"/>
                <a:gd name="T113" fmla="*/ 8 h 160"/>
                <a:gd name="T114" fmla="*/ 216 w 240"/>
                <a:gd name="T115" fmla="*/ 152 h 160"/>
                <a:gd name="T116" fmla="*/ 192 w 240"/>
                <a:gd name="T11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160">
                  <a:moveTo>
                    <a:pt x="236" y="152"/>
                  </a:moveTo>
                  <a:cubicBezTo>
                    <a:pt x="224" y="152"/>
                    <a:pt x="224" y="152"/>
                    <a:pt x="224" y="152"/>
                  </a:cubicBezTo>
                  <a:cubicBezTo>
                    <a:pt x="224" y="4"/>
                    <a:pt x="224" y="4"/>
                    <a:pt x="224" y="4"/>
                  </a:cubicBezTo>
                  <a:cubicBezTo>
                    <a:pt x="224" y="2"/>
                    <a:pt x="222" y="0"/>
                    <a:pt x="220" y="0"/>
                  </a:cubicBezTo>
                  <a:cubicBezTo>
                    <a:pt x="188" y="0"/>
                    <a:pt x="188" y="0"/>
                    <a:pt x="188" y="0"/>
                  </a:cubicBezTo>
                  <a:cubicBezTo>
                    <a:pt x="186" y="0"/>
                    <a:pt x="184" y="2"/>
                    <a:pt x="184" y="4"/>
                  </a:cubicBezTo>
                  <a:cubicBezTo>
                    <a:pt x="184" y="152"/>
                    <a:pt x="184" y="152"/>
                    <a:pt x="184" y="152"/>
                  </a:cubicBezTo>
                  <a:cubicBezTo>
                    <a:pt x="168" y="152"/>
                    <a:pt x="168" y="152"/>
                    <a:pt x="168" y="152"/>
                  </a:cubicBezTo>
                  <a:cubicBezTo>
                    <a:pt x="168" y="76"/>
                    <a:pt x="168" y="76"/>
                    <a:pt x="168" y="76"/>
                  </a:cubicBezTo>
                  <a:cubicBezTo>
                    <a:pt x="168" y="74"/>
                    <a:pt x="166" y="72"/>
                    <a:pt x="164" y="72"/>
                  </a:cubicBezTo>
                  <a:cubicBezTo>
                    <a:pt x="132" y="72"/>
                    <a:pt x="132" y="72"/>
                    <a:pt x="132" y="72"/>
                  </a:cubicBezTo>
                  <a:cubicBezTo>
                    <a:pt x="130" y="72"/>
                    <a:pt x="128" y="74"/>
                    <a:pt x="128" y="76"/>
                  </a:cubicBezTo>
                  <a:cubicBezTo>
                    <a:pt x="128" y="152"/>
                    <a:pt x="128" y="152"/>
                    <a:pt x="128" y="152"/>
                  </a:cubicBezTo>
                  <a:cubicBezTo>
                    <a:pt x="112" y="152"/>
                    <a:pt x="112" y="152"/>
                    <a:pt x="112" y="152"/>
                  </a:cubicBezTo>
                  <a:cubicBezTo>
                    <a:pt x="112" y="52"/>
                    <a:pt x="112" y="52"/>
                    <a:pt x="112" y="52"/>
                  </a:cubicBezTo>
                  <a:cubicBezTo>
                    <a:pt x="112" y="50"/>
                    <a:pt x="110" y="48"/>
                    <a:pt x="108" y="48"/>
                  </a:cubicBezTo>
                  <a:cubicBezTo>
                    <a:pt x="76" y="48"/>
                    <a:pt x="76" y="48"/>
                    <a:pt x="76" y="48"/>
                  </a:cubicBezTo>
                  <a:cubicBezTo>
                    <a:pt x="74" y="48"/>
                    <a:pt x="72" y="50"/>
                    <a:pt x="72" y="52"/>
                  </a:cubicBezTo>
                  <a:cubicBezTo>
                    <a:pt x="72" y="152"/>
                    <a:pt x="72" y="152"/>
                    <a:pt x="72" y="152"/>
                  </a:cubicBezTo>
                  <a:cubicBezTo>
                    <a:pt x="56" y="152"/>
                    <a:pt x="56" y="152"/>
                    <a:pt x="56" y="152"/>
                  </a:cubicBezTo>
                  <a:cubicBezTo>
                    <a:pt x="56" y="108"/>
                    <a:pt x="56" y="108"/>
                    <a:pt x="56" y="108"/>
                  </a:cubicBezTo>
                  <a:cubicBezTo>
                    <a:pt x="56" y="106"/>
                    <a:pt x="54" y="104"/>
                    <a:pt x="52" y="104"/>
                  </a:cubicBezTo>
                  <a:cubicBezTo>
                    <a:pt x="20" y="104"/>
                    <a:pt x="20" y="104"/>
                    <a:pt x="20" y="104"/>
                  </a:cubicBezTo>
                  <a:cubicBezTo>
                    <a:pt x="18" y="104"/>
                    <a:pt x="16" y="106"/>
                    <a:pt x="16" y="108"/>
                  </a:cubicBezTo>
                  <a:cubicBezTo>
                    <a:pt x="16" y="152"/>
                    <a:pt x="16" y="152"/>
                    <a:pt x="16" y="152"/>
                  </a:cubicBezTo>
                  <a:cubicBezTo>
                    <a:pt x="4" y="152"/>
                    <a:pt x="4" y="152"/>
                    <a:pt x="4" y="152"/>
                  </a:cubicBezTo>
                  <a:cubicBezTo>
                    <a:pt x="2" y="152"/>
                    <a:pt x="0" y="154"/>
                    <a:pt x="0" y="156"/>
                  </a:cubicBezTo>
                  <a:cubicBezTo>
                    <a:pt x="0" y="158"/>
                    <a:pt x="2" y="160"/>
                    <a:pt x="4" y="160"/>
                  </a:cubicBezTo>
                  <a:cubicBezTo>
                    <a:pt x="20" y="160"/>
                    <a:pt x="20" y="160"/>
                    <a:pt x="20" y="160"/>
                  </a:cubicBezTo>
                  <a:cubicBezTo>
                    <a:pt x="52" y="160"/>
                    <a:pt x="52" y="160"/>
                    <a:pt x="52" y="160"/>
                  </a:cubicBezTo>
                  <a:cubicBezTo>
                    <a:pt x="76" y="160"/>
                    <a:pt x="76" y="160"/>
                    <a:pt x="76" y="160"/>
                  </a:cubicBezTo>
                  <a:cubicBezTo>
                    <a:pt x="108" y="160"/>
                    <a:pt x="108" y="160"/>
                    <a:pt x="108" y="160"/>
                  </a:cubicBezTo>
                  <a:cubicBezTo>
                    <a:pt x="132" y="160"/>
                    <a:pt x="132" y="160"/>
                    <a:pt x="132" y="160"/>
                  </a:cubicBezTo>
                  <a:cubicBezTo>
                    <a:pt x="164" y="160"/>
                    <a:pt x="164" y="160"/>
                    <a:pt x="164" y="160"/>
                  </a:cubicBezTo>
                  <a:cubicBezTo>
                    <a:pt x="188" y="160"/>
                    <a:pt x="188" y="160"/>
                    <a:pt x="188" y="160"/>
                  </a:cubicBezTo>
                  <a:cubicBezTo>
                    <a:pt x="220" y="160"/>
                    <a:pt x="220" y="160"/>
                    <a:pt x="220" y="160"/>
                  </a:cubicBezTo>
                  <a:cubicBezTo>
                    <a:pt x="236" y="160"/>
                    <a:pt x="236" y="160"/>
                    <a:pt x="236" y="160"/>
                  </a:cubicBezTo>
                  <a:cubicBezTo>
                    <a:pt x="238" y="160"/>
                    <a:pt x="240" y="158"/>
                    <a:pt x="240" y="156"/>
                  </a:cubicBezTo>
                  <a:cubicBezTo>
                    <a:pt x="240" y="154"/>
                    <a:pt x="238" y="152"/>
                    <a:pt x="236" y="152"/>
                  </a:cubicBezTo>
                  <a:close/>
                  <a:moveTo>
                    <a:pt x="24" y="152"/>
                  </a:moveTo>
                  <a:cubicBezTo>
                    <a:pt x="24" y="112"/>
                    <a:pt x="24" y="112"/>
                    <a:pt x="24" y="112"/>
                  </a:cubicBezTo>
                  <a:cubicBezTo>
                    <a:pt x="48" y="112"/>
                    <a:pt x="48" y="112"/>
                    <a:pt x="48" y="112"/>
                  </a:cubicBezTo>
                  <a:cubicBezTo>
                    <a:pt x="48" y="152"/>
                    <a:pt x="48" y="152"/>
                    <a:pt x="48" y="152"/>
                  </a:cubicBezTo>
                  <a:lnTo>
                    <a:pt x="24" y="152"/>
                  </a:lnTo>
                  <a:close/>
                  <a:moveTo>
                    <a:pt x="80" y="152"/>
                  </a:moveTo>
                  <a:cubicBezTo>
                    <a:pt x="80" y="56"/>
                    <a:pt x="80" y="56"/>
                    <a:pt x="80" y="56"/>
                  </a:cubicBezTo>
                  <a:cubicBezTo>
                    <a:pt x="104" y="56"/>
                    <a:pt x="104" y="56"/>
                    <a:pt x="104" y="56"/>
                  </a:cubicBezTo>
                  <a:cubicBezTo>
                    <a:pt x="104" y="152"/>
                    <a:pt x="104" y="152"/>
                    <a:pt x="104" y="152"/>
                  </a:cubicBezTo>
                  <a:lnTo>
                    <a:pt x="80" y="152"/>
                  </a:lnTo>
                  <a:close/>
                  <a:moveTo>
                    <a:pt x="136" y="152"/>
                  </a:moveTo>
                  <a:cubicBezTo>
                    <a:pt x="136" y="80"/>
                    <a:pt x="136" y="80"/>
                    <a:pt x="136" y="80"/>
                  </a:cubicBezTo>
                  <a:cubicBezTo>
                    <a:pt x="160" y="80"/>
                    <a:pt x="160" y="80"/>
                    <a:pt x="160" y="80"/>
                  </a:cubicBezTo>
                  <a:cubicBezTo>
                    <a:pt x="160" y="152"/>
                    <a:pt x="160" y="152"/>
                    <a:pt x="160" y="152"/>
                  </a:cubicBezTo>
                  <a:lnTo>
                    <a:pt x="136" y="152"/>
                  </a:lnTo>
                  <a:close/>
                  <a:moveTo>
                    <a:pt x="192" y="152"/>
                  </a:moveTo>
                  <a:cubicBezTo>
                    <a:pt x="192" y="8"/>
                    <a:pt x="192" y="8"/>
                    <a:pt x="192" y="8"/>
                  </a:cubicBezTo>
                  <a:cubicBezTo>
                    <a:pt x="216" y="8"/>
                    <a:pt x="216" y="8"/>
                    <a:pt x="216" y="8"/>
                  </a:cubicBezTo>
                  <a:cubicBezTo>
                    <a:pt x="216" y="152"/>
                    <a:pt x="216" y="152"/>
                    <a:pt x="216" y="152"/>
                  </a:cubicBezTo>
                  <a:lnTo>
                    <a:pt x="192" y="152"/>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72">
              <a:extLst>
                <a:ext uri="{FF2B5EF4-FFF2-40B4-BE49-F238E27FC236}">
                  <a16:creationId xmlns:a16="http://schemas.microsoft.com/office/drawing/2014/main" id="{9BE06041-34E8-248D-6C79-0944EE3E6C24}"/>
                </a:ext>
              </a:extLst>
            </p:cNvPr>
            <p:cNvSpPr>
              <a:spLocks noEditPoints="1"/>
            </p:cNvSpPr>
            <p:nvPr/>
          </p:nvSpPr>
          <p:spPr bwMode="auto">
            <a:xfrm>
              <a:off x="8732838" y="7683501"/>
              <a:ext cx="511175" cy="317500"/>
            </a:xfrm>
            <a:custGeom>
              <a:avLst/>
              <a:gdLst>
                <a:gd name="T0" fmla="*/ 16 w 212"/>
                <a:gd name="T1" fmla="*/ 132 h 132"/>
                <a:gd name="T2" fmla="*/ 32 w 212"/>
                <a:gd name="T3" fmla="*/ 116 h 132"/>
                <a:gd name="T4" fmla="*/ 30 w 212"/>
                <a:gd name="T5" fmla="*/ 109 h 132"/>
                <a:gd name="T6" fmla="*/ 67 w 212"/>
                <a:gd name="T7" fmla="*/ 77 h 132"/>
                <a:gd name="T8" fmla="*/ 76 w 212"/>
                <a:gd name="T9" fmla="*/ 80 h 132"/>
                <a:gd name="T10" fmla="*/ 89 w 212"/>
                <a:gd name="T11" fmla="*/ 73 h 132"/>
                <a:gd name="T12" fmla="*/ 120 w 212"/>
                <a:gd name="T13" fmla="*/ 86 h 132"/>
                <a:gd name="T14" fmla="*/ 120 w 212"/>
                <a:gd name="T15" fmla="*/ 88 h 132"/>
                <a:gd name="T16" fmla="*/ 136 w 212"/>
                <a:gd name="T17" fmla="*/ 104 h 132"/>
                <a:gd name="T18" fmla="*/ 152 w 212"/>
                <a:gd name="T19" fmla="*/ 88 h 132"/>
                <a:gd name="T20" fmla="*/ 149 w 212"/>
                <a:gd name="T21" fmla="*/ 79 h 132"/>
                <a:gd name="T22" fmla="*/ 189 w 212"/>
                <a:gd name="T23" fmla="*/ 30 h 132"/>
                <a:gd name="T24" fmla="*/ 196 w 212"/>
                <a:gd name="T25" fmla="*/ 32 h 132"/>
                <a:gd name="T26" fmla="*/ 212 w 212"/>
                <a:gd name="T27" fmla="*/ 16 h 132"/>
                <a:gd name="T28" fmla="*/ 196 w 212"/>
                <a:gd name="T29" fmla="*/ 0 h 132"/>
                <a:gd name="T30" fmla="*/ 180 w 212"/>
                <a:gd name="T31" fmla="*/ 16 h 132"/>
                <a:gd name="T32" fmla="*/ 183 w 212"/>
                <a:gd name="T33" fmla="*/ 25 h 132"/>
                <a:gd name="T34" fmla="*/ 143 w 212"/>
                <a:gd name="T35" fmla="*/ 74 h 132"/>
                <a:gd name="T36" fmla="*/ 136 w 212"/>
                <a:gd name="T37" fmla="*/ 72 h 132"/>
                <a:gd name="T38" fmla="*/ 123 w 212"/>
                <a:gd name="T39" fmla="*/ 79 h 132"/>
                <a:gd name="T40" fmla="*/ 92 w 212"/>
                <a:gd name="T41" fmla="*/ 66 h 132"/>
                <a:gd name="T42" fmla="*/ 92 w 212"/>
                <a:gd name="T43" fmla="*/ 64 h 132"/>
                <a:gd name="T44" fmla="*/ 76 w 212"/>
                <a:gd name="T45" fmla="*/ 48 h 132"/>
                <a:gd name="T46" fmla="*/ 60 w 212"/>
                <a:gd name="T47" fmla="*/ 64 h 132"/>
                <a:gd name="T48" fmla="*/ 62 w 212"/>
                <a:gd name="T49" fmla="*/ 71 h 132"/>
                <a:gd name="T50" fmla="*/ 25 w 212"/>
                <a:gd name="T51" fmla="*/ 103 h 132"/>
                <a:gd name="T52" fmla="*/ 16 w 212"/>
                <a:gd name="T53" fmla="*/ 100 h 132"/>
                <a:gd name="T54" fmla="*/ 0 w 212"/>
                <a:gd name="T55" fmla="*/ 116 h 132"/>
                <a:gd name="T56" fmla="*/ 16 w 212"/>
                <a:gd name="T57" fmla="*/ 132 h 132"/>
                <a:gd name="T58" fmla="*/ 196 w 212"/>
                <a:gd name="T59" fmla="*/ 8 h 132"/>
                <a:gd name="T60" fmla="*/ 204 w 212"/>
                <a:gd name="T61" fmla="*/ 16 h 132"/>
                <a:gd name="T62" fmla="*/ 196 w 212"/>
                <a:gd name="T63" fmla="*/ 24 h 132"/>
                <a:gd name="T64" fmla="*/ 188 w 212"/>
                <a:gd name="T65" fmla="*/ 16 h 132"/>
                <a:gd name="T66" fmla="*/ 196 w 212"/>
                <a:gd name="T67" fmla="*/ 8 h 132"/>
                <a:gd name="T68" fmla="*/ 136 w 212"/>
                <a:gd name="T69" fmla="*/ 80 h 132"/>
                <a:gd name="T70" fmla="*/ 141 w 212"/>
                <a:gd name="T71" fmla="*/ 82 h 132"/>
                <a:gd name="T72" fmla="*/ 141 w 212"/>
                <a:gd name="T73" fmla="*/ 82 h 132"/>
                <a:gd name="T74" fmla="*/ 141 w 212"/>
                <a:gd name="T75" fmla="*/ 82 h 132"/>
                <a:gd name="T76" fmla="*/ 144 w 212"/>
                <a:gd name="T77" fmla="*/ 88 h 132"/>
                <a:gd name="T78" fmla="*/ 136 w 212"/>
                <a:gd name="T79" fmla="*/ 96 h 132"/>
                <a:gd name="T80" fmla="*/ 128 w 212"/>
                <a:gd name="T81" fmla="*/ 88 h 132"/>
                <a:gd name="T82" fmla="*/ 136 w 212"/>
                <a:gd name="T83" fmla="*/ 80 h 132"/>
                <a:gd name="T84" fmla="*/ 76 w 212"/>
                <a:gd name="T85" fmla="*/ 56 h 132"/>
                <a:gd name="T86" fmla="*/ 84 w 212"/>
                <a:gd name="T87" fmla="*/ 64 h 132"/>
                <a:gd name="T88" fmla="*/ 76 w 212"/>
                <a:gd name="T89" fmla="*/ 72 h 132"/>
                <a:gd name="T90" fmla="*/ 68 w 212"/>
                <a:gd name="T91" fmla="*/ 64 h 132"/>
                <a:gd name="T92" fmla="*/ 76 w 212"/>
                <a:gd name="T93" fmla="*/ 56 h 132"/>
                <a:gd name="T94" fmla="*/ 16 w 212"/>
                <a:gd name="T95" fmla="*/ 108 h 132"/>
                <a:gd name="T96" fmla="*/ 22 w 212"/>
                <a:gd name="T97" fmla="*/ 111 h 132"/>
                <a:gd name="T98" fmla="*/ 22 w 212"/>
                <a:gd name="T99" fmla="*/ 111 h 132"/>
                <a:gd name="T100" fmla="*/ 22 w 212"/>
                <a:gd name="T101" fmla="*/ 111 h 132"/>
                <a:gd name="T102" fmla="*/ 24 w 212"/>
                <a:gd name="T103" fmla="*/ 116 h 132"/>
                <a:gd name="T104" fmla="*/ 16 w 212"/>
                <a:gd name="T105" fmla="*/ 124 h 132"/>
                <a:gd name="T106" fmla="*/ 8 w 212"/>
                <a:gd name="T107" fmla="*/ 116 h 132"/>
                <a:gd name="T108" fmla="*/ 16 w 212"/>
                <a:gd name="T10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 h="132">
                  <a:moveTo>
                    <a:pt x="16" y="132"/>
                  </a:moveTo>
                  <a:cubicBezTo>
                    <a:pt x="25" y="132"/>
                    <a:pt x="32" y="125"/>
                    <a:pt x="32" y="116"/>
                  </a:cubicBezTo>
                  <a:cubicBezTo>
                    <a:pt x="32" y="113"/>
                    <a:pt x="31" y="111"/>
                    <a:pt x="30" y="109"/>
                  </a:cubicBezTo>
                  <a:cubicBezTo>
                    <a:pt x="67" y="77"/>
                    <a:pt x="67" y="77"/>
                    <a:pt x="67" y="77"/>
                  </a:cubicBezTo>
                  <a:cubicBezTo>
                    <a:pt x="70" y="79"/>
                    <a:pt x="73" y="80"/>
                    <a:pt x="76" y="80"/>
                  </a:cubicBezTo>
                  <a:cubicBezTo>
                    <a:pt x="81" y="80"/>
                    <a:pt x="86" y="77"/>
                    <a:pt x="89" y="73"/>
                  </a:cubicBezTo>
                  <a:cubicBezTo>
                    <a:pt x="120" y="86"/>
                    <a:pt x="120" y="86"/>
                    <a:pt x="120" y="86"/>
                  </a:cubicBezTo>
                  <a:cubicBezTo>
                    <a:pt x="120" y="87"/>
                    <a:pt x="120" y="87"/>
                    <a:pt x="120" y="88"/>
                  </a:cubicBezTo>
                  <a:cubicBezTo>
                    <a:pt x="120" y="97"/>
                    <a:pt x="127" y="104"/>
                    <a:pt x="136" y="104"/>
                  </a:cubicBezTo>
                  <a:cubicBezTo>
                    <a:pt x="145" y="104"/>
                    <a:pt x="152" y="97"/>
                    <a:pt x="152" y="88"/>
                  </a:cubicBezTo>
                  <a:cubicBezTo>
                    <a:pt x="152" y="85"/>
                    <a:pt x="151" y="81"/>
                    <a:pt x="149" y="79"/>
                  </a:cubicBezTo>
                  <a:cubicBezTo>
                    <a:pt x="189" y="30"/>
                    <a:pt x="189" y="30"/>
                    <a:pt x="189" y="30"/>
                  </a:cubicBezTo>
                  <a:cubicBezTo>
                    <a:pt x="191" y="31"/>
                    <a:pt x="194" y="32"/>
                    <a:pt x="196" y="32"/>
                  </a:cubicBezTo>
                  <a:cubicBezTo>
                    <a:pt x="205" y="32"/>
                    <a:pt x="212" y="25"/>
                    <a:pt x="212" y="16"/>
                  </a:cubicBezTo>
                  <a:cubicBezTo>
                    <a:pt x="212" y="7"/>
                    <a:pt x="205" y="0"/>
                    <a:pt x="196" y="0"/>
                  </a:cubicBezTo>
                  <a:cubicBezTo>
                    <a:pt x="187" y="0"/>
                    <a:pt x="180" y="7"/>
                    <a:pt x="180" y="16"/>
                  </a:cubicBezTo>
                  <a:cubicBezTo>
                    <a:pt x="180" y="19"/>
                    <a:pt x="181" y="23"/>
                    <a:pt x="183" y="25"/>
                  </a:cubicBezTo>
                  <a:cubicBezTo>
                    <a:pt x="143" y="74"/>
                    <a:pt x="143" y="74"/>
                    <a:pt x="143" y="74"/>
                  </a:cubicBezTo>
                  <a:cubicBezTo>
                    <a:pt x="141" y="73"/>
                    <a:pt x="138" y="72"/>
                    <a:pt x="136" y="72"/>
                  </a:cubicBezTo>
                  <a:cubicBezTo>
                    <a:pt x="131" y="72"/>
                    <a:pt x="126" y="75"/>
                    <a:pt x="123" y="79"/>
                  </a:cubicBezTo>
                  <a:cubicBezTo>
                    <a:pt x="92" y="66"/>
                    <a:pt x="92" y="66"/>
                    <a:pt x="92" y="66"/>
                  </a:cubicBezTo>
                  <a:cubicBezTo>
                    <a:pt x="92" y="65"/>
                    <a:pt x="92" y="65"/>
                    <a:pt x="92" y="64"/>
                  </a:cubicBezTo>
                  <a:cubicBezTo>
                    <a:pt x="92" y="55"/>
                    <a:pt x="85" y="48"/>
                    <a:pt x="76" y="48"/>
                  </a:cubicBezTo>
                  <a:cubicBezTo>
                    <a:pt x="67" y="48"/>
                    <a:pt x="60" y="55"/>
                    <a:pt x="60" y="64"/>
                  </a:cubicBezTo>
                  <a:cubicBezTo>
                    <a:pt x="60" y="67"/>
                    <a:pt x="61" y="69"/>
                    <a:pt x="62" y="71"/>
                  </a:cubicBezTo>
                  <a:cubicBezTo>
                    <a:pt x="25" y="103"/>
                    <a:pt x="25" y="103"/>
                    <a:pt x="25" y="103"/>
                  </a:cubicBezTo>
                  <a:cubicBezTo>
                    <a:pt x="22" y="101"/>
                    <a:pt x="19" y="100"/>
                    <a:pt x="16" y="100"/>
                  </a:cubicBezTo>
                  <a:cubicBezTo>
                    <a:pt x="7" y="100"/>
                    <a:pt x="0" y="107"/>
                    <a:pt x="0" y="116"/>
                  </a:cubicBezTo>
                  <a:cubicBezTo>
                    <a:pt x="0" y="125"/>
                    <a:pt x="7" y="132"/>
                    <a:pt x="16" y="132"/>
                  </a:cubicBezTo>
                  <a:close/>
                  <a:moveTo>
                    <a:pt x="196" y="8"/>
                  </a:moveTo>
                  <a:cubicBezTo>
                    <a:pt x="200" y="8"/>
                    <a:pt x="204" y="12"/>
                    <a:pt x="204" y="16"/>
                  </a:cubicBezTo>
                  <a:cubicBezTo>
                    <a:pt x="204" y="20"/>
                    <a:pt x="200" y="24"/>
                    <a:pt x="196" y="24"/>
                  </a:cubicBezTo>
                  <a:cubicBezTo>
                    <a:pt x="192" y="24"/>
                    <a:pt x="188" y="20"/>
                    <a:pt x="188" y="16"/>
                  </a:cubicBezTo>
                  <a:cubicBezTo>
                    <a:pt x="188" y="12"/>
                    <a:pt x="192" y="8"/>
                    <a:pt x="196" y="8"/>
                  </a:cubicBezTo>
                  <a:close/>
                  <a:moveTo>
                    <a:pt x="136" y="80"/>
                  </a:moveTo>
                  <a:cubicBezTo>
                    <a:pt x="138" y="80"/>
                    <a:pt x="140" y="81"/>
                    <a:pt x="141" y="82"/>
                  </a:cubicBezTo>
                  <a:cubicBezTo>
                    <a:pt x="141" y="82"/>
                    <a:pt x="141" y="82"/>
                    <a:pt x="141" y="82"/>
                  </a:cubicBezTo>
                  <a:cubicBezTo>
                    <a:pt x="141" y="82"/>
                    <a:pt x="141" y="82"/>
                    <a:pt x="141" y="82"/>
                  </a:cubicBezTo>
                  <a:cubicBezTo>
                    <a:pt x="143" y="83"/>
                    <a:pt x="144" y="86"/>
                    <a:pt x="144" y="88"/>
                  </a:cubicBezTo>
                  <a:cubicBezTo>
                    <a:pt x="144" y="92"/>
                    <a:pt x="140" y="96"/>
                    <a:pt x="136" y="96"/>
                  </a:cubicBezTo>
                  <a:cubicBezTo>
                    <a:pt x="132" y="96"/>
                    <a:pt x="128" y="92"/>
                    <a:pt x="128" y="88"/>
                  </a:cubicBezTo>
                  <a:cubicBezTo>
                    <a:pt x="128" y="84"/>
                    <a:pt x="132" y="80"/>
                    <a:pt x="136" y="80"/>
                  </a:cubicBezTo>
                  <a:close/>
                  <a:moveTo>
                    <a:pt x="76" y="56"/>
                  </a:moveTo>
                  <a:cubicBezTo>
                    <a:pt x="80" y="56"/>
                    <a:pt x="84" y="60"/>
                    <a:pt x="84" y="64"/>
                  </a:cubicBezTo>
                  <a:cubicBezTo>
                    <a:pt x="84" y="68"/>
                    <a:pt x="80" y="72"/>
                    <a:pt x="76" y="72"/>
                  </a:cubicBezTo>
                  <a:cubicBezTo>
                    <a:pt x="72" y="72"/>
                    <a:pt x="68" y="68"/>
                    <a:pt x="68" y="64"/>
                  </a:cubicBezTo>
                  <a:cubicBezTo>
                    <a:pt x="68" y="60"/>
                    <a:pt x="72" y="56"/>
                    <a:pt x="76" y="56"/>
                  </a:cubicBezTo>
                  <a:close/>
                  <a:moveTo>
                    <a:pt x="16" y="108"/>
                  </a:moveTo>
                  <a:cubicBezTo>
                    <a:pt x="18" y="108"/>
                    <a:pt x="21" y="109"/>
                    <a:pt x="22" y="111"/>
                  </a:cubicBezTo>
                  <a:cubicBezTo>
                    <a:pt x="22" y="111"/>
                    <a:pt x="22" y="111"/>
                    <a:pt x="22" y="111"/>
                  </a:cubicBezTo>
                  <a:cubicBezTo>
                    <a:pt x="22" y="111"/>
                    <a:pt x="22" y="111"/>
                    <a:pt x="22" y="111"/>
                  </a:cubicBezTo>
                  <a:cubicBezTo>
                    <a:pt x="23" y="112"/>
                    <a:pt x="24" y="114"/>
                    <a:pt x="24" y="116"/>
                  </a:cubicBezTo>
                  <a:cubicBezTo>
                    <a:pt x="24" y="120"/>
                    <a:pt x="20" y="124"/>
                    <a:pt x="16" y="124"/>
                  </a:cubicBezTo>
                  <a:cubicBezTo>
                    <a:pt x="12" y="124"/>
                    <a:pt x="8" y="120"/>
                    <a:pt x="8" y="116"/>
                  </a:cubicBezTo>
                  <a:cubicBezTo>
                    <a:pt x="8" y="112"/>
                    <a:pt x="12" y="108"/>
                    <a:pt x="16" y="10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74593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7516092" y="0"/>
            <a:ext cx="1648898" cy="5155045"/>
          </a:xfrm>
          <a:prstGeom prst="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9"/>
          <p:cNvSpPr/>
          <p:nvPr/>
        </p:nvSpPr>
        <p:spPr>
          <a:xfrm>
            <a:off x="3981320" y="-1"/>
            <a:ext cx="4459981" cy="5155819"/>
          </a:xfrm>
          <a:custGeom>
            <a:avLst/>
            <a:gdLst/>
            <a:ahLst/>
            <a:cxnLst/>
            <a:rect l="l" t="t" r="r" b="b"/>
            <a:pathLst>
              <a:path w="4459981" h="5155819">
                <a:moveTo>
                  <a:pt x="516068" y="0"/>
                </a:moveTo>
                <a:lnTo>
                  <a:pt x="4459981" y="0"/>
                </a:lnTo>
                <a:lnTo>
                  <a:pt x="4459981" y="5155819"/>
                </a:lnTo>
                <a:lnTo>
                  <a:pt x="405208" y="5155819"/>
                </a:lnTo>
                <a:lnTo>
                  <a:pt x="334498" y="4946340"/>
                </a:lnTo>
                <a:cubicBezTo>
                  <a:pt x="117109" y="4245740"/>
                  <a:pt x="0" y="3500853"/>
                  <a:pt x="0" y="2728548"/>
                </a:cubicBezTo>
                <a:cubicBezTo>
                  <a:pt x="0" y="1827527"/>
                  <a:pt x="159398" y="963823"/>
                  <a:pt x="451470" y="164227"/>
                </a:cubicBezTo>
                <a:close/>
              </a:path>
            </a:pathLst>
          </a:cu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6350579" y="1203191"/>
            <a:ext cx="2320560" cy="289823"/>
            <a:chOff x="6221431" y="1626035"/>
            <a:chExt cx="2320560" cy="289823"/>
          </a:xfrm>
        </p:grpSpPr>
        <p:grpSp>
          <p:nvGrpSpPr>
            <p:cNvPr id="33" name="Group 32"/>
            <p:cNvGrpSpPr/>
            <p:nvPr/>
          </p:nvGrpSpPr>
          <p:grpSpPr>
            <a:xfrm>
              <a:off x="6221431" y="1655628"/>
              <a:ext cx="233363" cy="228600"/>
              <a:chOff x="4849812" y="1039813"/>
              <a:chExt cx="233363" cy="228600"/>
            </a:xfrm>
          </p:grpSpPr>
          <p:sp>
            <p:nvSpPr>
              <p:cNvPr id="35" name="Freeform 34"/>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sp>
            <p:nvSpPr>
              <p:cNvPr id="36" name="Freeform 35"/>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grpSp>
        <p:sp>
          <p:nvSpPr>
            <p:cNvPr id="34" name="TextBox 33"/>
            <p:cNvSpPr txBox="1"/>
            <p:nvPr/>
          </p:nvSpPr>
          <p:spPr>
            <a:xfrm>
              <a:off x="6557359" y="1626035"/>
              <a:ext cx="1984632" cy="289823"/>
            </a:xfrm>
            <a:prstGeom prst="rect">
              <a:avLst/>
            </a:prstGeom>
            <a:noFill/>
          </p:spPr>
          <p:txBody>
            <a:bodyPr wrap="square" rtlCol="0">
              <a:spAutoFit/>
            </a:bodyPr>
            <a:lstStyle/>
            <a:p>
              <a:pPr>
                <a:lnSpc>
                  <a:spcPct val="90000"/>
                </a:lnSpc>
              </a:pPr>
              <a:r>
                <a:rPr lang="en-US" sz="1400" b="1" dirty="0">
                  <a:solidFill>
                    <a:srgbClr val="FFFFFF"/>
                  </a:solidFill>
                  <a:latin typeface="Arial"/>
                  <a:cs typeface="Arial"/>
                </a:rPr>
                <a:t>Time frame</a:t>
              </a:r>
            </a:p>
          </p:txBody>
        </p:sp>
      </p:grpSp>
      <p:grpSp>
        <p:nvGrpSpPr>
          <p:cNvPr id="7" name="Group 6"/>
          <p:cNvGrpSpPr/>
          <p:nvPr/>
        </p:nvGrpSpPr>
        <p:grpSpPr>
          <a:xfrm>
            <a:off x="6350579" y="2506298"/>
            <a:ext cx="2320560" cy="289823"/>
            <a:chOff x="6221431" y="2851841"/>
            <a:chExt cx="2320560" cy="289823"/>
          </a:xfrm>
        </p:grpSpPr>
        <p:grpSp>
          <p:nvGrpSpPr>
            <p:cNvPr id="38" name="Group 37"/>
            <p:cNvGrpSpPr/>
            <p:nvPr/>
          </p:nvGrpSpPr>
          <p:grpSpPr>
            <a:xfrm>
              <a:off x="6221431" y="2881434"/>
              <a:ext cx="233363" cy="228600"/>
              <a:chOff x="4849812" y="1039813"/>
              <a:chExt cx="233363" cy="228600"/>
            </a:xfrm>
          </p:grpSpPr>
          <p:sp>
            <p:nvSpPr>
              <p:cNvPr id="40" name="Freeform 39"/>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sp>
            <p:nvSpPr>
              <p:cNvPr id="41" name="Freeform 40"/>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grpSp>
        <p:sp>
          <p:nvSpPr>
            <p:cNvPr id="39" name="TextBox 38"/>
            <p:cNvSpPr txBox="1"/>
            <p:nvPr/>
          </p:nvSpPr>
          <p:spPr>
            <a:xfrm>
              <a:off x="6557359" y="2851841"/>
              <a:ext cx="1984632" cy="289823"/>
            </a:xfrm>
            <a:prstGeom prst="rect">
              <a:avLst/>
            </a:prstGeom>
            <a:noFill/>
          </p:spPr>
          <p:txBody>
            <a:bodyPr wrap="square" rtlCol="0">
              <a:spAutoFit/>
            </a:bodyPr>
            <a:lstStyle/>
            <a:p>
              <a:pPr>
                <a:lnSpc>
                  <a:spcPct val="90000"/>
                </a:lnSpc>
              </a:pPr>
              <a:r>
                <a:rPr lang="en-US" sz="1400" b="1" dirty="0">
                  <a:solidFill>
                    <a:srgbClr val="FFFFFF"/>
                  </a:solidFill>
                  <a:latin typeface="Arial"/>
                  <a:cs typeface="Arial"/>
                </a:rPr>
                <a:t>Financial needs</a:t>
              </a:r>
            </a:p>
          </p:txBody>
        </p:sp>
      </p:grpSp>
      <p:grpSp>
        <p:nvGrpSpPr>
          <p:cNvPr id="6" name="Group 5"/>
          <p:cNvGrpSpPr/>
          <p:nvPr/>
        </p:nvGrpSpPr>
        <p:grpSpPr>
          <a:xfrm>
            <a:off x="6350579" y="3780635"/>
            <a:ext cx="2320560" cy="289823"/>
            <a:chOff x="6221431" y="4048877"/>
            <a:chExt cx="2320560" cy="289823"/>
          </a:xfrm>
        </p:grpSpPr>
        <p:grpSp>
          <p:nvGrpSpPr>
            <p:cNvPr id="43" name="Group 42"/>
            <p:cNvGrpSpPr/>
            <p:nvPr/>
          </p:nvGrpSpPr>
          <p:grpSpPr>
            <a:xfrm>
              <a:off x="6221431" y="4078470"/>
              <a:ext cx="233363" cy="228600"/>
              <a:chOff x="4849812" y="1039813"/>
              <a:chExt cx="233363" cy="228600"/>
            </a:xfrm>
          </p:grpSpPr>
          <p:sp>
            <p:nvSpPr>
              <p:cNvPr id="45" name="Freeform 44"/>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sp>
            <p:nvSpPr>
              <p:cNvPr id="52" name="Freeform 51"/>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grpSp>
        <p:sp>
          <p:nvSpPr>
            <p:cNvPr id="44" name="TextBox 43"/>
            <p:cNvSpPr txBox="1"/>
            <p:nvPr/>
          </p:nvSpPr>
          <p:spPr>
            <a:xfrm>
              <a:off x="6557359" y="4048877"/>
              <a:ext cx="1984632" cy="289823"/>
            </a:xfrm>
            <a:prstGeom prst="rect">
              <a:avLst/>
            </a:prstGeom>
            <a:noFill/>
          </p:spPr>
          <p:txBody>
            <a:bodyPr wrap="square" rtlCol="0">
              <a:spAutoFit/>
            </a:bodyPr>
            <a:lstStyle/>
            <a:p>
              <a:pPr>
                <a:lnSpc>
                  <a:spcPct val="90000"/>
                </a:lnSpc>
              </a:pPr>
              <a:r>
                <a:rPr lang="en-US" sz="1400" b="1" dirty="0">
                  <a:solidFill>
                    <a:srgbClr val="FFFFFF"/>
                  </a:solidFill>
                  <a:latin typeface="Arial"/>
                  <a:cs typeface="Arial"/>
                </a:rPr>
                <a:t>Comfort with risk</a:t>
              </a:r>
            </a:p>
          </p:txBody>
        </p:sp>
      </p:grpSp>
      <p:grpSp>
        <p:nvGrpSpPr>
          <p:cNvPr id="4" name="Group 3"/>
          <p:cNvGrpSpPr/>
          <p:nvPr/>
        </p:nvGrpSpPr>
        <p:grpSpPr>
          <a:xfrm>
            <a:off x="5220233" y="2169749"/>
            <a:ext cx="938656" cy="938654"/>
            <a:chOff x="5091085" y="2515292"/>
            <a:chExt cx="938656" cy="938654"/>
          </a:xfrm>
        </p:grpSpPr>
        <p:sp>
          <p:nvSpPr>
            <p:cNvPr id="54" name="Oval 53"/>
            <p:cNvSpPr/>
            <p:nvPr/>
          </p:nvSpPr>
          <p:spPr>
            <a:xfrm>
              <a:off x="5091085" y="2515292"/>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nvGrpSpPr>
            <p:cNvPr id="62" name="Group 61"/>
            <p:cNvGrpSpPr/>
            <p:nvPr/>
          </p:nvGrpSpPr>
          <p:grpSpPr>
            <a:xfrm>
              <a:off x="5230867" y="2801303"/>
              <a:ext cx="677151" cy="359910"/>
              <a:chOff x="11004550" y="4379914"/>
              <a:chExt cx="579438" cy="307975"/>
            </a:xfrm>
            <a:solidFill>
              <a:srgbClr val="D43815"/>
            </a:solidFill>
          </p:grpSpPr>
          <p:sp>
            <p:nvSpPr>
              <p:cNvPr id="63" name="Freeform 130"/>
              <p:cNvSpPr>
                <a:spLocks noEditPoints="1"/>
              </p:cNvSpPr>
              <p:nvPr/>
            </p:nvSpPr>
            <p:spPr bwMode="auto">
              <a:xfrm>
                <a:off x="11004550" y="4379914"/>
                <a:ext cx="579438" cy="307975"/>
              </a:xfrm>
              <a:custGeom>
                <a:avLst/>
                <a:gdLst>
                  <a:gd name="T0" fmla="*/ 178 w 241"/>
                  <a:gd name="T1" fmla="*/ 75 h 128"/>
                  <a:gd name="T2" fmla="*/ 239 w 241"/>
                  <a:gd name="T3" fmla="*/ 30 h 128"/>
                  <a:gd name="T4" fmla="*/ 175 w 241"/>
                  <a:gd name="T5" fmla="*/ 68 h 128"/>
                  <a:gd name="T6" fmla="*/ 128 w 241"/>
                  <a:gd name="T7" fmla="*/ 56 h 128"/>
                  <a:gd name="T8" fmla="*/ 178 w 241"/>
                  <a:gd name="T9" fmla="*/ 55 h 128"/>
                  <a:gd name="T10" fmla="*/ 240 w 241"/>
                  <a:gd name="T11" fmla="*/ 11 h 128"/>
                  <a:gd name="T12" fmla="*/ 185 w 241"/>
                  <a:gd name="T13" fmla="*/ 8 h 128"/>
                  <a:gd name="T14" fmla="*/ 188 w 241"/>
                  <a:gd name="T15" fmla="*/ 3 h 128"/>
                  <a:gd name="T16" fmla="*/ 112 w 241"/>
                  <a:gd name="T17" fmla="*/ 0 h 128"/>
                  <a:gd name="T18" fmla="*/ 99 w 241"/>
                  <a:gd name="T19" fmla="*/ 8 h 128"/>
                  <a:gd name="T20" fmla="*/ 62 w 241"/>
                  <a:gd name="T21" fmla="*/ 9 h 128"/>
                  <a:gd name="T22" fmla="*/ 0 w 241"/>
                  <a:gd name="T23" fmla="*/ 53 h 128"/>
                  <a:gd name="T24" fmla="*/ 48 w 241"/>
                  <a:gd name="T25" fmla="*/ 56 h 128"/>
                  <a:gd name="T26" fmla="*/ 4 w 241"/>
                  <a:gd name="T27" fmla="*/ 64 h 128"/>
                  <a:gd name="T28" fmla="*/ 4 w 241"/>
                  <a:gd name="T29" fmla="*/ 72 h 128"/>
                  <a:gd name="T30" fmla="*/ 48 w 241"/>
                  <a:gd name="T31" fmla="*/ 80 h 128"/>
                  <a:gd name="T32" fmla="*/ 0 w 241"/>
                  <a:gd name="T33" fmla="*/ 84 h 128"/>
                  <a:gd name="T34" fmla="*/ 48 w 241"/>
                  <a:gd name="T35" fmla="*/ 88 h 128"/>
                  <a:gd name="T36" fmla="*/ 4 w 241"/>
                  <a:gd name="T37" fmla="*/ 96 h 128"/>
                  <a:gd name="T38" fmla="*/ 4 w 241"/>
                  <a:gd name="T39" fmla="*/ 104 h 128"/>
                  <a:gd name="T40" fmla="*/ 48 w 241"/>
                  <a:gd name="T41" fmla="*/ 112 h 128"/>
                  <a:gd name="T42" fmla="*/ 0 w 241"/>
                  <a:gd name="T43" fmla="*/ 116 h 128"/>
                  <a:gd name="T44" fmla="*/ 48 w 241"/>
                  <a:gd name="T45" fmla="*/ 120 h 128"/>
                  <a:gd name="T46" fmla="*/ 52 w 241"/>
                  <a:gd name="T47" fmla="*/ 128 h 128"/>
                  <a:gd name="T48" fmla="*/ 128 w 241"/>
                  <a:gd name="T49" fmla="*/ 124 h 128"/>
                  <a:gd name="T50" fmla="*/ 176 w 241"/>
                  <a:gd name="T51" fmla="*/ 120 h 128"/>
                  <a:gd name="T52" fmla="*/ 238 w 241"/>
                  <a:gd name="T53" fmla="*/ 79 h 128"/>
                  <a:gd name="T54" fmla="*/ 234 w 241"/>
                  <a:gd name="T55" fmla="*/ 73 h 128"/>
                  <a:gd name="T56" fmla="*/ 128 w 241"/>
                  <a:gd name="T57" fmla="*/ 112 h 128"/>
                  <a:gd name="T58" fmla="*/ 176 w 241"/>
                  <a:gd name="T59" fmla="*/ 100 h 128"/>
                  <a:gd name="T60" fmla="*/ 238 w 241"/>
                  <a:gd name="T61" fmla="*/ 59 h 128"/>
                  <a:gd name="T62" fmla="*/ 234 w 241"/>
                  <a:gd name="T63" fmla="*/ 53 h 128"/>
                  <a:gd name="T64" fmla="*/ 128 w 241"/>
                  <a:gd name="T65" fmla="*/ 92 h 128"/>
                  <a:gd name="T66" fmla="*/ 176 w 241"/>
                  <a:gd name="T67" fmla="*/ 76 h 128"/>
                  <a:gd name="T68" fmla="*/ 175 w 241"/>
                  <a:gd name="T69" fmla="*/ 48 h 128"/>
                  <a:gd name="T70" fmla="*/ 128 w 241"/>
                  <a:gd name="T71" fmla="*/ 46 h 128"/>
                  <a:gd name="T72" fmla="*/ 223 w 241"/>
                  <a:gd name="T73" fmla="*/ 16 h 128"/>
                  <a:gd name="T74" fmla="*/ 65 w 241"/>
                  <a:gd name="T75" fmla="*/ 16 h 128"/>
                  <a:gd name="T76" fmla="*/ 50 w 241"/>
                  <a:gd name="T77" fmla="*/ 41 h 128"/>
                  <a:gd name="T78" fmla="*/ 48 w 241"/>
                  <a:gd name="T79" fmla="*/ 48 h 128"/>
                  <a:gd name="T80" fmla="*/ 120 w 241"/>
                  <a:gd name="T81" fmla="*/ 120 h 128"/>
                  <a:gd name="T82" fmla="*/ 56 w 241"/>
                  <a:gd name="T83" fmla="*/ 46 h 128"/>
                  <a:gd name="T84" fmla="*/ 171 w 241"/>
                  <a:gd name="T85" fmla="*/ 8 h 128"/>
                  <a:gd name="T86" fmla="*/ 120 w 241"/>
                  <a:gd name="T87"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128">
                    <a:moveTo>
                      <a:pt x="176" y="76"/>
                    </a:moveTo>
                    <a:cubicBezTo>
                      <a:pt x="177" y="76"/>
                      <a:pt x="178" y="76"/>
                      <a:pt x="178" y="75"/>
                    </a:cubicBezTo>
                    <a:cubicBezTo>
                      <a:pt x="238" y="35"/>
                      <a:pt x="238" y="35"/>
                      <a:pt x="238" y="35"/>
                    </a:cubicBezTo>
                    <a:cubicBezTo>
                      <a:pt x="240" y="34"/>
                      <a:pt x="241" y="32"/>
                      <a:pt x="239" y="30"/>
                    </a:cubicBezTo>
                    <a:cubicBezTo>
                      <a:pt x="238" y="28"/>
                      <a:pt x="236" y="27"/>
                      <a:pt x="234" y="29"/>
                    </a:cubicBezTo>
                    <a:cubicBezTo>
                      <a:pt x="175" y="68"/>
                      <a:pt x="175" y="68"/>
                      <a:pt x="175" y="68"/>
                    </a:cubicBezTo>
                    <a:cubicBezTo>
                      <a:pt x="128" y="68"/>
                      <a:pt x="128" y="68"/>
                      <a:pt x="128" y="68"/>
                    </a:cubicBezTo>
                    <a:cubicBezTo>
                      <a:pt x="128" y="56"/>
                      <a:pt x="128" y="56"/>
                      <a:pt x="128" y="56"/>
                    </a:cubicBezTo>
                    <a:cubicBezTo>
                      <a:pt x="176" y="56"/>
                      <a:pt x="176" y="56"/>
                      <a:pt x="176" y="56"/>
                    </a:cubicBezTo>
                    <a:cubicBezTo>
                      <a:pt x="177" y="56"/>
                      <a:pt x="178" y="56"/>
                      <a:pt x="178" y="55"/>
                    </a:cubicBezTo>
                    <a:cubicBezTo>
                      <a:pt x="238" y="15"/>
                      <a:pt x="238" y="15"/>
                      <a:pt x="238" y="15"/>
                    </a:cubicBezTo>
                    <a:cubicBezTo>
                      <a:pt x="240" y="14"/>
                      <a:pt x="240" y="13"/>
                      <a:pt x="240" y="11"/>
                    </a:cubicBezTo>
                    <a:cubicBezTo>
                      <a:pt x="239" y="9"/>
                      <a:pt x="238" y="8"/>
                      <a:pt x="236" y="8"/>
                    </a:cubicBezTo>
                    <a:cubicBezTo>
                      <a:pt x="185" y="8"/>
                      <a:pt x="185" y="8"/>
                      <a:pt x="185" y="8"/>
                    </a:cubicBezTo>
                    <a:cubicBezTo>
                      <a:pt x="186" y="7"/>
                      <a:pt x="186" y="7"/>
                      <a:pt x="186" y="7"/>
                    </a:cubicBezTo>
                    <a:cubicBezTo>
                      <a:pt x="188" y="6"/>
                      <a:pt x="188" y="5"/>
                      <a:pt x="188" y="3"/>
                    </a:cubicBezTo>
                    <a:cubicBezTo>
                      <a:pt x="187" y="1"/>
                      <a:pt x="186" y="0"/>
                      <a:pt x="184" y="0"/>
                    </a:cubicBezTo>
                    <a:cubicBezTo>
                      <a:pt x="112" y="0"/>
                      <a:pt x="112" y="0"/>
                      <a:pt x="112" y="0"/>
                    </a:cubicBezTo>
                    <a:cubicBezTo>
                      <a:pt x="111" y="0"/>
                      <a:pt x="110" y="0"/>
                      <a:pt x="110" y="1"/>
                    </a:cubicBezTo>
                    <a:cubicBezTo>
                      <a:pt x="99" y="8"/>
                      <a:pt x="99" y="8"/>
                      <a:pt x="99" y="8"/>
                    </a:cubicBezTo>
                    <a:cubicBezTo>
                      <a:pt x="64" y="8"/>
                      <a:pt x="64" y="8"/>
                      <a:pt x="64" y="8"/>
                    </a:cubicBezTo>
                    <a:cubicBezTo>
                      <a:pt x="63" y="8"/>
                      <a:pt x="62" y="8"/>
                      <a:pt x="62" y="9"/>
                    </a:cubicBezTo>
                    <a:cubicBezTo>
                      <a:pt x="2" y="49"/>
                      <a:pt x="2" y="49"/>
                      <a:pt x="2" y="49"/>
                    </a:cubicBezTo>
                    <a:cubicBezTo>
                      <a:pt x="0" y="50"/>
                      <a:pt x="0" y="51"/>
                      <a:pt x="0" y="53"/>
                    </a:cubicBezTo>
                    <a:cubicBezTo>
                      <a:pt x="1" y="55"/>
                      <a:pt x="2" y="56"/>
                      <a:pt x="4" y="56"/>
                    </a:cubicBezTo>
                    <a:cubicBezTo>
                      <a:pt x="48" y="56"/>
                      <a:pt x="48" y="56"/>
                      <a:pt x="48" y="56"/>
                    </a:cubicBezTo>
                    <a:cubicBezTo>
                      <a:pt x="48" y="64"/>
                      <a:pt x="48" y="64"/>
                      <a:pt x="48" y="64"/>
                    </a:cubicBezTo>
                    <a:cubicBezTo>
                      <a:pt x="4" y="64"/>
                      <a:pt x="4" y="64"/>
                      <a:pt x="4" y="64"/>
                    </a:cubicBezTo>
                    <a:cubicBezTo>
                      <a:pt x="2" y="64"/>
                      <a:pt x="0" y="66"/>
                      <a:pt x="0" y="68"/>
                    </a:cubicBezTo>
                    <a:cubicBezTo>
                      <a:pt x="0" y="70"/>
                      <a:pt x="2" y="72"/>
                      <a:pt x="4" y="72"/>
                    </a:cubicBezTo>
                    <a:cubicBezTo>
                      <a:pt x="48" y="72"/>
                      <a:pt x="48" y="72"/>
                      <a:pt x="48" y="72"/>
                    </a:cubicBezTo>
                    <a:cubicBezTo>
                      <a:pt x="48" y="80"/>
                      <a:pt x="48" y="80"/>
                      <a:pt x="48" y="80"/>
                    </a:cubicBezTo>
                    <a:cubicBezTo>
                      <a:pt x="4" y="80"/>
                      <a:pt x="4" y="80"/>
                      <a:pt x="4" y="80"/>
                    </a:cubicBezTo>
                    <a:cubicBezTo>
                      <a:pt x="2" y="80"/>
                      <a:pt x="0" y="82"/>
                      <a:pt x="0" y="84"/>
                    </a:cubicBezTo>
                    <a:cubicBezTo>
                      <a:pt x="0" y="86"/>
                      <a:pt x="2" y="88"/>
                      <a:pt x="4" y="88"/>
                    </a:cubicBezTo>
                    <a:cubicBezTo>
                      <a:pt x="48" y="88"/>
                      <a:pt x="48" y="88"/>
                      <a:pt x="48" y="88"/>
                    </a:cubicBezTo>
                    <a:cubicBezTo>
                      <a:pt x="48" y="96"/>
                      <a:pt x="48" y="96"/>
                      <a:pt x="48" y="96"/>
                    </a:cubicBezTo>
                    <a:cubicBezTo>
                      <a:pt x="4" y="96"/>
                      <a:pt x="4" y="96"/>
                      <a:pt x="4" y="96"/>
                    </a:cubicBezTo>
                    <a:cubicBezTo>
                      <a:pt x="2" y="96"/>
                      <a:pt x="0" y="98"/>
                      <a:pt x="0" y="100"/>
                    </a:cubicBezTo>
                    <a:cubicBezTo>
                      <a:pt x="0" y="102"/>
                      <a:pt x="2" y="104"/>
                      <a:pt x="4" y="104"/>
                    </a:cubicBezTo>
                    <a:cubicBezTo>
                      <a:pt x="48" y="104"/>
                      <a:pt x="48" y="104"/>
                      <a:pt x="48" y="104"/>
                    </a:cubicBezTo>
                    <a:cubicBezTo>
                      <a:pt x="48" y="112"/>
                      <a:pt x="48" y="112"/>
                      <a:pt x="48" y="112"/>
                    </a:cubicBezTo>
                    <a:cubicBezTo>
                      <a:pt x="4" y="112"/>
                      <a:pt x="4" y="112"/>
                      <a:pt x="4" y="112"/>
                    </a:cubicBezTo>
                    <a:cubicBezTo>
                      <a:pt x="2" y="112"/>
                      <a:pt x="0" y="114"/>
                      <a:pt x="0" y="116"/>
                    </a:cubicBezTo>
                    <a:cubicBezTo>
                      <a:pt x="0" y="118"/>
                      <a:pt x="2" y="120"/>
                      <a:pt x="4" y="120"/>
                    </a:cubicBezTo>
                    <a:cubicBezTo>
                      <a:pt x="48" y="120"/>
                      <a:pt x="48" y="120"/>
                      <a:pt x="48" y="120"/>
                    </a:cubicBezTo>
                    <a:cubicBezTo>
                      <a:pt x="48" y="124"/>
                      <a:pt x="48" y="124"/>
                      <a:pt x="48" y="124"/>
                    </a:cubicBezTo>
                    <a:cubicBezTo>
                      <a:pt x="48" y="126"/>
                      <a:pt x="50" y="128"/>
                      <a:pt x="52" y="128"/>
                    </a:cubicBezTo>
                    <a:cubicBezTo>
                      <a:pt x="124" y="128"/>
                      <a:pt x="124" y="128"/>
                      <a:pt x="124" y="128"/>
                    </a:cubicBezTo>
                    <a:cubicBezTo>
                      <a:pt x="126" y="128"/>
                      <a:pt x="128" y="126"/>
                      <a:pt x="128" y="124"/>
                    </a:cubicBezTo>
                    <a:cubicBezTo>
                      <a:pt x="128" y="120"/>
                      <a:pt x="128" y="120"/>
                      <a:pt x="128" y="120"/>
                    </a:cubicBezTo>
                    <a:cubicBezTo>
                      <a:pt x="176" y="120"/>
                      <a:pt x="176" y="120"/>
                      <a:pt x="176" y="120"/>
                    </a:cubicBezTo>
                    <a:cubicBezTo>
                      <a:pt x="177" y="120"/>
                      <a:pt x="178" y="120"/>
                      <a:pt x="178" y="119"/>
                    </a:cubicBezTo>
                    <a:cubicBezTo>
                      <a:pt x="238" y="79"/>
                      <a:pt x="238" y="79"/>
                      <a:pt x="238" y="79"/>
                    </a:cubicBezTo>
                    <a:cubicBezTo>
                      <a:pt x="240" y="78"/>
                      <a:pt x="241" y="76"/>
                      <a:pt x="239" y="74"/>
                    </a:cubicBezTo>
                    <a:cubicBezTo>
                      <a:pt x="238" y="72"/>
                      <a:pt x="236" y="71"/>
                      <a:pt x="234" y="73"/>
                    </a:cubicBezTo>
                    <a:cubicBezTo>
                      <a:pt x="175" y="112"/>
                      <a:pt x="175" y="112"/>
                      <a:pt x="175" y="112"/>
                    </a:cubicBezTo>
                    <a:cubicBezTo>
                      <a:pt x="128" y="112"/>
                      <a:pt x="128" y="112"/>
                      <a:pt x="128" y="112"/>
                    </a:cubicBezTo>
                    <a:cubicBezTo>
                      <a:pt x="128" y="100"/>
                      <a:pt x="128" y="100"/>
                      <a:pt x="128" y="100"/>
                    </a:cubicBezTo>
                    <a:cubicBezTo>
                      <a:pt x="176" y="100"/>
                      <a:pt x="176" y="100"/>
                      <a:pt x="176" y="100"/>
                    </a:cubicBezTo>
                    <a:cubicBezTo>
                      <a:pt x="177" y="100"/>
                      <a:pt x="178" y="100"/>
                      <a:pt x="178" y="99"/>
                    </a:cubicBezTo>
                    <a:cubicBezTo>
                      <a:pt x="238" y="59"/>
                      <a:pt x="238" y="59"/>
                      <a:pt x="238" y="59"/>
                    </a:cubicBezTo>
                    <a:cubicBezTo>
                      <a:pt x="240" y="58"/>
                      <a:pt x="241" y="56"/>
                      <a:pt x="239" y="54"/>
                    </a:cubicBezTo>
                    <a:cubicBezTo>
                      <a:pt x="238" y="52"/>
                      <a:pt x="236" y="51"/>
                      <a:pt x="234" y="53"/>
                    </a:cubicBezTo>
                    <a:cubicBezTo>
                      <a:pt x="175" y="92"/>
                      <a:pt x="175" y="92"/>
                      <a:pt x="175" y="92"/>
                    </a:cubicBezTo>
                    <a:cubicBezTo>
                      <a:pt x="128" y="92"/>
                      <a:pt x="128" y="92"/>
                      <a:pt x="128" y="92"/>
                    </a:cubicBezTo>
                    <a:cubicBezTo>
                      <a:pt x="128" y="76"/>
                      <a:pt x="128" y="76"/>
                      <a:pt x="128" y="76"/>
                    </a:cubicBezTo>
                    <a:lnTo>
                      <a:pt x="176" y="76"/>
                    </a:lnTo>
                    <a:close/>
                    <a:moveTo>
                      <a:pt x="223" y="16"/>
                    </a:moveTo>
                    <a:cubicBezTo>
                      <a:pt x="175" y="48"/>
                      <a:pt x="175" y="48"/>
                      <a:pt x="175" y="48"/>
                    </a:cubicBezTo>
                    <a:cubicBezTo>
                      <a:pt x="128" y="48"/>
                      <a:pt x="128" y="48"/>
                      <a:pt x="128" y="48"/>
                    </a:cubicBezTo>
                    <a:cubicBezTo>
                      <a:pt x="128" y="46"/>
                      <a:pt x="128" y="46"/>
                      <a:pt x="128" y="46"/>
                    </a:cubicBezTo>
                    <a:cubicBezTo>
                      <a:pt x="173" y="16"/>
                      <a:pt x="173" y="16"/>
                      <a:pt x="173" y="16"/>
                    </a:cubicBezTo>
                    <a:lnTo>
                      <a:pt x="223" y="16"/>
                    </a:lnTo>
                    <a:close/>
                    <a:moveTo>
                      <a:pt x="17" y="48"/>
                    </a:moveTo>
                    <a:cubicBezTo>
                      <a:pt x="65" y="16"/>
                      <a:pt x="65" y="16"/>
                      <a:pt x="65" y="16"/>
                    </a:cubicBezTo>
                    <a:cubicBezTo>
                      <a:pt x="87" y="16"/>
                      <a:pt x="87" y="16"/>
                      <a:pt x="87" y="16"/>
                    </a:cubicBezTo>
                    <a:cubicBezTo>
                      <a:pt x="50" y="41"/>
                      <a:pt x="50" y="41"/>
                      <a:pt x="50" y="41"/>
                    </a:cubicBezTo>
                    <a:cubicBezTo>
                      <a:pt x="49" y="41"/>
                      <a:pt x="48" y="43"/>
                      <a:pt x="48" y="44"/>
                    </a:cubicBezTo>
                    <a:cubicBezTo>
                      <a:pt x="48" y="48"/>
                      <a:pt x="48" y="48"/>
                      <a:pt x="48" y="48"/>
                    </a:cubicBezTo>
                    <a:lnTo>
                      <a:pt x="17" y="48"/>
                    </a:lnTo>
                    <a:close/>
                    <a:moveTo>
                      <a:pt x="120" y="120"/>
                    </a:moveTo>
                    <a:cubicBezTo>
                      <a:pt x="56" y="120"/>
                      <a:pt x="56" y="120"/>
                      <a:pt x="56" y="120"/>
                    </a:cubicBezTo>
                    <a:cubicBezTo>
                      <a:pt x="56" y="46"/>
                      <a:pt x="56" y="46"/>
                      <a:pt x="56" y="46"/>
                    </a:cubicBezTo>
                    <a:cubicBezTo>
                      <a:pt x="113" y="8"/>
                      <a:pt x="113" y="8"/>
                      <a:pt x="113" y="8"/>
                    </a:cubicBezTo>
                    <a:cubicBezTo>
                      <a:pt x="171" y="8"/>
                      <a:pt x="171" y="8"/>
                      <a:pt x="171" y="8"/>
                    </a:cubicBezTo>
                    <a:cubicBezTo>
                      <a:pt x="122" y="41"/>
                      <a:pt x="122" y="41"/>
                      <a:pt x="122" y="41"/>
                    </a:cubicBezTo>
                    <a:cubicBezTo>
                      <a:pt x="121" y="41"/>
                      <a:pt x="120" y="43"/>
                      <a:pt x="120" y="44"/>
                    </a:cubicBezTo>
                    <a:lnTo>
                      <a:pt x="120" y="120"/>
                    </a:lnTo>
                    <a:close/>
                  </a:path>
                </a:pathLst>
              </a:custGeom>
              <a:solidFill>
                <a:schemeClr val="bg1"/>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31"/>
              <p:cNvSpPr>
                <a:spLocks/>
              </p:cNvSpPr>
              <p:nvPr/>
            </p:nvSpPr>
            <p:spPr bwMode="auto">
              <a:xfrm>
                <a:off x="11177588" y="4476751"/>
                <a:ext cx="77788" cy="173038"/>
              </a:xfrm>
              <a:custGeom>
                <a:avLst/>
                <a:gdLst>
                  <a:gd name="T0" fmla="*/ 16 w 32"/>
                  <a:gd name="T1" fmla="*/ 16 h 72"/>
                  <a:gd name="T2" fmla="*/ 24 w 32"/>
                  <a:gd name="T3" fmla="*/ 24 h 72"/>
                  <a:gd name="T4" fmla="*/ 28 w 32"/>
                  <a:gd name="T5" fmla="*/ 28 h 72"/>
                  <a:gd name="T6" fmla="*/ 32 w 32"/>
                  <a:gd name="T7" fmla="*/ 24 h 72"/>
                  <a:gd name="T8" fmla="*/ 20 w 32"/>
                  <a:gd name="T9" fmla="*/ 9 h 72"/>
                  <a:gd name="T10" fmla="*/ 20 w 32"/>
                  <a:gd name="T11" fmla="*/ 4 h 72"/>
                  <a:gd name="T12" fmla="*/ 16 w 32"/>
                  <a:gd name="T13" fmla="*/ 0 h 72"/>
                  <a:gd name="T14" fmla="*/ 12 w 32"/>
                  <a:gd name="T15" fmla="*/ 4 h 72"/>
                  <a:gd name="T16" fmla="*/ 12 w 32"/>
                  <a:gd name="T17" fmla="*/ 9 h 72"/>
                  <a:gd name="T18" fmla="*/ 0 w 32"/>
                  <a:gd name="T19" fmla="*/ 24 h 72"/>
                  <a:gd name="T20" fmla="*/ 16 w 32"/>
                  <a:gd name="T21" fmla="*/ 40 h 72"/>
                  <a:gd name="T22" fmla="*/ 24 w 32"/>
                  <a:gd name="T23" fmla="*/ 48 h 72"/>
                  <a:gd name="T24" fmla="*/ 16 w 32"/>
                  <a:gd name="T25" fmla="*/ 56 h 72"/>
                  <a:gd name="T26" fmla="*/ 16 w 32"/>
                  <a:gd name="T27" fmla="*/ 56 h 72"/>
                  <a:gd name="T28" fmla="*/ 16 w 32"/>
                  <a:gd name="T29" fmla="*/ 56 h 72"/>
                  <a:gd name="T30" fmla="*/ 8 w 32"/>
                  <a:gd name="T31" fmla="*/ 48 h 72"/>
                  <a:gd name="T32" fmla="*/ 4 w 32"/>
                  <a:gd name="T33" fmla="*/ 44 h 72"/>
                  <a:gd name="T34" fmla="*/ 0 w 32"/>
                  <a:gd name="T35" fmla="*/ 48 h 72"/>
                  <a:gd name="T36" fmla="*/ 12 w 32"/>
                  <a:gd name="T37" fmla="*/ 63 h 72"/>
                  <a:gd name="T38" fmla="*/ 12 w 32"/>
                  <a:gd name="T39" fmla="*/ 68 h 72"/>
                  <a:gd name="T40" fmla="*/ 16 w 32"/>
                  <a:gd name="T41" fmla="*/ 72 h 72"/>
                  <a:gd name="T42" fmla="*/ 20 w 32"/>
                  <a:gd name="T43" fmla="*/ 68 h 72"/>
                  <a:gd name="T44" fmla="*/ 20 w 32"/>
                  <a:gd name="T45" fmla="*/ 63 h 72"/>
                  <a:gd name="T46" fmla="*/ 32 w 32"/>
                  <a:gd name="T47" fmla="*/ 48 h 72"/>
                  <a:gd name="T48" fmla="*/ 16 w 32"/>
                  <a:gd name="T49" fmla="*/ 32 h 72"/>
                  <a:gd name="T50" fmla="*/ 8 w 32"/>
                  <a:gd name="T51" fmla="*/ 24 h 72"/>
                  <a:gd name="T52" fmla="*/ 16 w 32"/>
                  <a:gd name="T53"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72">
                    <a:moveTo>
                      <a:pt x="16" y="16"/>
                    </a:moveTo>
                    <a:cubicBezTo>
                      <a:pt x="20" y="16"/>
                      <a:pt x="24" y="20"/>
                      <a:pt x="24" y="24"/>
                    </a:cubicBezTo>
                    <a:cubicBezTo>
                      <a:pt x="24" y="26"/>
                      <a:pt x="26" y="28"/>
                      <a:pt x="28" y="28"/>
                    </a:cubicBezTo>
                    <a:cubicBezTo>
                      <a:pt x="30" y="28"/>
                      <a:pt x="32" y="26"/>
                      <a:pt x="32" y="24"/>
                    </a:cubicBezTo>
                    <a:cubicBezTo>
                      <a:pt x="32" y="17"/>
                      <a:pt x="27" y="10"/>
                      <a:pt x="20" y="9"/>
                    </a:cubicBezTo>
                    <a:cubicBezTo>
                      <a:pt x="20" y="4"/>
                      <a:pt x="20" y="4"/>
                      <a:pt x="20" y="4"/>
                    </a:cubicBezTo>
                    <a:cubicBezTo>
                      <a:pt x="20" y="2"/>
                      <a:pt x="18" y="0"/>
                      <a:pt x="16" y="0"/>
                    </a:cubicBezTo>
                    <a:cubicBezTo>
                      <a:pt x="14" y="0"/>
                      <a:pt x="12" y="2"/>
                      <a:pt x="12" y="4"/>
                    </a:cubicBezTo>
                    <a:cubicBezTo>
                      <a:pt x="12" y="9"/>
                      <a:pt x="12" y="9"/>
                      <a:pt x="12" y="9"/>
                    </a:cubicBezTo>
                    <a:cubicBezTo>
                      <a:pt x="5" y="10"/>
                      <a:pt x="0" y="17"/>
                      <a:pt x="0" y="24"/>
                    </a:cubicBezTo>
                    <a:cubicBezTo>
                      <a:pt x="0" y="33"/>
                      <a:pt x="7" y="40"/>
                      <a:pt x="16" y="40"/>
                    </a:cubicBezTo>
                    <a:cubicBezTo>
                      <a:pt x="20" y="40"/>
                      <a:pt x="24" y="44"/>
                      <a:pt x="24" y="48"/>
                    </a:cubicBezTo>
                    <a:cubicBezTo>
                      <a:pt x="24" y="52"/>
                      <a:pt x="20" y="56"/>
                      <a:pt x="16" y="56"/>
                    </a:cubicBezTo>
                    <a:cubicBezTo>
                      <a:pt x="16" y="56"/>
                      <a:pt x="16" y="56"/>
                      <a:pt x="16" y="56"/>
                    </a:cubicBezTo>
                    <a:cubicBezTo>
                      <a:pt x="16" y="56"/>
                      <a:pt x="16" y="56"/>
                      <a:pt x="16" y="56"/>
                    </a:cubicBezTo>
                    <a:cubicBezTo>
                      <a:pt x="12" y="56"/>
                      <a:pt x="8" y="52"/>
                      <a:pt x="8" y="48"/>
                    </a:cubicBezTo>
                    <a:cubicBezTo>
                      <a:pt x="8" y="46"/>
                      <a:pt x="6" y="44"/>
                      <a:pt x="4" y="44"/>
                    </a:cubicBezTo>
                    <a:cubicBezTo>
                      <a:pt x="2" y="44"/>
                      <a:pt x="0" y="46"/>
                      <a:pt x="0" y="48"/>
                    </a:cubicBezTo>
                    <a:cubicBezTo>
                      <a:pt x="0" y="55"/>
                      <a:pt x="5" y="62"/>
                      <a:pt x="12" y="63"/>
                    </a:cubicBezTo>
                    <a:cubicBezTo>
                      <a:pt x="12" y="68"/>
                      <a:pt x="12" y="68"/>
                      <a:pt x="12" y="68"/>
                    </a:cubicBezTo>
                    <a:cubicBezTo>
                      <a:pt x="12" y="70"/>
                      <a:pt x="14" y="72"/>
                      <a:pt x="16" y="72"/>
                    </a:cubicBezTo>
                    <a:cubicBezTo>
                      <a:pt x="18" y="72"/>
                      <a:pt x="20" y="70"/>
                      <a:pt x="20" y="68"/>
                    </a:cubicBezTo>
                    <a:cubicBezTo>
                      <a:pt x="20" y="63"/>
                      <a:pt x="20" y="63"/>
                      <a:pt x="20" y="63"/>
                    </a:cubicBezTo>
                    <a:cubicBezTo>
                      <a:pt x="27" y="62"/>
                      <a:pt x="32" y="55"/>
                      <a:pt x="32" y="48"/>
                    </a:cubicBezTo>
                    <a:cubicBezTo>
                      <a:pt x="32" y="39"/>
                      <a:pt x="25" y="32"/>
                      <a:pt x="16" y="32"/>
                    </a:cubicBezTo>
                    <a:cubicBezTo>
                      <a:pt x="12" y="32"/>
                      <a:pt x="8" y="28"/>
                      <a:pt x="8" y="24"/>
                    </a:cubicBezTo>
                    <a:cubicBezTo>
                      <a:pt x="8" y="20"/>
                      <a:pt x="12" y="16"/>
                      <a:pt x="16" y="16"/>
                    </a:cubicBezTo>
                    <a:close/>
                  </a:path>
                </a:pathLst>
              </a:custGeom>
              <a:solidFill>
                <a:schemeClr val="bg1"/>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 name="Group 4"/>
          <p:cNvGrpSpPr/>
          <p:nvPr/>
        </p:nvGrpSpPr>
        <p:grpSpPr>
          <a:xfrm>
            <a:off x="5220233" y="3444086"/>
            <a:ext cx="938656" cy="938654"/>
            <a:chOff x="5091085" y="3712328"/>
            <a:chExt cx="938656" cy="938654"/>
          </a:xfrm>
        </p:grpSpPr>
        <p:sp>
          <p:nvSpPr>
            <p:cNvPr id="60" name="Oval 59"/>
            <p:cNvSpPr/>
            <p:nvPr/>
          </p:nvSpPr>
          <p:spPr>
            <a:xfrm>
              <a:off x="5091085" y="3712328"/>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nvGrpSpPr>
            <p:cNvPr id="65" name="Group 64"/>
            <p:cNvGrpSpPr/>
            <p:nvPr/>
          </p:nvGrpSpPr>
          <p:grpSpPr>
            <a:xfrm>
              <a:off x="5284198" y="3834409"/>
              <a:ext cx="563877" cy="565906"/>
              <a:chOff x="5330825" y="2124075"/>
              <a:chExt cx="441325" cy="442913"/>
            </a:xfrm>
            <a:solidFill>
              <a:srgbClr val="D43815"/>
            </a:solidFill>
          </p:grpSpPr>
          <p:sp>
            <p:nvSpPr>
              <p:cNvPr id="66" name="Freeform 14"/>
              <p:cNvSpPr>
                <a:spLocks/>
              </p:cNvSpPr>
              <p:nvPr/>
            </p:nvSpPr>
            <p:spPr bwMode="auto">
              <a:xfrm>
                <a:off x="5541963" y="2271713"/>
                <a:ext cx="19050" cy="165100"/>
              </a:xfrm>
              <a:custGeom>
                <a:avLst/>
                <a:gdLst>
                  <a:gd name="T0" fmla="*/ 4 w 8"/>
                  <a:gd name="T1" fmla="*/ 69 h 69"/>
                  <a:gd name="T2" fmla="*/ 0 w 8"/>
                  <a:gd name="T3" fmla="*/ 65 h 69"/>
                  <a:gd name="T4" fmla="*/ 0 w 8"/>
                  <a:gd name="T5" fmla="*/ 4 h 69"/>
                  <a:gd name="T6" fmla="*/ 4 w 8"/>
                  <a:gd name="T7" fmla="*/ 0 h 69"/>
                  <a:gd name="T8" fmla="*/ 8 w 8"/>
                  <a:gd name="T9" fmla="*/ 4 h 69"/>
                  <a:gd name="T10" fmla="*/ 8 w 8"/>
                  <a:gd name="T11" fmla="*/ 65 h 69"/>
                  <a:gd name="T12" fmla="*/ 4 w 8"/>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8" h="69">
                    <a:moveTo>
                      <a:pt x="4" y="69"/>
                    </a:moveTo>
                    <a:cubicBezTo>
                      <a:pt x="2" y="69"/>
                      <a:pt x="0" y="68"/>
                      <a:pt x="0" y="65"/>
                    </a:cubicBezTo>
                    <a:cubicBezTo>
                      <a:pt x="0" y="4"/>
                      <a:pt x="0" y="4"/>
                      <a:pt x="0" y="4"/>
                    </a:cubicBezTo>
                    <a:cubicBezTo>
                      <a:pt x="0" y="2"/>
                      <a:pt x="2" y="0"/>
                      <a:pt x="4" y="0"/>
                    </a:cubicBezTo>
                    <a:cubicBezTo>
                      <a:pt x="6" y="0"/>
                      <a:pt x="8" y="2"/>
                      <a:pt x="8" y="4"/>
                    </a:cubicBezTo>
                    <a:cubicBezTo>
                      <a:pt x="8" y="65"/>
                      <a:pt x="8" y="65"/>
                      <a:pt x="8" y="65"/>
                    </a:cubicBezTo>
                    <a:cubicBezTo>
                      <a:pt x="8" y="68"/>
                      <a:pt x="6" y="69"/>
                      <a:pt x="4" y="69"/>
                    </a:cubicBezTo>
                    <a:close/>
                  </a:path>
                </a:pathLst>
              </a:cu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Oval 15"/>
              <p:cNvSpPr>
                <a:spLocks noChangeArrowheads="1"/>
              </p:cNvSpPr>
              <p:nvPr/>
            </p:nvSpPr>
            <p:spPr bwMode="auto">
              <a:xfrm>
                <a:off x="5532438" y="2476500"/>
                <a:ext cx="38100" cy="34925"/>
              </a:xfrm>
              <a:prstGeom prst="ellipse">
                <a:avLst/>
              </a:pr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6"/>
              <p:cNvSpPr>
                <a:spLocks noEditPoints="1"/>
              </p:cNvSpPr>
              <p:nvPr/>
            </p:nvSpPr>
            <p:spPr bwMode="auto">
              <a:xfrm>
                <a:off x="5330825" y="2124075"/>
                <a:ext cx="441325" cy="442913"/>
              </a:xfrm>
              <a:custGeom>
                <a:avLst/>
                <a:gdLst>
                  <a:gd name="T0" fmla="*/ 180 w 184"/>
                  <a:gd name="T1" fmla="*/ 184 h 184"/>
                  <a:gd name="T2" fmla="*/ 4 w 184"/>
                  <a:gd name="T3" fmla="*/ 184 h 184"/>
                  <a:gd name="T4" fmla="*/ 1 w 184"/>
                  <a:gd name="T5" fmla="*/ 182 h 184"/>
                  <a:gd name="T6" fmla="*/ 0 w 184"/>
                  <a:gd name="T7" fmla="*/ 178 h 184"/>
                  <a:gd name="T8" fmla="*/ 88 w 184"/>
                  <a:gd name="T9" fmla="*/ 2 h 184"/>
                  <a:gd name="T10" fmla="*/ 96 w 184"/>
                  <a:gd name="T11" fmla="*/ 2 h 184"/>
                  <a:gd name="T12" fmla="*/ 184 w 184"/>
                  <a:gd name="T13" fmla="*/ 178 h 184"/>
                  <a:gd name="T14" fmla="*/ 183 w 184"/>
                  <a:gd name="T15" fmla="*/ 182 h 184"/>
                  <a:gd name="T16" fmla="*/ 180 w 184"/>
                  <a:gd name="T17" fmla="*/ 184 h 184"/>
                  <a:gd name="T18" fmla="*/ 10 w 184"/>
                  <a:gd name="T19" fmla="*/ 176 h 184"/>
                  <a:gd name="T20" fmla="*/ 174 w 184"/>
                  <a:gd name="T21" fmla="*/ 176 h 184"/>
                  <a:gd name="T22" fmla="*/ 92 w 184"/>
                  <a:gd name="T23" fmla="*/ 13 h 184"/>
                  <a:gd name="T24" fmla="*/ 10 w 184"/>
                  <a:gd name="T25"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84">
                    <a:moveTo>
                      <a:pt x="180" y="184"/>
                    </a:moveTo>
                    <a:cubicBezTo>
                      <a:pt x="4" y="184"/>
                      <a:pt x="4" y="184"/>
                      <a:pt x="4" y="184"/>
                    </a:cubicBezTo>
                    <a:cubicBezTo>
                      <a:pt x="3" y="184"/>
                      <a:pt x="1" y="183"/>
                      <a:pt x="1" y="182"/>
                    </a:cubicBezTo>
                    <a:cubicBezTo>
                      <a:pt x="0" y="181"/>
                      <a:pt x="0" y="179"/>
                      <a:pt x="0" y="178"/>
                    </a:cubicBezTo>
                    <a:cubicBezTo>
                      <a:pt x="88" y="2"/>
                      <a:pt x="88" y="2"/>
                      <a:pt x="88" y="2"/>
                    </a:cubicBezTo>
                    <a:cubicBezTo>
                      <a:pt x="90" y="0"/>
                      <a:pt x="94" y="0"/>
                      <a:pt x="96" y="2"/>
                    </a:cubicBezTo>
                    <a:cubicBezTo>
                      <a:pt x="184" y="178"/>
                      <a:pt x="184" y="178"/>
                      <a:pt x="184" y="178"/>
                    </a:cubicBezTo>
                    <a:cubicBezTo>
                      <a:pt x="184" y="179"/>
                      <a:pt x="184" y="181"/>
                      <a:pt x="183" y="182"/>
                    </a:cubicBezTo>
                    <a:cubicBezTo>
                      <a:pt x="183" y="183"/>
                      <a:pt x="181" y="184"/>
                      <a:pt x="180" y="184"/>
                    </a:cubicBezTo>
                    <a:close/>
                    <a:moveTo>
                      <a:pt x="10" y="176"/>
                    </a:moveTo>
                    <a:cubicBezTo>
                      <a:pt x="174" y="176"/>
                      <a:pt x="174" y="176"/>
                      <a:pt x="174" y="176"/>
                    </a:cubicBezTo>
                    <a:cubicBezTo>
                      <a:pt x="92" y="13"/>
                      <a:pt x="92" y="13"/>
                      <a:pt x="92" y="13"/>
                    </a:cubicBezTo>
                    <a:lnTo>
                      <a:pt x="10" y="176"/>
                    </a:lnTo>
                    <a:close/>
                  </a:path>
                </a:pathLst>
              </a:cu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1"/>
          <p:cNvGrpSpPr/>
          <p:nvPr/>
        </p:nvGrpSpPr>
        <p:grpSpPr>
          <a:xfrm>
            <a:off x="5220233" y="866642"/>
            <a:ext cx="938656" cy="938654"/>
            <a:chOff x="5091085" y="1289486"/>
            <a:chExt cx="938656" cy="938654"/>
          </a:xfrm>
        </p:grpSpPr>
        <p:sp>
          <p:nvSpPr>
            <p:cNvPr id="57" name="Oval 56"/>
            <p:cNvSpPr/>
            <p:nvPr/>
          </p:nvSpPr>
          <p:spPr>
            <a:xfrm>
              <a:off x="5091085" y="1289486"/>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nvGrpSpPr>
            <p:cNvPr id="69" name="Group 68"/>
            <p:cNvGrpSpPr/>
            <p:nvPr/>
          </p:nvGrpSpPr>
          <p:grpSpPr>
            <a:xfrm>
              <a:off x="5260238" y="1425923"/>
              <a:ext cx="610768" cy="610768"/>
              <a:chOff x="7548563" y="2976563"/>
              <a:chExt cx="576263" cy="576263"/>
            </a:xfrm>
            <a:solidFill>
              <a:srgbClr val="D43815"/>
            </a:solidFill>
          </p:grpSpPr>
          <p:sp>
            <p:nvSpPr>
              <p:cNvPr id="70" name="Freeform 30"/>
              <p:cNvSpPr>
                <a:spLocks/>
              </p:cNvSpPr>
              <p:nvPr/>
            </p:nvSpPr>
            <p:spPr bwMode="auto">
              <a:xfrm>
                <a:off x="7816851" y="3206750"/>
                <a:ext cx="90488" cy="152400"/>
              </a:xfrm>
              <a:custGeom>
                <a:avLst/>
                <a:gdLst>
                  <a:gd name="T0" fmla="*/ 8 w 38"/>
                  <a:gd name="T1" fmla="*/ 27 h 63"/>
                  <a:gd name="T2" fmla="*/ 8 w 38"/>
                  <a:gd name="T3" fmla="*/ 4 h 63"/>
                  <a:gd name="T4" fmla="*/ 4 w 38"/>
                  <a:gd name="T5" fmla="*/ 0 h 63"/>
                  <a:gd name="T6" fmla="*/ 0 w 38"/>
                  <a:gd name="T7" fmla="*/ 4 h 63"/>
                  <a:gd name="T8" fmla="*/ 0 w 38"/>
                  <a:gd name="T9" fmla="*/ 29 h 63"/>
                  <a:gd name="T10" fmla="*/ 1 w 38"/>
                  <a:gd name="T11" fmla="*/ 32 h 63"/>
                  <a:gd name="T12" fmla="*/ 30 w 38"/>
                  <a:gd name="T13" fmla="*/ 62 h 63"/>
                  <a:gd name="T14" fmla="*/ 33 w 38"/>
                  <a:gd name="T15" fmla="*/ 63 h 63"/>
                  <a:gd name="T16" fmla="*/ 36 w 38"/>
                  <a:gd name="T17" fmla="*/ 62 h 63"/>
                  <a:gd name="T18" fmla="*/ 36 w 38"/>
                  <a:gd name="T19" fmla="*/ 57 h 63"/>
                  <a:gd name="T20" fmla="*/ 8 w 38"/>
                  <a:gd name="T2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63">
                    <a:moveTo>
                      <a:pt x="8" y="27"/>
                    </a:moveTo>
                    <a:cubicBezTo>
                      <a:pt x="8" y="4"/>
                      <a:pt x="8" y="4"/>
                      <a:pt x="8" y="4"/>
                    </a:cubicBezTo>
                    <a:cubicBezTo>
                      <a:pt x="8" y="2"/>
                      <a:pt x="6" y="0"/>
                      <a:pt x="4" y="0"/>
                    </a:cubicBezTo>
                    <a:cubicBezTo>
                      <a:pt x="2" y="0"/>
                      <a:pt x="0" y="2"/>
                      <a:pt x="0" y="4"/>
                    </a:cubicBezTo>
                    <a:cubicBezTo>
                      <a:pt x="0" y="29"/>
                      <a:pt x="0" y="29"/>
                      <a:pt x="0" y="29"/>
                    </a:cubicBezTo>
                    <a:cubicBezTo>
                      <a:pt x="0" y="30"/>
                      <a:pt x="0" y="31"/>
                      <a:pt x="1" y="32"/>
                    </a:cubicBezTo>
                    <a:cubicBezTo>
                      <a:pt x="30" y="62"/>
                      <a:pt x="30" y="62"/>
                      <a:pt x="30" y="62"/>
                    </a:cubicBezTo>
                    <a:cubicBezTo>
                      <a:pt x="31" y="63"/>
                      <a:pt x="32" y="63"/>
                      <a:pt x="33" y="63"/>
                    </a:cubicBezTo>
                    <a:cubicBezTo>
                      <a:pt x="34" y="63"/>
                      <a:pt x="35" y="63"/>
                      <a:pt x="36" y="62"/>
                    </a:cubicBezTo>
                    <a:cubicBezTo>
                      <a:pt x="38" y="61"/>
                      <a:pt x="38" y="58"/>
                      <a:pt x="36" y="57"/>
                    </a:cubicBezTo>
                    <a:lnTo>
                      <a:pt x="8" y="27"/>
                    </a:lnTo>
                    <a:close/>
                  </a:path>
                </a:pathLst>
              </a:cu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1"/>
              <p:cNvSpPr>
                <a:spLocks noEditPoints="1"/>
              </p:cNvSpPr>
              <p:nvPr/>
            </p:nvSpPr>
            <p:spPr bwMode="auto">
              <a:xfrm>
                <a:off x="7548563" y="2976563"/>
                <a:ext cx="576263" cy="576263"/>
              </a:xfrm>
              <a:custGeom>
                <a:avLst/>
                <a:gdLst>
                  <a:gd name="T0" fmla="*/ 240 w 240"/>
                  <a:gd name="T1" fmla="*/ 44 h 240"/>
                  <a:gd name="T2" fmla="*/ 239 w 240"/>
                  <a:gd name="T3" fmla="*/ 42 h 240"/>
                  <a:gd name="T4" fmla="*/ 199 w 240"/>
                  <a:gd name="T5" fmla="*/ 1 h 240"/>
                  <a:gd name="T6" fmla="*/ 196 w 240"/>
                  <a:gd name="T7" fmla="*/ 0 h 240"/>
                  <a:gd name="T8" fmla="*/ 196 w 240"/>
                  <a:gd name="T9" fmla="*/ 0 h 240"/>
                  <a:gd name="T10" fmla="*/ 193 w 240"/>
                  <a:gd name="T11" fmla="*/ 1 h 240"/>
                  <a:gd name="T12" fmla="*/ 173 w 240"/>
                  <a:gd name="T13" fmla="*/ 21 h 240"/>
                  <a:gd name="T14" fmla="*/ 142 w 240"/>
                  <a:gd name="T15" fmla="*/ 53 h 240"/>
                  <a:gd name="T16" fmla="*/ 116 w 240"/>
                  <a:gd name="T17" fmla="*/ 48 h 240"/>
                  <a:gd name="T18" fmla="*/ 40 w 240"/>
                  <a:gd name="T19" fmla="*/ 124 h 240"/>
                  <a:gd name="T20" fmla="*/ 45 w 240"/>
                  <a:gd name="T21" fmla="*/ 150 h 240"/>
                  <a:gd name="T22" fmla="*/ 1 w 240"/>
                  <a:gd name="T23" fmla="*/ 193 h 240"/>
                  <a:gd name="T24" fmla="*/ 0 w 240"/>
                  <a:gd name="T25" fmla="*/ 196 h 240"/>
                  <a:gd name="T26" fmla="*/ 0 w 240"/>
                  <a:gd name="T27" fmla="*/ 236 h 240"/>
                  <a:gd name="T28" fmla="*/ 4 w 240"/>
                  <a:gd name="T29" fmla="*/ 240 h 240"/>
                  <a:gd name="T30" fmla="*/ 44 w 240"/>
                  <a:gd name="T31" fmla="*/ 240 h 240"/>
                  <a:gd name="T32" fmla="*/ 47 w 240"/>
                  <a:gd name="T33" fmla="*/ 239 h 240"/>
                  <a:gd name="T34" fmla="*/ 90 w 240"/>
                  <a:gd name="T35" fmla="*/ 195 h 240"/>
                  <a:gd name="T36" fmla="*/ 116 w 240"/>
                  <a:gd name="T37" fmla="*/ 200 h 240"/>
                  <a:gd name="T38" fmla="*/ 192 w 240"/>
                  <a:gd name="T39" fmla="*/ 124 h 240"/>
                  <a:gd name="T40" fmla="*/ 187 w 240"/>
                  <a:gd name="T41" fmla="*/ 98 h 240"/>
                  <a:gd name="T42" fmla="*/ 219 w 240"/>
                  <a:gd name="T43" fmla="*/ 67 h 240"/>
                  <a:gd name="T44" fmla="*/ 219 w 240"/>
                  <a:gd name="T45" fmla="*/ 67 h 240"/>
                  <a:gd name="T46" fmla="*/ 239 w 240"/>
                  <a:gd name="T47" fmla="*/ 47 h 240"/>
                  <a:gd name="T48" fmla="*/ 240 w 240"/>
                  <a:gd name="T49" fmla="*/ 44 h 240"/>
                  <a:gd name="T50" fmla="*/ 196 w 240"/>
                  <a:gd name="T51" fmla="*/ 10 h 240"/>
                  <a:gd name="T52" fmla="*/ 210 w 240"/>
                  <a:gd name="T53" fmla="*/ 24 h 240"/>
                  <a:gd name="T54" fmla="*/ 196 w 240"/>
                  <a:gd name="T55" fmla="*/ 38 h 240"/>
                  <a:gd name="T56" fmla="*/ 182 w 240"/>
                  <a:gd name="T57" fmla="*/ 24 h 240"/>
                  <a:gd name="T58" fmla="*/ 196 w 240"/>
                  <a:gd name="T59" fmla="*/ 10 h 240"/>
                  <a:gd name="T60" fmla="*/ 43 w 240"/>
                  <a:gd name="T61" fmla="*/ 232 h 240"/>
                  <a:gd name="T62" fmla="*/ 8 w 240"/>
                  <a:gd name="T63" fmla="*/ 232 h 240"/>
                  <a:gd name="T64" fmla="*/ 8 w 240"/>
                  <a:gd name="T65" fmla="*/ 197 h 240"/>
                  <a:gd name="T66" fmla="*/ 48 w 240"/>
                  <a:gd name="T67" fmla="*/ 158 h 240"/>
                  <a:gd name="T68" fmla="*/ 82 w 240"/>
                  <a:gd name="T69" fmla="*/ 192 h 240"/>
                  <a:gd name="T70" fmla="*/ 43 w 240"/>
                  <a:gd name="T71" fmla="*/ 232 h 240"/>
                  <a:gd name="T72" fmla="*/ 116 w 240"/>
                  <a:gd name="T73" fmla="*/ 192 h 240"/>
                  <a:gd name="T74" fmla="*/ 48 w 240"/>
                  <a:gd name="T75" fmla="*/ 124 h 240"/>
                  <a:gd name="T76" fmla="*/ 116 w 240"/>
                  <a:gd name="T77" fmla="*/ 56 h 240"/>
                  <a:gd name="T78" fmla="*/ 184 w 240"/>
                  <a:gd name="T79" fmla="*/ 124 h 240"/>
                  <a:gd name="T80" fmla="*/ 116 w 240"/>
                  <a:gd name="T81" fmla="*/ 192 h 240"/>
                  <a:gd name="T82" fmla="*/ 184 w 240"/>
                  <a:gd name="T83" fmla="*/ 90 h 240"/>
                  <a:gd name="T84" fmla="*/ 150 w 240"/>
                  <a:gd name="T85" fmla="*/ 56 h 240"/>
                  <a:gd name="T86" fmla="*/ 176 w 240"/>
                  <a:gd name="T87" fmla="*/ 30 h 240"/>
                  <a:gd name="T88" fmla="*/ 210 w 240"/>
                  <a:gd name="T89" fmla="*/ 64 h 240"/>
                  <a:gd name="T90" fmla="*/ 184 w 240"/>
                  <a:gd name="T91" fmla="*/ 90 h 240"/>
                  <a:gd name="T92" fmla="*/ 216 w 240"/>
                  <a:gd name="T93" fmla="*/ 58 h 240"/>
                  <a:gd name="T94" fmla="*/ 202 w 240"/>
                  <a:gd name="T95" fmla="*/ 44 h 240"/>
                  <a:gd name="T96" fmla="*/ 216 w 240"/>
                  <a:gd name="T97" fmla="*/ 30 h 240"/>
                  <a:gd name="T98" fmla="*/ 230 w 240"/>
                  <a:gd name="T99" fmla="*/ 44 h 240"/>
                  <a:gd name="T100" fmla="*/ 216 w 240"/>
                  <a:gd name="T101" fmla="*/ 5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240">
                    <a:moveTo>
                      <a:pt x="240" y="44"/>
                    </a:moveTo>
                    <a:cubicBezTo>
                      <a:pt x="240" y="43"/>
                      <a:pt x="240" y="42"/>
                      <a:pt x="239" y="42"/>
                    </a:cubicBezTo>
                    <a:cubicBezTo>
                      <a:pt x="199" y="1"/>
                      <a:pt x="199" y="1"/>
                      <a:pt x="199" y="1"/>
                    </a:cubicBezTo>
                    <a:cubicBezTo>
                      <a:pt x="198" y="0"/>
                      <a:pt x="197" y="0"/>
                      <a:pt x="196" y="0"/>
                    </a:cubicBezTo>
                    <a:cubicBezTo>
                      <a:pt x="196" y="0"/>
                      <a:pt x="196" y="0"/>
                      <a:pt x="196" y="0"/>
                    </a:cubicBezTo>
                    <a:cubicBezTo>
                      <a:pt x="195" y="0"/>
                      <a:pt x="194" y="0"/>
                      <a:pt x="193" y="1"/>
                    </a:cubicBezTo>
                    <a:cubicBezTo>
                      <a:pt x="173" y="21"/>
                      <a:pt x="173" y="21"/>
                      <a:pt x="173" y="21"/>
                    </a:cubicBezTo>
                    <a:cubicBezTo>
                      <a:pt x="142" y="53"/>
                      <a:pt x="142" y="53"/>
                      <a:pt x="142" y="53"/>
                    </a:cubicBezTo>
                    <a:cubicBezTo>
                      <a:pt x="134" y="50"/>
                      <a:pt x="125" y="48"/>
                      <a:pt x="116" y="48"/>
                    </a:cubicBezTo>
                    <a:cubicBezTo>
                      <a:pt x="74" y="48"/>
                      <a:pt x="40" y="82"/>
                      <a:pt x="40" y="124"/>
                    </a:cubicBezTo>
                    <a:cubicBezTo>
                      <a:pt x="40" y="133"/>
                      <a:pt x="42" y="142"/>
                      <a:pt x="45" y="150"/>
                    </a:cubicBezTo>
                    <a:cubicBezTo>
                      <a:pt x="1" y="193"/>
                      <a:pt x="1" y="193"/>
                      <a:pt x="1" y="193"/>
                    </a:cubicBezTo>
                    <a:cubicBezTo>
                      <a:pt x="0" y="194"/>
                      <a:pt x="0" y="195"/>
                      <a:pt x="0" y="196"/>
                    </a:cubicBezTo>
                    <a:cubicBezTo>
                      <a:pt x="0" y="236"/>
                      <a:pt x="0" y="236"/>
                      <a:pt x="0" y="236"/>
                    </a:cubicBezTo>
                    <a:cubicBezTo>
                      <a:pt x="0" y="238"/>
                      <a:pt x="2" y="240"/>
                      <a:pt x="4" y="240"/>
                    </a:cubicBezTo>
                    <a:cubicBezTo>
                      <a:pt x="44" y="240"/>
                      <a:pt x="44" y="240"/>
                      <a:pt x="44" y="240"/>
                    </a:cubicBezTo>
                    <a:cubicBezTo>
                      <a:pt x="45" y="240"/>
                      <a:pt x="46" y="240"/>
                      <a:pt x="47" y="239"/>
                    </a:cubicBezTo>
                    <a:cubicBezTo>
                      <a:pt x="90" y="195"/>
                      <a:pt x="90" y="195"/>
                      <a:pt x="90" y="195"/>
                    </a:cubicBezTo>
                    <a:cubicBezTo>
                      <a:pt x="98" y="198"/>
                      <a:pt x="107" y="200"/>
                      <a:pt x="116" y="200"/>
                    </a:cubicBezTo>
                    <a:cubicBezTo>
                      <a:pt x="158" y="200"/>
                      <a:pt x="192" y="166"/>
                      <a:pt x="192" y="124"/>
                    </a:cubicBezTo>
                    <a:cubicBezTo>
                      <a:pt x="192" y="115"/>
                      <a:pt x="190" y="106"/>
                      <a:pt x="187" y="98"/>
                    </a:cubicBezTo>
                    <a:cubicBezTo>
                      <a:pt x="219" y="67"/>
                      <a:pt x="219" y="67"/>
                      <a:pt x="219" y="67"/>
                    </a:cubicBezTo>
                    <a:cubicBezTo>
                      <a:pt x="219" y="67"/>
                      <a:pt x="219" y="67"/>
                      <a:pt x="219" y="67"/>
                    </a:cubicBezTo>
                    <a:cubicBezTo>
                      <a:pt x="239" y="47"/>
                      <a:pt x="239" y="47"/>
                      <a:pt x="239" y="47"/>
                    </a:cubicBezTo>
                    <a:cubicBezTo>
                      <a:pt x="240" y="46"/>
                      <a:pt x="240" y="45"/>
                      <a:pt x="240" y="44"/>
                    </a:cubicBezTo>
                    <a:close/>
                    <a:moveTo>
                      <a:pt x="196" y="10"/>
                    </a:moveTo>
                    <a:cubicBezTo>
                      <a:pt x="210" y="24"/>
                      <a:pt x="210" y="24"/>
                      <a:pt x="210" y="24"/>
                    </a:cubicBezTo>
                    <a:cubicBezTo>
                      <a:pt x="196" y="38"/>
                      <a:pt x="196" y="38"/>
                      <a:pt x="196" y="38"/>
                    </a:cubicBezTo>
                    <a:cubicBezTo>
                      <a:pt x="182" y="24"/>
                      <a:pt x="182" y="24"/>
                      <a:pt x="182" y="24"/>
                    </a:cubicBezTo>
                    <a:lnTo>
                      <a:pt x="196" y="10"/>
                    </a:lnTo>
                    <a:close/>
                    <a:moveTo>
                      <a:pt x="43" y="232"/>
                    </a:moveTo>
                    <a:cubicBezTo>
                      <a:pt x="8" y="232"/>
                      <a:pt x="8" y="232"/>
                      <a:pt x="8" y="232"/>
                    </a:cubicBezTo>
                    <a:cubicBezTo>
                      <a:pt x="8" y="197"/>
                      <a:pt x="8" y="197"/>
                      <a:pt x="8" y="197"/>
                    </a:cubicBezTo>
                    <a:cubicBezTo>
                      <a:pt x="48" y="158"/>
                      <a:pt x="48" y="158"/>
                      <a:pt x="48" y="158"/>
                    </a:cubicBezTo>
                    <a:cubicBezTo>
                      <a:pt x="55" y="173"/>
                      <a:pt x="67" y="185"/>
                      <a:pt x="82" y="192"/>
                    </a:cubicBezTo>
                    <a:lnTo>
                      <a:pt x="43" y="232"/>
                    </a:lnTo>
                    <a:close/>
                    <a:moveTo>
                      <a:pt x="116" y="192"/>
                    </a:moveTo>
                    <a:cubicBezTo>
                      <a:pt x="79" y="192"/>
                      <a:pt x="48" y="161"/>
                      <a:pt x="48" y="124"/>
                    </a:cubicBezTo>
                    <a:cubicBezTo>
                      <a:pt x="48" y="87"/>
                      <a:pt x="79" y="56"/>
                      <a:pt x="116" y="56"/>
                    </a:cubicBezTo>
                    <a:cubicBezTo>
                      <a:pt x="153" y="56"/>
                      <a:pt x="184" y="87"/>
                      <a:pt x="184" y="124"/>
                    </a:cubicBezTo>
                    <a:cubicBezTo>
                      <a:pt x="184" y="161"/>
                      <a:pt x="153" y="192"/>
                      <a:pt x="116" y="192"/>
                    </a:cubicBezTo>
                    <a:close/>
                    <a:moveTo>
                      <a:pt x="184" y="90"/>
                    </a:moveTo>
                    <a:cubicBezTo>
                      <a:pt x="177" y="75"/>
                      <a:pt x="165" y="63"/>
                      <a:pt x="150" y="56"/>
                    </a:cubicBezTo>
                    <a:cubicBezTo>
                      <a:pt x="176" y="30"/>
                      <a:pt x="176" y="30"/>
                      <a:pt x="176" y="30"/>
                    </a:cubicBezTo>
                    <a:cubicBezTo>
                      <a:pt x="210" y="64"/>
                      <a:pt x="210" y="64"/>
                      <a:pt x="210" y="64"/>
                    </a:cubicBezTo>
                    <a:lnTo>
                      <a:pt x="184" y="90"/>
                    </a:lnTo>
                    <a:close/>
                    <a:moveTo>
                      <a:pt x="216" y="58"/>
                    </a:moveTo>
                    <a:cubicBezTo>
                      <a:pt x="202" y="44"/>
                      <a:pt x="202" y="44"/>
                      <a:pt x="202" y="44"/>
                    </a:cubicBezTo>
                    <a:cubicBezTo>
                      <a:pt x="216" y="30"/>
                      <a:pt x="216" y="30"/>
                      <a:pt x="216" y="30"/>
                    </a:cubicBezTo>
                    <a:cubicBezTo>
                      <a:pt x="230" y="44"/>
                      <a:pt x="230" y="44"/>
                      <a:pt x="230" y="44"/>
                    </a:cubicBezTo>
                    <a:lnTo>
                      <a:pt x="216" y="58"/>
                    </a:lnTo>
                    <a:close/>
                  </a:path>
                </a:pathLst>
              </a:cu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32"/>
              <p:cNvSpPr>
                <a:spLocks noChangeArrowheads="1"/>
              </p:cNvSpPr>
              <p:nvPr/>
            </p:nvSpPr>
            <p:spPr bwMode="auto">
              <a:xfrm>
                <a:off x="7616826" y="3459163"/>
                <a:ext cx="25400" cy="23813"/>
              </a:xfrm>
              <a:prstGeom prst="ellipse">
                <a:avLst/>
              </a:pr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Oval 33"/>
              <p:cNvSpPr>
                <a:spLocks noChangeArrowheads="1"/>
              </p:cNvSpPr>
              <p:nvPr/>
            </p:nvSpPr>
            <p:spPr bwMode="auto">
              <a:xfrm>
                <a:off x="7653338" y="3422650"/>
                <a:ext cx="23813" cy="25400"/>
              </a:xfrm>
              <a:prstGeom prst="ellipse">
                <a:avLst/>
              </a:pr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9"/>
          <p:cNvGrpSpPr/>
          <p:nvPr/>
        </p:nvGrpSpPr>
        <p:grpSpPr>
          <a:xfrm>
            <a:off x="320075" y="905956"/>
            <a:ext cx="3556000" cy="3716726"/>
            <a:chOff x="944290" y="1196559"/>
            <a:chExt cx="3556000" cy="3716726"/>
          </a:xfrm>
        </p:grpSpPr>
        <p:graphicFrame>
          <p:nvGraphicFramePr>
            <p:cNvPr id="22" name="Chart 21"/>
            <p:cNvGraphicFramePr/>
            <p:nvPr>
              <p:extLst>
                <p:ext uri="{D42A27DB-BD31-4B8C-83A1-F6EECF244321}">
                  <p14:modId xmlns:p14="http://schemas.microsoft.com/office/powerpoint/2010/main" val="2099265578"/>
                </p:ext>
              </p:extLst>
            </p:nvPr>
          </p:nvGraphicFramePr>
          <p:xfrm>
            <a:off x="944290" y="1429253"/>
            <a:ext cx="3556000" cy="3484032"/>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2260044" y="2740132"/>
              <a:ext cx="1250722" cy="901023"/>
              <a:chOff x="2427764" y="2416744"/>
              <a:chExt cx="978337" cy="704797"/>
            </a:xfrm>
          </p:grpSpPr>
          <p:sp>
            <p:nvSpPr>
              <p:cNvPr id="25" name="Rectangle 24"/>
              <p:cNvSpPr/>
              <p:nvPr/>
            </p:nvSpPr>
            <p:spPr>
              <a:xfrm>
                <a:off x="2430548" y="2961272"/>
                <a:ext cx="121580" cy="121580"/>
              </a:xfrm>
              <a:prstGeom prst="rect">
                <a:avLst/>
              </a:prstGeom>
              <a:solidFill>
                <a:srgbClr val="EFAF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26" name="Rectangle 25"/>
              <p:cNvSpPr/>
              <p:nvPr/>
            </p:nvSpPr>
            <p:spPr>
              <a:xfrm>
                <a:off x="2427764" y="2453272"/>
                <a:ext cx="121580" cy="121580"/>
              </a:xfrm>
              <a:prstGeom prst="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27" name="Rectangle 26"/>
              <p:cNvSpPr/>
              <p:nvPr/>
            </p:nvSpPr>
            <p:spPr>
              <a:xfrm>
                <a:off x="2427860" y="2707272"/>
                <a:ext cx="121580" cy="121580"/>
              </a:xfrm>
              <a:prstGeom prst="rect">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28" name="TextBox 27"/>
              <p:cNvSpPr txBox="1"/>
              <p:nvPr/>
            </p:nvSpPr>
            <p:spPr>
              <a:xfrm>
                <a:off x="2550294" y="2416744"/>
                <a:ext cx="589637" cy="198618"/>
              </a:xfrm>
              <a:prstGeom prst="rect">
                <a:avLst/>
              </a:prstGeom>
              <a:noFill/>
            </p:spPr>
            <p:txBody>
              <a:bodyPr wrap="square" rtlCol="0">
                <a:spAutoFit/>
              </a:bodyPr>
              <a:lstStyle/>
              <a:p>
                <a:r>
                  <a:rPr lang="en-US" sz="1050" dirty="0">
                    <a:solidFill>
                      <a:srgbClr val="595959"/>
                    </a:solidFill>
                    <a:latin typeface="Arial"/>
                    <a:cs typeface="Arial"/>
                  </a:rPr>
                  <a:t>Stocks</a:t>
                </a:r>
              </a:p>
            </p:txBody>
          </p:sp>
          <p:sp>
            <p:nvSpPr>
              <p:cNvPr id="29" name="TextBox 28"/>
              <p:cNvSpPr txBox="1"/>
              <p:nvPr/>
            </p:nvSpPr>
            <p:spPr>
              <a:xfrm>
                <a:off x="2552896" y="2670745"/>
                <a:ext cx="589637" cy="198618"/>
              </a:xfrm>
              <a:prstGeom prst="rect">
                <a:avLst/>
              </a:prstGeom>
              <a:noFill/>
            </p:spPr>
            <p:txBody>
              <a:bodyPr wrap="square" rtlCol="0">
                <a:spAutoFit/>
              </a:bodyPr>
              <a:lstStyle/>
              <a:p>
                <a:r>
                  <a:rPr lang="en-US" sz="1050" dirty="0">
                    <a:solidFill>
                      <a:srgbClr val="595959"/>
                    </a:solidFill>
                    <a:latin typeface="Arial"/>
                    <a:cs typeface="Arial"/>
                  </a:rPr>
                  <a:t>Bonds</a:t>
                </a:r>
              </a:p>
            </p:txBody>
          </p:sp>
          <p:sp>
            <p:nvSpPr>
              <p:cNvPr id="30" name="TextBox 29"/>
              <p:cNvSpPr txBox="1"/>
              <p:nvPr/>
            </p:nvSpPr>
            <p:spPr>
              <a:xfrm>
                <a:off x="2538739" y="2922923"/>
                <a:ext cx="867362" cy="198618"/>
              </a:xfrm>
              <a:prstGeom prst="rect">
                <a:avLst/>
              </a:prstGeom>
              <a:noFill/>
            </p:spPr>
            <p:txBody>
              <a:bodyPr wrap="square" rtlCol="0">
                <a:spAutoFit/>
              </a:bodyPr>
              <a:lstStyle/>
              <a:p>
                <a:r>
                  <a:rPr lang="en-US" sz="1050" dirty="0">
                    <a:solidFill>
                      <a:srgbClr val="595959"/>
                    </a:solidFill>
                    <a:latin typeface="Arial"/>
                    <a:cs typeface="Arial"/>
                  </a:rPr>
                  <a:t>Short term</a:t>
                </a:r>
              </a:p>
            </p:txBody>
          </p:sp>
        </p:grpSp>
        <p:sp>
          <p:nvSpPr>
            <p:cNvPr id="53" name="TextBox 52"/>
            <p:cNvSpPr txBox="1"/>
            <p:nvPr/>
          </p:nvSpPr>
          <p:spPr>
            <a:xfrm>
              <a:off x="1260929" y="1196559"/>
              <a:ext cx="2777619" cy="338554"/>
            </a:xfrm>
            <a:prstGeom prst="rect">
              <a:avLst/>
            </a:prstGeom>
            <a:noFill/>
          </p:spPr>
          <p:txBody>
            <a:bodyPr wrap="square" rtlCol="0">
              <a:spAutoFit/>
            </a:bodyPr>
            <a:lstStyle/>
            <a:p>
              <a:pPr algn="ctr"/>
              <a:r>
                <a:rPr lang="en-US" sz="1600" b="1" dirty="0">
                  <a:solidFill>
                    <a:srgbClr val="0D4571"/>
                  </a:solidFill>
                  <a:latin typeface="Arial"/>
                  <a:cs typeface="Arial"/>
                </a:rPr>
                <a:t>Target asset mix</a:t>
              </a:r>
            </a:p>
          </p:txBody>
        </p:sp>
      </p:grpSp>
      <p:grpSp>
        <p:nvGrpSpPr>
          <p:cNvPr id="81" name="Group 80"/>
          <p:cNvGrpSpPr/>
          <p:nvPr/>
        </p:nvGrpSpPr>
        <p:grpSpPr>
          <a:xfrm>
            <a:off x="253397" y="0"/>
            <a:ext cx="2407627" cy="561402"/>
            <a:chOff x="5913317" y="0"/>
            <a:chExt cx="2407627" cy="561402"/>
          </a:xfrm>
        </p:grpSpPr>
        <p:sp>
          <p:nvSpPr>
            <p:cNvPr id="82" name="Round Same Side Corner Rectangle 81"/>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83" name="Group 82"/>
            <p:cNvGrpSpPr/>
            <p:nvPr/>
          </p:nvGrpSpPr>
          <p:grpSpPr>
            <a:xfrm>
              <a:off x="5998058" y="117953"/>
              <a:ext cx="1806980" cy="328396"/>
              <a:chOff x="-18290" y="2448962"/>
              <a:chExt cx="1806980" cy="288079"/>
            </a:xfrm>
          </p:grpSpPr>
          <p:sp>
            <p:nvSpPr>
              <p:cNvPr id="85" name="Rounded Rectangle 84"/>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86" name="TextBox 85"/>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2</a:t>
                </a:r>
                <a:endParaRPr lang="en-US" sz="1400" b="1" dirty="0">
                  <a:solidFill>
                    <a:schemeClr val="bg1"/>
                  </a:solidFill>
                  <a:latin typeface="Arial"/>
                  <a:cs typeface="Arial"/>
                </a:endParaRPr>
              </a:p>
            </p:txBody>
          </p:sp>
        </p:grpSp>
        <p:sp>
          <p:nvSpPr>
            <p:cNvPr id="84" name="Oval 83"/>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87" name="Picture 86"/>
          <p:cNvPicPr>
            <a:picLocks noChangeAspect="1"/>
          </p:cNvPicPr>
          <p:nvPr/>
        </p:nvPicPr>
        <p:blipFill>
          <a:blip r:embed="rId4"/>
          <a:stretch>
            <a:fillRect/>
          </a:stretch>
        </p:blipFill>
        <p:spPr>
          <a:xfrm>
            <a:off x="2281629" y="152077"/>
            <a:ext cx="191283" cy="250793"/>
          </a:xfrm>
          <a:prstGeom prst="rect">
            <a:avLst/>
          </a:prstGeom>
        </p:spPr>
      </p:pic>
      <p:sp>
        <p:nvSpPr>
          <p:cNvPr id="9" name="Rectangle 8"/>
          <p:cNvSpPr/>
          <p:nvPr/>
        </p:nvSpPr>
        <p:spPr>
          <a:xfrm>
            <a:off x="345934" y="4806396"/>
            <a:ext cx="1524776" cy="215444"/>
          </a:xfrm>
          <a:prstGeom prst="rect">
            <a:avLst/>
          </a:prstGeom>
        </p:spPr>
        <p:txBody>
          <a:bodyPr wrap="none">
            <a:spAutoFit/>
          </a:bodyPr>
          <a:lstStyle/>
          <a:p>
            <a:r>
              <a:rPr lang="en-US" sz="800" dirty="0">
                <a:solidFill>
                  <a:srgbClr val="595959"/>
                </a:solidFill>
                <a:latin typeface="Arial"/>
                <a:cs typeface="Arial"/>
              </a:rPr>
              <a:t>For illustrative purposes only.</a:t>
            </a:r>
          </a:p>
        </p:txBody>
      </p:sp>
    </p:spTree>
    <p:extLst>
      <p:ext uri="{BB962C8B-B14F-4D97-AF65-F5344CB8AC3E}">
        <p14:creationId xmlns:p14="http://schemas.microsoft.com/office/powerpoint/2010/main" val="220723390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45"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ppt_w</p:attrName>
                                        </p:attrNameLst>
                                      </p:cBhvr>
                                      <p:tavLst>
                                        <p:tav tm="0" fmla="#ppt_w*sin(2.5*pi*$)">
                                          <p:val>
                                            <p:fltVal val="0"/>
                                          </p:val>
                                        </p:tav>
                                        <p:tav tm="100000">
                                          <p:val>
                                            <p:fltVal val="1"/>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ppt_w</p:attrName>
                                        </p:attrNameLst>
                                      </p:cBhvr>
                                      <p:tavLst>
                                        <p:tav tm="0" fmla="#ppt_w*sin(2.5*pi*$)">
                                          <p:val>
                                            <p:fltVal val="0"/>
                                          </p:val>
                                        </p:tav>
                                        <p:tav tm="100000">
                                          <p:val>
                                            <p:fltVal val="1"/>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ppt_w</p:attrName>
                                        </p:attrNameLst>
                                      </p:cBhvr>
                                      <p:tavLst>
                                        <p:tav tm="0" fmla="#ppt_w*sin(2.5*pi*$)">
                                          <p:val>
                                            <p:fltVal val="0"/>
                                          </p:val>
                                        </p:tav>
                                        <p:tav tm="100000">
                                          <p:val>
                                            <p:fltVal val="1"/>
                                          </p:val>
                                        </p:tav>
                                      </p:tavLst>
                                    </p:anim>
                                    <p:anim calcmode="lin" valueType="num">
                                      <p:cBhvr>
                                        <p:cTn id="26" dur="1000" fill="hold"/>
                                        <p:tgtEl>
                                          <p:spTgt spid="2"/>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par>
                                <p:cTn id="34" presetID="22" presetClass="entr" presetSubtype="8"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3208049" y="1008831"/>
            <a:ext cx="0" cy="3554938"/>
          </a:xfrm>
          <a:prstGeom prst="line">
            <a:avLst/>
          </a:prstGeom>
          <a:ln>
            <a:solidFill>
              <a:srgbClr val="B5A594"/>
            </a:solidFill>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473160" y="1954941"/>
            <a:ext cx="2495844" cy="707886"/>
            <a:chOff x="473160" y="2124271"/>
            <a:chExt cx="2495844" cy="707886"/>
          </a:xfrm>
        </p:grpSpPr>
        <p:sp>
          <p:nvSpPr>
            <p:cNvPr id="26" name="TextBox 25"/>
            <p:cNvSpPr txBox="1"/>
            <p:nvPr/>
          </p:nvSpPr>
          <p:spPr>
            <a:xfrm>
              <a:off x="984372" y="2287342"/>
              <a:ext cx="1984632" cy="483722"/>
            </a:xfrm>
            <a:prstGeom prst="rect">
              <a:avLst/>
            </a:prstGeom>
            <a:noFill/>
          </p:spPr>
          <p:txBody>
            <a:bodyPr wrap="square" rtlCol="0">
              <a:spAutoFit/>
            </a:bodyPr>
            <a:lstStyle/>
            <a:p>
              <a:pPr>
                <a:lnSpc>
                  <a:spcPct val="90000"/>
                </a:lnSpc>
              </a:pPr>
              <a:r>
                <a:rPr lang="en-US" sz="1400" b="1" dirty="0">
                  <a:solidFill>
                    <a:srgbClr val="0D4571"/>
                  </a:solidFill>
                  <a:latin typeface="Arial"/>
                  <a:cs typeface="Arial"/>
                </a:rPr>
                <a:t>Choose a target asset mix</a:t>
              </a:r>
            </a:p>
          </p:txBody>
        </p:sp>
        <p:sp>
          <p:nvSpPr>
            <p:cNvPr id="60" name="TextBox 59"/>
            <p:cNvSpPr txBox="1"/>
            <p:nvPr/>
          </p:nvSpPr>
          <p:spPr>
            <a:xfrm>
              <a:off x="473160" y="2124271"/>
              <a:ext cx="607852" cy="707886"/>
            </a:xfrm>
            <a:prstGeom prst="rect">
              <a:avLst/>
            </a:prstGeom>
            <a:noFill/>
          </p:spPr>
          <p:txBody>
            <a:bodyPr wrap="square" rtlCol="0">
              <a:spAutoFit/>
            </a:bodyPr>
            <a:lstStyle/>
            <a:p>
              <a:r>
                <a:rPr lang="en-US" sz="4000" dirty="0">
                  <a:solidFill>
                    <a:srgbClr val="D43815"/>
                  </a:solidFill>
                  <a:latin typeface="Arial"/>
                  <a:cs typeface="Arial"/>
                </a:rPr>
                <a:t>1.</a:t>
              </a:r>
            </a:p>
          </p:txBody>
        </p:sp>
      </p:grpSp>
      <p:grpSp>
        <p:nvGrpSpPr>
          <p:cNvPr id="9" name="Group 8"/>
          <p:cNvGrpSpPr/>
          <p:nvPr/>
        </p:nvGrpSpPr>
        <p:grpSpPr>
          <a:xfrm>
            <a:off x="473160" y="2811412"/>
            <a:ext cx="2495844" cy="828157"/>
            <a:chOff x="473160" y="2980742"/>
            <a:chExt cx="2495844" cy="828157"/>
          </a:xfrm>
        </p:grpSpPr>
        <p:sp>
          <p:nvSpPr>
            <p:cNvPr id="30" name="TextBox 29"/>
            <p:cNvSpPr txBox="1"/>
            <p:nvPr/>
          </p:nvSpPr>
          <p:spPr>
            <a:xfrm>
              <a:off x="984372" y="3131278"/>
              <a:ext cx="1984632" cy="677621"/>
            </a:xfrm>
            <a:prstGeom prst="rect">
              <a:avLst/>
            </a:prstGeom>
            <a:noFill/>
          </p:spPr>
          <p:txBody>
            <a:bodyPr wrap="square" rtlCol="0">
              <a:spAutoFit/>
            </a:bodyPr>
            <a:lstStyle/>
            <a:p>
              <a:pPr>
                <a:lnSpc>
                  <a:spcPct val="90000"/>
                </a:lnSpc>
              </a:pPr>
              <a:r>
                <a:rPr lang="en-US" sz="1400" b="1" dirty="0">
                  <a:solidFill>
                    <a:srgbClr val="0D4571"/>
                  </a:solidFill>
                  <a:latin typeface="Arial"/>
                  <a:cs typeface="Arial"/>
                </a:rPr>
                <a:t>Determine allocation percentages within asset classes</a:t>
              </a:r>
            </a:p>
          </p:txBody>
        </p:sp>
        <p:sp>
          <p:nvSpPr>
            <p:cNvPr id="61" name="TextBox 60"/>
            <p:cNvSpPr txBox="1"/>
            <p:nvPr/>
          </p:nvSpPr>
          <p:spPr>
            <a:xfrm>
              <a:off x="473160" y="2980742"/>
              <a:ext cx="607852" cy="707886"/>
            </a:xfrm>
            <a:prstGeom prst="rect">
              <a:avLst/>
            </a:prstGeom>
            <a:noFill/>
          </p:spPr>
          <p:txBody>
            <a:bodyPr wrap="square" rtlCol="0">
              <a:spAutoFit/>
            </a:bodyPr>
            <a:lstStyle/>
            <a:p>
              <a:r>
                <a:rPr lang="en-US" sz="4000" dirty="0">
                  <a:solidFill>
                    <a:srgbClr val="D43815"/>
                  </a:solidFill>
                  <a:latin typeface="Arial"/>
                  <a:cs typeface="Arial"/>
                </a:rPr>
                <a:t>2.</a:t>
              </a:r>
            </a:p>
          </p:txBody>
        </p:sp>
      </p:grpSp>
      <p:grpSp>
        <p:nvGrpSpPr>
          <p:cNvPr id="10" name="Group 9"/>
          <p:cNvGrpSpPr/>
          <p:nvPr/>
        </p:nvGrpSpPr>
        <p:grpSpPr>
          <a:xfrm>
            <a:off x="473160" y="3704818"/>
            <a:ext cx="2495844" cy="707886"/>
            <a:chOff x="473160" y="3874148"/>
            <a:chExt cx="2495844" cy="707886"/>
          </a:xfrm>
        </p:grpSpPr>
        <p:sp>
          <p:nvSpPr>
            <p:cNvPr id="34" name="TextBox 33"/>
            <p:cNvSpPr txBox="1"/>
            <p:nvPr/>
          </p:nvSpPr>
          <p:spPr>
            <a:xfrm>
              <a:off x="984372" y="4216829"/>
              <a:ext cx="1984632" cy="289823"/>
            </a:xfrm>
            <a:prstGeom prst="rect">
              <a:avLst/>
            </a:prstGeom>
            <a:noFill/>
          </p:spPr>
          <p:txBody>
            <a:bodyPr wrap="square" rtlCol="0">
              <a:spAutoFit/>
            </a:bodyPr>
            <a:lstStyle/>
            <a:p>
              <a:pPr>
                <a:lnSpc>
                  <a:spcPct val="90000"/>
                </a:lnSpc>
              </a:pPr>
              <a:r>
                <a:rPr lang="en-US" sz="1400" b="1" dirty="0">
                  <a:solidFill>
                    <a:srgbClr val="0D4571"/>
                  </a:solidFill>
                  <a:latin typeface="Arial"/>
                  <a:cs typeface="Arial"/>
                </a:rPr>
                <a:t>Select investments</a:t>
              </a:r>
            </a:p>
          </p:txBody>
        </p:sp>
        <p:sp>
          <p:nvSpPr>
            <p:cNvPr id="62" name="TextBox 61"/>
            <p:cNvSpPr txBox="1"/>
            <p:nvPr/>
          </p:nvSpPr>
          <p:spPr>
            <a:xfrm>
              <a:off x="473160" y="3874148"/>
              <a:ext cx="607852" cy="707886"/>
            </a:xfrm>
            <a:prstGeom prst="rect">
              <a:avLst/>
            </a:prstGeom>
            <a:noFill/>
          </p:spPr>
          <p:txBody>
            <a:bodyPr wrap="square" rtlCol="0">
              <a:spAutoFit/>
            </a:bodyPr>
            <a:lstStyle/>
            <a:p>
              <a:r>
                <a:rPr lang="en-US" sz="4000" dirty="0">
                  <a:solidFill>
                    <a:srgbClr val="D43815"/>
                  </a:solidFill>
                  <a:latin typeface="Arial"/>
                  <a:cs typeface="Arial"/>
                </a:rPr>
                <a:t>3.</a:t>
              </a:r>
            </a:p>
          </p:txBody>
        </p:sp>
      </p:grpSp>
      <p:grpSp>
        <p:nvGrpSpPr>
          <p:cNvPr id="7" name="Group 6"/>
          <p:cNvGrpSpPr/>
          <p:nvPr/>
        </p:nvGrpSpPr>
        <p:grpSpPr>
          <a:xfrm>
            <a:off x="560740" y="1095552"/>
            <a:ext cx="2168032" cy="605455"/>
            <a:chOff x="560740" y="1264882"/>
            <a:chExt cx="2168032" cy="605455"/>
          </a:xfrm>
        </p:grpSpPr>
        <p:pic>
          <p:nvPicPr>
            <p:cNvPr id="21" name="Picture 20" descr="getty.rf.509603567.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740" y="1264882"/>
              <a:ext cx="605573" cy="605455"/>
            </a:xfrm>
            <a:prstGeom prst="ellipse">
              <a:avLst/>
            </a:prstGeom>
          </p:spPr>
        </p:pic>
        <p:sp>
          <p:nvSpPr>
            <p:cNvPr id="63" name="TextBox 62"/>
            <p:cNvSpPr txBox="1"/>
            <p:nvPr/>
          </p:nvSpPr>
          <p:spPr>
            <a:xfrm>
              <a:off x="1190450" y="1365769"/>
              <a:ext cx="1538322" cy="402674"/>
            </a:xfrm>
            <a:prstGeom prst="rect">
              <a:avLst/>
            </a:prstGeom>
            <a:noFill/>
          </p:spPr>
          <p:txBody>
            <a:bodyPr wrap="square" rtlCol="0">
              <a:spAutoFit/>
            </a:bodyPr>
            <a:lstStyle/>
            <a:p>
              <a:pPr>
                <a:lnSpc>
                  <a:spcPct val="90000"/>
                </a:lnSpc>
              </a:pPr>
              <a:r>
                <a:rPr lang="en-US" sz="2200" b="1" dirty="0">
                  <a:solidFill>
                    <a:srgbClr val="D43815"/>
                  </a:solidFill>
                  <a:latin typeface="Arial"/>
                  <a:cs typeface="Arial"/>
                </a:rPr>
                <a:t>JANE</a:t>
              </a:r>
            </a:p>
          </p:txBody>
        </p:sp>
      </p:grpSp>
      <p:grpSp>
        <p:nvGrpSpPr>
          <p:cNvPr id="4" name="Group 3"/>
          <p:cNvGrpSpPr/>
          <p:nvPr/>
        </p:nvGrpSpPr>
        <p:grpSpPr>
          <a:xfrm>
            <a:off x="4442525" y="1082527"/>
            <a:ext cx="1787092" cy="1750925"/>
            <a:chOff x="4513573" y="1212408"/>
            <a:chExt cx="1939720" cy="1900464"/>
          </a:xfrm>
        </p:grpSpPr>
        <p:graphicFrame>
          <p:nvGraphicFramePr>
            <p:cNvPr id="96" name="Chart 95"/>
            <p:cNvGraphicFramePr/>
            <p:nvPr>
              <p:extLst>
                <p:ext uri="{D42A27DB-BD31-4B8C-83A1-F6EECF244321}">
                  <p14:modId xmlns:p14="http://schemas.microsoft.com/office/powerpoint/2010/main" val="2980801039"/>
                </p:ext>
              </p:extLst>
            </p:nvPr>
          </p:nvGraphicFramePr>
          <p:xfrm>
            <a:off x="4513573" y="1212408"/>
            <a:ext cx="1939720" cy="1900464"/>
          </p:xfrm>
          <a:graphic>
            <a:graphicData uri="http://schemas.openxmlformats.org/drawingml/2006/chart">
              <c:chart xmlns:c="http://schemas.openxmlformats.org/drawingml/2006/chart" xmlns:r="http://schemas.openxmlformats.org/officeDocument/2006/relationships" r:id="rId4"/>
            </a:graphicData>
          </a:graphic>
        </p:graphicFrame>
        <p:sp>
          <p:nvSpPr>
            <p:cNvPr id="97" name="TextBox 96"/>
            <p:cNvSpPr txBox="1"/>
            <p:nvPr/>
          </p:nvSpPr>
          <p:spPr>
            <a:xfrm>
              <a:off x="5518088" y="2209383"/>
              <a:ext cx="541250" cy="261610"/>
            </a:xfrm>
            <a:prstGeom prst="rect">
              <a:avLst/>
            </a:prstGeom>
            <a:noFill/>
          </p:spPr>
          <p:txBody>
            <a:bodyPr wrap="square" rtlCol="0">
              <a:spAutoFit/>
            </a:bodyPr>
            <a:lstStyle/>
            <a:p>
              <a:pPr algn="ctr">
                <a:lnSpc>
                  <a:spcPct val="90000"/>
                </a:lnSpc>
              </a:pPr>
              <a:r>
                <a:rPr lang="en-US" sz="1200" b="1" dirty="0">
                  <a:solidFill>
                    <a:srgbClr val="0D4571"/>
                  </a:solidFill>
                  <a:latin typeface="Arial"/>
                  <a:cs typeface="Arial"/>
                </a:rPr>
                <a:t>60%</a:t>
              </a:r>
            </a:p>
          </p:txBody>
        </p:sp>
        <p:sp>
          <p:nvSpPr>
            <p:cNvPr id="98" name="TextBox 97"/>
            <p:cNvSpPr txBox="1"/>
            <p:nvPr/>
          </p:nvSpPr>
          <p:spPr>
            <a:xfrm>
              <a:off x="4845964" y="2086818"/>
              <a:ext cx="541250" cy="283953"/>
            </a:xfrm>
            <a:prstGeom prst="rect">
              <a:avLst/>
            </a:prstGeom>
            <a:noFill/>
          </p:spPr>
          <p:txBody>
            <a:bodyPr wrap="square" rtlCol="0">
              <a:spAutoFit/>
            </a:bodyPr>
            <a:lstStyle/>
            <a:p>
              <a:pPr algn="ctr">
                <a:lnSpc>
                  <a:spcPct val="90000"/>
                </a:lnSpc>
              </a:pPr>
              <a:r>
                <a:rPr lang="en-US" sz="1200" b="1" dirty="0">
                  <a:solidFill>
                    <a:srgbClr val="65AA4F"/>
                  </a:solidFill>
                  <a:latin typeface="Arial"/>
                  <a:cs typeface="Arial"/>
                </a:rPr>
                <a:t>25%</a:t>
              </a:r>
            </a:p>
          </p:txBody>
        </p:sp>
        <p:sp>
          <p:nvSpPr>
            <p:cNvPr id="99" name="TextBox 98"/>
            <p:cNvSpPr txBox="1"/>
            <p:nvPr/>
          </p:nvSpPr>
          <p:spPr>
            <a:xfrm>
              <a:off x="5047922" y="1665146"/>
              <a:ext cx="541250" cy="283953"/>
            </a:xfrm>
            <a:prstGeom prst="rect">
              <a:avLst/>
            </a:prstGeom>
            <a:noFill/>
          </p:spPr>
          <p:txBody>
            <a:bodyPr wrap="square" rtlCol="0">
              <a:spAutoFit/>
            </a:bodyPr>
            <a:lstStyle/>
            <a:p>
              <a:pPr algn="ctr">
                <a:lnSpc>
                  <a:spcPct val="90000"/>
                </a:lnSpc>
              </a:pPr>
              <a:r>
                <a:rPr lang="en-US" sz="1200" b="1" dirty="0">
                  <a:solidFill>
                    <a:srgbClr val="D43815"/>
                  </a:solidFill>
                  <a:latin typeface="Arial"/>
                  <a:cs typeface="Arial"/>
                </a:rPr>
                <a:t>15%</a:t>
              </a:r>
            </a:p>
          </p:txBody>
        </p:sp>
      </p:grpSp>
      <p:sp>
        <p:nvSpPr>
          <p:cNvPr id="100" name="TextBox 99"/>
          <p:cNvSpPr txBox="1"/>
          <p:nvPr/>
        </p:nvSpPr>
        <p:spPr>
          <a:xfrm>
            <a:off x="3492497" y="1194756"/>
            <a:ext cx="1279074" cy="427809"/>
          </a:xfrm>
          <a:prstGeom prst="rect">
            <a:avLst/>
          </a:prstGeom>
          <a:noFill/>
        </p:spPr>
        <p:txBody>
          <a:bodyPr wrap="square" rtlCol="0">
            <a:spAutoFit/>
          </a:bodyPr>
          <a:lstStyle/>
          <a:p>
            <a:pPr>
              <a:lnSpc>
                <a:spcPct val="90000"/>
              </a:lnSpc>
            </a:pPr>
            <a:r>
              <a:rPr lang="en-US" sz="1200" b="1" dirty="0">
                <a:solidFill>
                  <a:srgbClr val="0D4571"/>
                </a:solidFill>
                <a:latin typeface="Arial"/>
                <a:cs typeface="Arial"/>
              </a:rPr>
              <a:t>Aggressive Approach</a:t>
            </a:r>
          </a:p>
        </p:txBody>
      </p:sp>
      <p:grpSp>
        <p:nvGrpSpPr>
          <p:cNvPr id="101" name="Group 100"/>
          <p:cNvGrpSpPr/>
          <p:nvPr/>
        </p:nvGrpSpPr>
        <p:grpSpPr>
          <a:xfrm>
            <a:off x="3582972" y="1728952"/>
            <a:ext cx="913772" cy="933584"/>
            <a:chOff x="2427764" y="2374516"/>
            <a:chExt cx="714769" cy="730259"/>
          </a:xfrm>
        </p:grpSpPr>
        <p:sp>
          <p:nvSpPr>
            <p:cNvPr id="102" name="Rectangle 101"/>
            <p:cNvSpPr/>
            <p:nvPr/>
          </p:nvSpPr>
          <p:spPr>
            <a:xfrm>
              <a:off x="2430548" y="2961272"/>
              <a:ext cx="121580" cy="121580"/>
            </a:xfrm>
            <a:prstGeom prst="rect">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103" name="Rectangle 102"/>
            <p:cNvSpPr/>
            <p:nvPr/>
          </p:nvSpPr>
          <p:spPr>
            <a:xfrm>
              <a:off x="2427764" y="2453272"/>
              <a:ext cx="121580" cy="121580"/>
            </a:xfrm>
            <a:prstGeom prst="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104" name="Rectangle 103"/>
            <p:cNvSpPr/>
            <p:nvPr/>
          </p:nvSpPr>
          <p:spPr>
            <a:xfrm>
              <a:off x="2427860" y="2707272"/>
              <a:ext cx="121580" cy="121580"/>
            </a:xfrm>
            <a:prstGeom prst="rect">
              <a:avLst/>
            </a:prstGeom>
            <a:solidFill>
              <a:srgbClr val="65AA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105" name="TextBox 104"/>
            <p:cNvSpPr txBox="1"/>
            <p:nvPr/>
          </p:nvSpPr>
          <p:spPr>
            <a:xfrm>
              <a:off x="2550294" y="2374516"/>
              <a:ext cx="589637" cy="269033"/>
            </a:xfrm>
            <a:prstGeom prst="rect">
              <a:avLst/>
            </a:prstGeom>
            <a:noFill/>
          </p:spPr>
          <p:txBody>
            <a:bodyPr wrap="square" rtlCol="0">
              <a:spAutoFit/>
            </a:bodyPr>
            <a:lstStyle/>
            <a:p>
              <a:pPr>
                <a:lnSpc>
                  <a:spcPct val="90000"/>
                </a:lnSpc>
              </a:pPr>
              <a:r>
                <a:rPr lang="en-US" sz="900" dirty="0">
                  <a:solidFill>
                    <a:srgbClr val="595959"/>
                  </a:solidFill>
                  <a:latin typeface="Arial"/>
                  <a:cs typeface="Arial"/>
                </a:rPr>
                <a:t>Domestic Stocks</a:t>
              </a:r>
            </a:p>
          </p:txBody>
        </p:sp>
        <p:sp>
          <p:nvSpPr>
            <p:cNvPr id="106" name="TextBox 105"/>
            <p:cNvSpPr txBox="1"/>
            <p:nvPr/>
          </p:nvSpPr>
          <p:spPr>
            <a:xfrm>
              <a:off x="2552896" y="2631004"/>
              <a:ext cx="589637" cy="269033"/>
            </a:xfrm>
            <a:prstGeom prst="rect">
              <a:avLst/>
            </a:prstGeom>
            <a:noFill/>
          </p:spPr>
          <p:txBody>
            <a:bodyPr wrap="square" rtlCol="0">
              <a:spAutoFit/>
            </a:bodyPr>
            <a:lstStyle/>
            <a:p>
              <a:pPr>
                <a:lnSpc>
                  <a:spcPct val="90000"/>
                </a:lnSpc>
              </a:pPr>
              <a:r>
                <a:rPr lang="en-US" sz="900" dirty="0">
                  <a:solidFill>
                    <a:srgbClr val="595959"/>
                  </a:solidFill>
                  <a:latin typeface="Arial"/>
                  <a:cs typeface="Arial"/>
                </a:rPr>
                <a:t>Foreign Stocks </a:t>
              </a:r>
            </a:p>
          </p:txBody>
        </p:sp>
        <p:sp>
          <p:nvSpPr>
            <p:cNvPr id="107" name="TextBox 106"/>
            <p:cNvSpPr txBox="1"/>
            <p:nvPr/>
          </p:nvSpPr>
          <p:spPr>
            <a:xfrm>
              <a:off x="2538739" y="2933243"/>
              <a:ext cx="598797" cy="171532"/>
            </a:xfrm>
            <a:prstGeom prst="rect">
              <a:avLst/>
            </a:prstGeom>
            <a:noFill/>
          </p:spPr>
          <p:txBody>
            <a:bodyPr wrap="square" rtlCol="0">
              <a:spAutoFit/>
            </a:bodyPr>
            <a:lstStyle/>
            <a:p>
              <a:pPr>
                <a:lnSpc>
                  <a:spcPct val="90000"/>
                </a:lnSpc>
              </a:pPr>
              <a:r>
                <a:rPr lang="en-US" sz="900" dirty="0">
                  <a:solidFill>
                    <a:srgbClr val="595959"/>
                  </a:solidFill>
                  <a:latin typeface="Arial"/>
                  <a:cs typeface="Arial"/>
                </a:rPr>
                <a:t>Bonds</a:t>
              </a:r>
            </a:p>
          </p:txBody>
        </p:sp>
      </p:grpSp>
      <p:sp>
        <p:nvSpPr>
          <p:cNvPr id="125" name="TextBox 124"/>
          <p:cNvSpPr txBox="1"/>
          <p:nvPr/>
        </p:nvSpPr>
        <p:spPr>
          <a:xfrm>
            <a:off x="3492497" y="3020836"/>
            <a:ext cx="1711712" cy="427809"/>
          </a:xfrm>
          <a:prstGeom prst="rect">
            <a:avLst/>
          </a:prstGeom>
          <a:noFill/>
        </p:spPr>
        <p:txBody>
          <a:bodyPr wrap="square" rtlCol="0">
            <a:spAutoFit/>
          </a:bodyPr>
          <a:lstStyle/>
          <a:p>
            <a:pPr>
              <a:lnSpc>
                <a:spcPct val="90000"/>
              </a:lnSpc>
            </a:pPr>
            <a:r>
              <a:rPr lang="en-US" sz="1200" b="1" dirty="0">
                <a:solidFill>
                  <a:srgbClr val="0D4571"/>
                </a:solidFill>
                <a:latin typeface="Arial"/>
                <a:cs typeface="Arial"/>
              </a:rPr>
              <a:t>Domestic Stock Allocation</a:t>
            </a:r>
          </a:p>
        </p:txBody>
      </p:sp>
      <p:grpSp>
        <p:nvGrpSpPr>
          <p:cNvPr id="126" name="Group 125"/>
          <p:cNvGrpSpPr/>
          <p:nvPr/>
        </p:nvGrpSpPr>
        <p:grpSpPr>
          <a:xfrm>
            <a:off x="3582972" y="3555029"/>
            <a:ext cx="913772" cy="992426"/>
            <a:chOff x="2427764" y="2374516"/>
            <a:chExt cx="714769" cy="776286"/>
          </a:xfrm>
        </p:grpSpPr>
        <p:sp>
          <p:nvSpPr>
            <p:cNvPr id="127" name="Rectangle 126"/>
            <p:cNvSpPr/>
            <p:nvPr/>
          </p:nvSpPr>
          <p:spPr>
            <a:xfrm>
              <a:off x="2430548" y="2961272"/>
              <a:ext cx="121580" cy="121580"/>
            </a:xfrm>
            <a:prstGeom prst="rect">
              <a:avLst/>
            </a:prstGeom>
            <a:solidFill>
              <a:srgbClr val="0D4571">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128" name="Rectangle 127"/>
            <p:cNvSpPr/>
            <p:nvPr/>
          </p:nvSpPr>
          <p:spPr>
            <a:xfrm>
              <a:off x="2427764" y="2453272"/>
              <a:ext cx="121580" cy="121580"/>
            </a:xfrm>
            <a:prstGeom prst="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129" name="Rectangle 128"/>
            <p:cNvSpPr/>
            <p:nvPr/>
          </p:nvSpPr>
          <p:spPr>
            <a:xfrm>
              <a:off x="2427860" y="2707272"/>
              <a:ext cx="121580" cy="121580"/>
            </a:xfrm>
            <a:prstGeom prst="rect">
              <a:avLst/>
            </a:prstGeom>
            <a:solidFill>
              <a:srgbClr val="0D457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130" name="TextBox 129"/>
            <p:cNvSpPr txBox="1"/>
            <p:nvPr/>
          </p:nvSpPr>
          <p:spPr>
            <a:xfrm>
              <a:off x="2550294" y="2374516"/>
              <a:ext cx="589637" cy="269033"/>
            </a:xfrm>
            <a:prstGeom prst="rect">
              <a:avLst/>
            </a:prstGeom>
            <a:noFill/>
          </p:spPr>
          <p:txBody>
            <a:bodyPr wrap="square" rtlCol="0">
              <a:spAutoFit/>
            </a:bodyPr>
            <a:lstStyle/>
            <a:p>
              <a:pPr>
                <a:lnSpc>
                  <a:spcPct val="90000"/>
                </a:lnSpc>
              </a:pPr>
              <a:r>
                <a:rPr lang="en-US" sz="900" dirty="0">
                  <a:solidFill>
                    <a:srgbClr val="595959"/>
                  </a:solidFill>
                  <a:latin typeface="Arial"/>
                  <a:cs typeface="Arial"/>
                </a:rPr>
                <a:t>Growth Funds</a:t>
              </a:r>
            </a:p>
          </p:txBody>
        </p:sp>
        <p:sp>
          <p:nvSpPr>
            <p:cNvPr id="131" name="TextBox 130"/>
            <p:cNvSpPr txBox="1"/>
            <p:nvPr/>
          </p:nvSpPr>
          <p:spPr>
            <a:xfrm>
              <a:off x="2552896" y="2631004"/>
              <a:ext cx="589637" cy="269033"/>
            </a:xfrm>
            <a:prstGeom prst="rect">
              <a:avLst/>
            </a:prstGeom>
            <a:noFill/>
          </p:spPr>
          <p:txBody>
            <a:bodyPr wrap="square" rtlCol="0">
              <a:spAutoFit/>
            </a:bodyPr>
            <a:lstStyle/>
            <a:p>
              <a:pPr>
                <a:lnSpc>
                  <a:spcPct val="90000"/>
                </a:lnSpc>
              </a:pPr>
              <a:r>
                <a:rPr lang="en-US" sz="900" dirty="0">
                  <a:solidFill>
                    <a:srgbClr val="595959"/>
                  </a:solidFill>
                  <a:latin typeface="Arial"/>
                  <a:cs typeface="Arial"/>
                </a:rPr>
                <a:t>Small-Cap Funds</a:t>
              </a:r>
            </a:p>
          </p:txBody>
        </p:sp>
        <p:sp>
          <p:nvSpPr>
            <p:cNvPr id="132" name="TextBox 131"/>
            <p:cNvSpPr txBox="1"/>
            <p:nvPr/>
          </p:nvSpPr>
          <p:spPr>
            <a:xfrm>
              <a:off x="2538739" y="2883574"/>
              <a:ext cx="598797" cy="267228"/>
            </a:xfrm>
            <a:prstGeom prst="rect">
              <a:avLst/>
            </a:prstGeom>
            <a:noFill/>
          </p:spPr>
          <p:txBody>
            <a:bodyPr wrap="square" rtlCol="0">
              <a:spAutoFit/>
            </a:bodyPr>
            <a:lstStyle/>
            <a:p>
              <a:pPr>
                <a:lnSpc>
                  <a:spcPct val="90000"/>
                </a:lnSpc>
              </a:pPr>
              <a:r>
                <a:rPr lang="en-US" sz="900" dirty="0">
                  <a:solidFill>
                    <a:srgbClr val="595959"/>
                  </a:solidFill>
                  <a:latin typeface="Arial"/>
                  <a:cs typeface="Arial"/>
                </a:rPr>
                <a:t>Value Funds</a:t>
              </a:r>
            </a:p>
          </p:txBody>
        </p:sp>
      </p:grpSp>
      <p:sp>
        <p:nvSpPr>
          <p:cNvPr id="143" name="TextBox 142"/>
          <p:cNvSpPr txBox="1"/>
          <p:nvPr/>
        </p:nvSpPr>
        <p:spPr>
          <a:xfrm>
            <a:off x="6625670" y="1959581"/>
            <a:ext cx="1740139" cy="427809"/>
          </a:xfrm>
          <a:prstGeom prst="rect">
            <a:avLst/>
          </a:prstGeom>
          <a:noFill/>
        </p:spPr>
        <p:txBody>
          <a:bodyPr wrap="square" rtlCol="0">
            <a:spAutoFit/>
          </a:bodyPr>
          <a:lstStyle/>
          <a:p>
            <a:pPr>
              <a:lnSpc>
                <a:spcPct val="90000"/>
              </a:lnSpc>
            </a:pPr>
            <a:r>
              <a:rPr lang="en-US" sz="1200" b="1" dirty="0">
                <a:solidFill>
                  <a:srgbClr val="0D4571"/>
                </a:solidFill>
                <a:latin typeface="Arial"/>
                <a:cs typeface="Arial"/>
              </a:rPr>
              <a:t>Selecting Individual Investments</a:t>
            </a:r>
          </a:p>
        </p:txBody>
      </p:sp>
      <p:grpSp>
        <p:nvGrpSpPr>
          <p:cNvPr id="5" name="Group 4"/>
          <p:cNvGrpSpPr/>
          <p:nvPr/>
        </p:nvGrpSpPr>
        <p:grpSpPr>
          <a:xfrm>
            <a:off x="6704071" y="2562316"/>
            <a:ext cx="938656" cy="938654"/>
            <a:chOff x="6704071" y="2731646"/>
            <a:chExt cx="938656" cy="938654"/>
          </a:xfrm>
        </p:grpSpPr>
        <p:sp>
          <p:nvSpPr>
            <p:cNvPr id="144" name="Oval 143"/>
            <p:cNvSpPr/>
            <p:nvPr/>
          </p:nvSpPr>
          <p:spPr>
            <a:xfrm>
              <a:off x="6704071" y="2731646"/>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nvGrpSpPr>
            <p:cNvPr id="145" name="Group 144"/>
            <p:cNvGrpSpPr/>
            <p:nvPr/>
          </p:nvGrpSpPr>
          <p:grpSpPr>
            <a:xfrm>
              <a:off x="6935028" y="2858718"/>
              <a:ext cx="430430" cy="650036"/>
              <a:chOff x="8885238" y="2876551"/>
              <a:chExt cx="388938" cy="587375"/>
            </a:xfrm>
            <a:solidFill>
              <a:srgbClr val="D43815"/>
            </a:solidFill>
          </p:grpSpPr>
          <p:sp>
            <p:nvSpPr>
              <p:cNvPr id="146" name="Freeform 16"/>
              <p:cNvSpPr>
                <a:spLocks noEditPoints="1"/>
              </p:cNvSpPr>
              <p:nvPr/>
            </p:nvSpPr>
            <p:spPr bwMode="auto">
              <a:xfrm>
                <a:off x="8909050" y="3025776"/>
                <a:ext cx="358775" cy="438150"/>
              </a:xfrm>
              <a:custGeom>
                <a:avLst/>
                <a:gdLst>
                  <a:gd name="T0" fmla="*/ 130 w 147"/>
                  <a:gd name="T1" fmla="*/ 179 h 179"/>
                  <a:gd name="T2" fmla="*/ 50 w 147"/>
                  <a:gd name="T3" fmla="*/ 179 h 179"/>
                  <a:gd name="T4" fmla="*/ 47 w 147"/>
                  <a:gd name="T5" fmla="*/ 177 h 179"/>
                  <a:gd name="T6" fmla="*/ 6 w 147"/>
                  <a:gd name="T7" fmla="*/ 117 h 179"/>
                  <a:gd name="T8" fmla="*/ 4 w 147"/>
                  <a:gd name="T9" fmla="*/ 96 h 179"/>
                  <a:gd name="T10" fmla="*/ 14 w 147"/>
                  <a:gd name="T11" fmla="*/ 90 h 179"/>
                  <a:gd name="T12" fmla="*/ 50 w 147"/>
                  <a:gd name="T13" fmla="*/ 118 h 179"/>
                  <a:gd name="T14" fmla="*/ 50 w 147"/>
                  <a:gd name="T15" fmla="*/ 19 h 179"/>
                  <a:gd name="T16" fmla="*/ 70 w 147"/>
                  <a:gd name="T17" fmla="*/ 0 h 179"/>
                  <a:gd name="T18" fmla="*/ 90 w 147"/>
                  <a:gd name="T19" fmla="*/ 19 h 179"/>
                  <a:gd name="T20" fmla="*/ 90 w 147"/>
                  <a:gd name="T21" fmla="*/ 76 h 179"/>
                  <a:gd name="T22" fmla="*/ 131 w 147"/>
                  <a:gd name="T23" fmla="*/ 91 h 179"/>
                  <a:gd name="T24" fmla="*/ 144 w 147"/>
                  <a:gd name="T25" fmla="*/ 120 h 179"/>
                  <a:gd name="T26" fmla="*/ 134 w 147"/>
                  <a:gd name="T27" fmla="*/ 176 h 179"/>
                  <a:gd name="T28" fmla="*/ 130 w 147"/>
                  <a:gd name="T29" fmla="*/ 179 h 179"/>
                  <a:gd name="T30" fmla="*/ 52 w 147"/>
                  <a:gd name="T31" fmla="*/ 171 h 179"/>
                  <a:gd name="T32" fmla="*/ 127 w 147"/>
                  <a:gd name="T33" fmla="*/ 171 h 179"/>
                  <a:gd name="T34" fmla="*/ 136 w 147"/>
                  <a:gd name="T35" fmla="*/ 119 h 179"/>
                  <a:gd name="T36" fmla="*/ 128 w 147"/>
                  <a:gd name="T37" fmla="*/ 98 h 179"/>
                  <a:gd name="T38" fmla="*/ 85 w 147"/>
                  <a:gd name="T39" fmla="*/ 83 h 179"/>
                  <a:gd name="T40" fmla="*/ 82 w 147"/>
                  <a:gd name="T41" fmla="*/ 79 h 179"/>
                  <a:gd name="T42" fmla="*/ 82 w 147"/>
                  <a:gd name="T43" fmla="*/ 19 h 179"/>
                  <a:gd name="T44" fmla="*/ 70 w 147"/>
                  <a:gd name="T45" fmla="*/ 8 h 179"/>
                  <a:gd name="T46" fmla="*/ 58 w 147"/>
                  <a:gd name="T47" fmla="*/ 19 h 179"/>
                  <a:gd name="T48" fmla="*/ 58 w 147"/>
                  <a:gd name="T49" fmla="*/ 131 h 179"/>
                  <a:gd name="T50" fmla="*/ 55 w 147"/>
                  <a:gd name="T51" fmla="*/ 135 h 179"/>
                  <a:gd name="T52" fmla="*/ 51 w 147"/>
                  <a:gd name="T53" fmla="*/ 133 h 179"/>
                  <a:gd name="T54" fmla="*/ 14 w 147"/>
                  <a:gd name="T55" fmla="*/ 98 h 179"/>
                  <a:gd name="T56" fmla="*/ 11 w 147"/>
                  <a:gd name="T57" fmla="*/ 100 h 179"/>
                  <a:gd name="T58" fmla="*/ 12 w 147"/>
                  <a:gd name="T59" fmla="*/ 112 h 179"/>
                  <a:gd name="T60" fmla="*/ 52 w 147"/>
                  <a:gd name="T61" fmla="*/ 17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79">
                    <a:moveTo>
                      <a:pt x="130" y="179"/>
                    </a:moveTo>
                    <a:cubicBezTo>
                      <a:pt x="50" y="179"/>
                      <a:pt x="50" y="179"/>
                      <a:pt x="50" y="179"/>
                    </a:cubicBezTo>
                    <a:cubicBezTo>
                      <a:pt x="49" y="179"/>
                      <a:pt x="47" y="178"/>
                      <a:pt x="47" y="177"/>
                    </a:cubicBezTo>
                    <a:cubicBezTo>
                      <a:pt x="6" y="117"/>
                      <a:pt x="6" y="117"/>
                      <a:pt x="6" y="117"/>
                    </a:cubicBezTo>
                    <a:cubicBezTo>
                      <a:pt x="2" y="111"/>
                      <a:pt x="0" y="102"/>
                      <a:pt x="4" y="96"/>
                    </a:cubicBezTo>
                    <a:cubicBezTo>
                      <a:pt x="6" y="92"/>
                      <a:pt x="10" y="90"/>
                      <a:pt x="14" y="90"/>
                    </a:cubicBezTo>
                    <a:cubicBezTo>
                      <a:pt x="25" y="90"/>
                      <a:pt x="34" y="95"/>
                      <a:pt x="50" y="118"/>
                    </a:cubicBezTo>
                    <a:cubicBezTo>
                      <a:pt x="50" y="19"/>
                      <a:pt x="50" y="19"/>
                      <a:pt x="50" y="19"/>
                    </a:cubicBezTo>
                    <a:cubicBezTo>
                      <a:pt x="50" y="9"/>
                      <a:pt x="59" y="0"/>
                      <a:pt x="70" y="0"/>
                    </a:cubicBezTo>
                    <a:cubicBezTo>
                      <a:pt x="80" y="0"/>
                      <a:pt x="90" y="9"/>
                      <a:pt x="90" y="19"/>
                    </a:cubicBezTo>
                    <a:cubicBezTo>
                      <a:pt x="90" y="76"/>
                      <a:pt x="90" y="76"/>
                      <a:pt x="90" y="76"/>
                    </a:cubicBezTo>
                    <a:cubicBezTo>
                      <a:pt x="131" y="91"/>
                      <a:pt x="131" y="91"/>
                      <a:pt x="131" y="91"/>
                    </a:cubicBezTo>
                    <a:cubicBezTo>
                      <a:pt x="143" y="95"/>
                      <a:pt x="147" y="109"/>
                      <a:pt x="144" y="120"/>
                    </a:cubicBezTo>
                    <a:cubicBezTo>
                      <a:pt x="134" y="176"/>
                      <a:pt x="134" y="176"/>
                      <a:pt x="134" y="176"/>
                    </a:cubicBezTo>
                    <a:cubicBezTo>
                      <a:pt x="134" y="178"/>
                      <a:pt x="132" y="179"/>
                      <a:pt x="130" y="179"/>
                    </a:cubicBezTo>
                    <a:close/>
                    <a:moveTo>
                      <a:pt x="52" y="171"/>
                    </a:moveTo>
                    <a:cubicBezTo>
                      <a:pt x="127" y="171"/>
                      <a:pt x="127" y="171"/>
                      <a:pt x="127" y="171"/>
                    </a:cubicBezTo>
                    <a:cubicBezTo>
                      <a:pt x="136" y="119"/>
                      <a:pt x="136" y="119"/>
                      <a:pt x="136" y="119"/>
                    </a:cubicBezTo>
                    <a:cubicBezTo>
                      <a:pt x="138" y="111"/>
                      <a:pt x="136" y="101"/>
                      <a:pt x="128" y="98"/>
                    </a:cubicBezTo>
                    <a:cubicBezTo>
                      <a:pt x="85" y="83"/>
                      <a:pt x="85" y="83"/>
                      <a:pt x="85" y="83"/>
                    </a:cubicBezTo>
                    <a:cubicBezTo>
                      <a:pt x="83" y="82"/>
                      <a:pt x="82" y="81"/>
                      <a:pt x="82" y="79"/>
                    </a:cubicBezTo>
                    <a:cubicBezTo>
                      <a:pt x="82" y="19"/>
                      <a:pt x="82" y="19"/>
                      <a:pt x="82" y="19"/>
                    </a:cubicBezTo>
                    <a:cubicBezTo>
                      <a:pt x="82" y="13"/>
                      <a:pt x="76" y="8"/>
                      <a:pt x="70" y="8"/>
                    </a:cubicBezTo>
                    <a:cubicBezTo>
                      <a:pt x="64" y="8"/>
                      <a:pt x="58" y="13"/>
                      <a:pt x="58" y="19"/>
                    </a:cubicBezTo>
                    <a:cubicBezTo>
                      <a:pt x="58" y="131"/>
                      <a:pt x="58" y="131"/>
                      <a:pt x="58" y="131"/>
                    </a:cubicBezTo>
                    <a:cubicBezTo>
                      <a:pt x="58" y="133"/>
                      <a:pt x="57" y="134"/>
                      <a:pt x="55" y="135"/>
                    </a:cubicBezTo>
                    <a:cubicBezTo>
                      <a:pt x="53" y="135"/>
                      <a:pt x="52" y="135"/>
                      <a:pt x="51" y="133"/>
                    </a:cubicBezTo>
                    <a:cubicBezTo>
                      <a:pt x="30" y="101"/>
                      <a:pt x="21" y="98"/>
                      <a:pt x="14" y="98"/>
                    </a:cubicBezTo>
                    <a:cubicBezTo>
                      <a:pt x="12" y="98"/>
                      <a:pt x="11" y="99"/>
                      <a:pt x="11" y="100"/>
                    </a:cubicBezTo>
                    <a:cubicBezTo>
                      <a:pt x="9" y="103"/>
                      <a:pt x="10" y="109"/>
                      <a:pt x="12" y="112"/>
                    </a:cubicBezTo>
                    <a:lnTo>
                      <a:pt x="52" y="171"/>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7"/>
              <p:cNvSpPr>
                <a:spLocks/>
              </p:cNvSpPr>
              <p:nvPr/>
            </p:nvSpPr>
            <p:spPr bwMode="auto">
              <a:xfrm>
                <a:off x="9177338" y="3052763"/>
                <a:ext cx="96838" cy="20638"/>
              </a:xfrm>
              <a:custGeom>
                <a:avLst/>
                <a:gdLst>
                  <a:gd name="T0" fmla="*/ 36 w 40"/>
                  <a:gd name="T1" fmla="*/ 8 h 8"/>
                  <a:gd name="T2" fmla="*/ 4 w 40"/>
                  <a:gd name="T3" fmla="*/ 8 h 8"/>
                  <a:gd name="T4" fmla="*/ 0 w 40"/>
                  <a:gd name="T5" fmla="*/ 4 h 8"/>
                  <a:gd name="T6" fmla="*/ 4 w 40"/>
                  <a:gd name="T7" fmla="*/ 0 h 8"/>
                  <a:gd name="T8" fmla="*/ 36 w 40"/>
                  <a:gd name="T9" fmla="*/ 0 h 8"/>
                  <a:gd name="T10" fmla="*/ 40 w 40"/>
                  <a:gd name="T11" fmla="*/ 4 h 8"/>
                  <a:gd name="T12" fmla="*/ 36 w 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0" h="8">
                    <a:moveTo>
                      <a:pt x="36" y="8"/>
                    </a:moveTo>
                    <a:cubicBezTo>
                      <a:pt x="4" y="8"/>
                      <a:pt x="4" y="8"/>
                      <a:pt x="4" y="8"/>
                    </a:cubicBezTo>
                    <a:cubicBezTo>
                      <a:pt x="2" y="8"/>
                      <a:pt x="0" y="6"/>
                      <a:pt x="0" y="4"/>
                    </a:cubicBezTo>
                    <a:cubicBezTo>
                      <a:pt x="0" y="2"/>
                      <a:pt x="2" y="0"/>
                      <a:pt x="4" y="0"/>
                    </a:cubicBezTo>
                    <a:cubicBezTo>
                      <a:pt x="36" y="0"/>
                      <a:pt x="36" y="0"/>
                      <a:pt x="36" y="0"/>
                    </a:cubicBezTo>
                    <a:cubicBezTo>
                      <a:pt x="38" y="0"/>
                      <a:pt x="40" y="2"/>
                      <a:pt x="40" y="4"/>
                    </a:cubicBezTo>
                    <a:cubicBezTo>
                      <a:pt x="40" y="6"/>
                      <a:pt x="38" y="8"/>
                      <a:pt x="36"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8"/>
              <p:cNvSpPr>
                <a:spLocks/>
              </p:cNvSpPr>
              <p:nvPr/>
            </p:nvSpPr>
            <p:spPr bwMode="auto">
              <a:xfrm>
                <a:off x="9155113" y="2925763"/>
                <a:ext cx="71438" cy="68263"/>
              </a:xfrm>
              <a:custGeom>
                <a:avLst/>
                <a:gdLst>
                  <a:gd name="T0" fmla="*/ 4 w 29"/>
                  <a:gd name="T1" fmla="*/ 28 h 28"/>
                  <a:gd name="T2" fmla="*/ 1 w 29"/>
                  <a:gd name="T3" fmla="*/ 27 h 28"/>
                  <a:gd name="T4" fmla="*/ 1 w 29"/>
                  <a:gd name="T5" fmla="*/ 22 h 28"/>
                  <a:gd name="T6" fmla="*/ 21 w 29"/>
                  <a:gd name="T7" fmla="*/ 1 h 28"/>
                  <a:gd name="T8" fmla="*/ 27 w 29"/>
                  <a:gd name="T9" fmla="*/ 1 h 28"/>
                  <a:gd name="T10" fmla="*/ 27 w 29"/>
                  <a:gd name="T11" fmla="*/ 7 h 28"/>
                  <a:gd name="T12" fmla="*/ 7 w 29"/>
                  <a:gd name="T13" fmla="*/ 27 h 28"/>
                  <a:gd name="T14" fmla="*/ 4 w 29"/>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4" y="28"/>
                    </a:moveTo>
                    <a:cubicBezTo>
                      <a:pt x="3" y="28"/>
                      <a:pt x="2" y="28"/>
                      <a:pt x="1" y="27"/>
                    </a:cubicBezTo>
                    <a:cubicBezTo>
                      <a:pt x="0" y="26"/>
                      <a:pt x="0" y="23"/>
                      <a:pt x="1" y="22"/>
                    </a:cubicBezTo>
                    <a:cubicBezTo>
                      <a:pt x="21" y="1"/>
                      <a:pt x="21" y="1"/>
                      <a:pt x="21" y="1"/>
                    </a:cubicBezTo>
                    <a:cubicBezTo>
                      <a:pt x="23" y="0"/>
                      <a:pt x="25" y="0"/>
                      <a:pt x="27" y="1"/>
                    </a:cubicBezTo>
                    <a:cubicBezTo>
                      <a:pt x="29" y="3"/>
                      <a:pt x="29" y="5"/>
                      <a:pt x="27" y="7"/>
                    </a:cubicBezTo>
                    <a:cubicBezTo>
                      <a:pt x="7" y="27"/>
                      <a:pt x="7" y="27"/>
                      <a:pt x="7" y="27"/>
                    </a:cubicBezTo>
                    <a:cubicBezTo>
                      <a:pt x="6" y="28"/>
                      <a:pt x="5" y="28"/>
                      <a:pt x="4" y="2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9"/>
              <p:cNvSpPr>
                <a:spLocks/>
              </p:cNvSpPr>
              <p:nvPr/>
            </p:nvSpPr>
            <p:spPr bwMode="auto">
              <a:xfrm>
                <a:off x="9069388" y="2876551"/>
                <a:ext cx="20638" cy="98425"/>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20"/>
              <p:cNvSpPr>
                <a:spLocks/>
              </p:cNvSpPr>
              <p:nvPr/>
            </p:nvSpPr>
            <p:spPr bwMode="auto">
              <a:xfrm>
                <a:off x="8932863" y="2925763"/>
                <a:ext cx="71438" cy="68263"/>
              </a:xfrm>
              <a:custGeom>
                <a:avLst/>
                <a:gdLst>
                  <a:gd name="T0" fmla="*/ 24 w 29"/>
                  <a:gd name="T1" fmla="*/ 28 h 28"/>
                  <a:gd name="T2" fmla="*/ 22 w 29"/>
                  <a:gd name="T3" fmla="*/ 27 h 28"/>
                  <a:gd name="T4" fmla="*/ 1 w 29"/>
                  <a:gd name="T5" fmla="*/ 7 h 28"/>
                  <a:gd name="T6" fmla="*/ 1 w 29"/>
                  <a:gd name="T7" fmla="*/ 1 h 28"/>
                  <a:gd name="T8" fmla="*/ 7 w 29"/>
                  <a:gd name="T9" fmla="*/ 1 h 28"/>
                  <a:gd name="T10" fmla="*/ 27 w 29"/>
                  <a:gd name="T11" fmla="*/ 22 h 28"/>
                  <a:gd name="T12" fmla="*/ 27 w 29"/>
                  <a:gd name="T13" fmla="*/ 27 h 28"/>
                  <a:gd name="T14" fmla="*/ 24 w 29"/>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24" y="28"/>
                    </a:moveTo>
                    <a:cubicBezTo>
                      <a:pt x="23" y="28"/>
                      <a:pt x="22" y="28"/>
                      <a:pt x="22" y="27"/>
                    </a:cubicBezTo>
                    <a:cubicBezTo>
                      <a:pt x="1" y="7"/>
                      <a:pt x="1" y="7"/>
                      <a:pt x="1" y="7"/>
                    </a:cubicBezTo>
                    <a:cubicBezTo>
                      <a:pt x="0" y="5"/>
                      <a:pt x="0" y="3"/>
                      <a:pt x="1" y="1"/>
                    </a:cubicBezTo>
                    <a:cubicBezTo>
                      <a:pt x="3" y="0"/>
                      <a:pt x="5" y="0"/>
                      <a:pt x="7" y="1"/>
                    </a:cubicBezTo>
                    <a:cubicBezTo>
                      <a:pt x="27" y="22"/>
                      <a:pt x="27" y="22"/>
                      <a:pt x="27" y="22"/>
                    </a:cubicBezTo>
                    <a:cubicBezTo>
                      <a:pt x="29" y="23"/>
                      <a:pt x="29" y="26"/>
                      <a:pt x="27" y="27"/>
                    </a:cubicBezTo>
                    <a:cubicBezTo>
                      <a:pt x="26" y="28"/>
                      <a:pt x="25" y="28"/>
                      <a:pt x="24" y="2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21"/>
              <p:cNvSpPr>
                <a:spLocks/>
              </p:cNvSpPr>
              <p:nvPr/>
            </p:nvSpPr>
            <p:spPr bwMode="auto">
              <a:xfrm>
                <a:off x="8885238" y="3052763"/>
                <a:ext cx="96838" cy="20638"/>
              </a:xfrm>
              <a:custGeom>
                <a:avLst/>
                <a:gdLst>
                  <a:gd name="T0" fmla="*/ 36 w 40"/>
                  <a:gd name="T1" fmla="*/ 8 h 8"/>
                  <a:gd name="T2" fmla="*/ 4 w 40"/>
                  <a:gd name="T3" fmla="*/ 8 h 8"/>
                  <a:gd name="T4" fmla="*/ 0 w 40"/>
                  <a:gd name="T5" fmla="*/ 4 h 8"/>
                  <a:gd name="T6" fmla="*/ 4 w 40"/>
                  <a:gd name="T7" fmla="*/ 0 h 8"/>
                  <a:gd name="T8" fmla="*/ 36 w 40"/>
                  <a:gd name="T9" fmla="*/ 0 h 8"/>
                  <a:gd name="T10" fmla="*/ 40 w 40"/>
                  <a:gd name="T11" fmla="*/ 4 h 8"/>
                  <a:gd name="T12" fmla="*/ 36 w 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0" h="8">
                    <a:moveTo>
                      <a:pt x="36" y="8"/>
                    </a:moveTo>
                    <a:cubicBezTo>
                      <a:pt x="4" y="8"/>
                      <a:pt x="4" y="8"/>
                      <a:pt x="4" y="8"/>
                    </a:cubicBezTo>
                    <a:cubicBezTo>
                      <a:pt x="2" y="8"/>
                      <a:pt x="0" y="6"/>
                      <a:pt x="0" y="4"/>
                    </a:cubicBezTo>
                    <a:cubicBezTo>
                      <a:pt x="0" y="2"/>
                      <a:pt x="2" y="0"/>
                      <a:pt x="4" y="0"/>
                    </a:cubicBezTo>
                    <a:cubicBezTo>
                      <a:pt x="36" y="0"/>
                      <a:pt x="36" y="0"/>
                      <a:pt x="36" y="0"/>
                    </a:cubicBezTo>
                    <a:cubicBezTo>
                      <a:pt x="38" y="0"/>
                      <a:pt x="40" y="2"/>
                      <a:pt x="40" y="4"/>
                    </a:cubicBezTo>
                    <a:cubicBezTo>
                      <a:pt x="40" y="6"/>
                      <a:pt x="38" y="8"/>
                      <a:pt x="36"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 name="Group 5"/>
          <p:cNvGrpSpPr/>
          <p:nvPr/>
        </p:nvGrpSpPr>
        <p:grpSpPr>
          <a:xfrm>
            <a:off x="7768671" y="2562316"/>
            <a:ext cx="938656" cy="938654"/>
            <a:chOff x="7768671" y="2731646"/>
            <a:chExt cx="938656" cy="938654"/>
          </a:xfrm>
        </p:grpSpPr>
        <p:sp>
          <p:nvSpPr>
            <p:cNvPr id="152" name="Oval 151"/>
            <p:cNvSpPr/>
            <p:nvPr/>
          </p:nvSpPr>
          <p:spPr>
            <a:xfrm>
              <a:off x="7768671" y="2731646"/>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nvGrpSpPr>
            <p:cNvPr id="160" name="Group 159"/>
            <p:cNvGrpSpPr/>
            <p:nvPr/>
          </p:nvGrpSpPr>
          <p:grpSpPr>
            <a:xfrm>
              <a:off x="7939526" y="2908800"/>
              <a:ext cx="621663" cy="619959"/>
              <a:chOff x="4075113" y="4279900"/>
              <a:chExt cx="579438" cy="577850"/>
            </a:xfrm>
            <a:solidFill>
              <a:srgbClr val="D43815"/>
            </a:solidFill>
          </p:grpSpPr>
          <p:sp>
            <p:nvSpPr>
              <p:cNvPr id="161" name="Freeform 133"/>
              <p:cNvSpPr>
                <a:spLocks noEditPoints="1"/>
              </p:cNvSpPr>
              <p:nvPr/>
            </p:nvSpPr>
            <p:spPr bwMode="auto">
              <a:xfrm>
                <a:off x="4075113" y="4279900"/>
                <a:ext cx="500063" cy="442913"/>
              </a:xfrm>
              <a:custGeom>
                <a:avLst/>
                <a:gdLst>
                  <a:gd name="T0" fmla="*/ 90 w 208"/>
                  <a:gd name="T1" fmla="*/ 176 h 184"/>
                  <a:gd name="T2" fmla="*/ 35 w 208"/>
                  <a:gd name="T3" fmla="*/ 176 h 184"/>
                  <a:gd name="T4" fmla="*/ 40 w 208"/>
                  <a:gd name="T5" fmla="*/ 164 h 184"/>
                  <a:gd name="T6" fmla="*/ 40 w 208"/>
                  <a:gd name="T7" fmla="*/ 56 h 184"/>
                  <a:gd name="T8" fmla="*/ 200 w 208"/>
                  <a:gd name="T9" fmla="*/ 56 h 184"/>
                  <a:gd name="T10" fmla="*/ 200 w 208"/>
                  <a:gd name="T11" fmla="*/ 90 h 184"/>
                  <a:gd name="T12" fmla="*/ 204 w 208"/>
                  <a:gd name="T13" fmla="*/ 94 h 184"/>
                  <a:gd name="T14" fmla="*/ 208 w 208"/>
                  <a:gd name="T15" fmla="*/ 90 h 184"/>
                  <a:gd name="T16" fmla="*/ 208 w 208"/>
                  <a:gd name="T17" fmla="*/ 52 h 184"/>
                  <a:gd name="T18" fmla="*/ 204 w 208"/>
                  <a:gd name="T19" fmla="*/ 48 h 184"/>
                  <a:gd name="T20" fmla="*/ 192 w 208"/>
                  <a:gd name="T21" fmla="*/ 48 h 184"/>
                  <a:gd name="T22" fmla="*/ 192 w 208"/>
                  <a:gd name="T23" fmla="*/ 28 h 184"/>
                  <a:gd name="T24" fmla="*/ 188 w 208"/>
                  <a:gd name="T25" fmla="*/ 24 h 184"/>
                  <a:gd name="T26" fmla="*/ 56 w 208"/>
                  <a:gd name="T27" fmla="*/ 24 h 184"/>
                  <a:gd name="T28" fmla="*/ 56 w 208"/>
                  <a:gd name="T29" fmla="*/ 4 h 184"/>
                  <a:gd name="T30" fmla="*/ 52 w 208"/>
                  <a:gd name="T31" fmla="*/ 0 h 184"/>
                  <a:gd name="T32" fmla="*/ 4 w 208"/>
                  <a:gd name="T33" fmla="*/ 0 h 184"/>
                  <a:gd name="T34" fmla="*/ 0 w 208"/>
                  <a:gd name="T35" fmla="*/ 4 h 184"/>
                  <a:gd name="T36" fmla="*/ 0 w 208"/>
                  <a:gd name="T37" fmla="*/ 164 h 184"/>
                  <a:gd name="T38" fmla="*/ 20 w 208"/>
                  <a:gd name="T39" fmla="*/ 184 h 184"/>
                  <a:gd name="T40" fmla="*/ 90 w 208"/>
                  <a:gd name="T41" fmla="*/ 184 h 184"/>
                  <a:gd name="T42" fmla="*/ 94 w 208"/>
                  <a:gd name="T43" fmla="*/ 180 h 184"/>
                  <a:gd name="T44" fmla="*/ 90 w 208"/>
                  <a:gd name="T45" fmla="*/ 176 h 184"/>
                  <a:gd name="T46" fmla="*/ 8 w 208"/>
                  <a:gd name="T47" fmla="*/ 164 h 184"/>
                  <a:gd name="T48" fmla="*/ 8 w 208"/>
                  <a:gd name="T49" fmla="*/ 8 h 184"/>
                  <a:gd name="T50" fmla="*/ 48 w 208"/>
                  <a:gd name="T51" fmla="*/ 8 h 184"/>
                  <a:gd name="T52" fmla="*/ 48 w 208"/>
                  <a:gd name="T53" fmla="*/ 28 h 184"/>
                  <a:gd name="T54" fmla="*/ 52 w 208"/>
                  <a:gd name="T55" fmla="*/ 32 h 184"/>
                  <a:gd name="T56" fmla="*/ 184 w 208"/>
                  <a:gd name="T57" fmla="*/ 32 h 184"/>
                  <a:gd name="T58" fmla="*/ 184 w 208"/>
                  <a:gd name="T59" fmla="*/ 48 h 184"/>
                  <a:gd name="T60" fmla="*/ 36 w 208"/>
                  <a:gd name="T61" fmla="*/ 48 h 184"/>
                  <a:gd name="T62" fmla="*/ 32 w 208"/>
                  <a:gd name="T63" fmla="*/ 52 h 184"/>
                  <a:gd name="T64" fmla="*/ 32 w 208"/>
                  <a:gd name="T65" fmla="*/ 164 h 184"/>
                  <a:gd name="T66" fmla="*/ 20 w 208"/>
                  <a:gd name="T67" fmla="*/ 176 h 184"/>
                  <a:gd name="T68" fmla="*/ 8 w 208"/>
                  <a:gd name="T69" fmla="*/ 16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184">
                    <a:moveTo>
                      <a:pt x="90" y="176"/>
                    </a:moveTo>
                    <a:cubicBezTo>
                      <a:pt x="35" y="176"/>
                      <a:pt x="35" y="176"/>
                      <a:pt x="35" y="176"/>
                    </a:cubicBezTo>
                    <a:cubicBezTo>
                      <a:pt x="38" y="173"/>
                      <a:pt x="40" y="168"/>
                      <a:pt x="40" y="164"/>
                    </a:cubicBezTo>
                    <a:cubicBezTo>
                      <a:pt x="40" y="56"/>
                      <a:pt x="40" y="56"/>
                      <a:pt x="40" y="56"/>
                    </a:cubicBezTo>
                    <a:cubicBezTo>
                      <a:pt x="200" y="56"/>
                      <a:pt x="200" y="56"/>
                      <a:pt x="200" y="56"/>
                    </a:cubicBezTo>
                    <a:cubicBezTo>
                      <a:pt x="200" y="90"/>
                      <a:pt x="200" y="90"/>
                      <a:pt x="200" y="90"/>
                    </a:cubicBezTo>
                    <a:cubicBezTo>
                      <a:pt x="200" y="92"/>
                      <a:pt x="202" y="94"/>
                      <a:pt x="204" y="94"/>
                    </a:cubicBezTo>
                    <a:cubicBezTo>
                      <a:pt x="206" y="94"/>
                      <a:pt x="208" y="92"/>
                      <a:pt x="208" y="90"/>
                    </a:cubicBezTo>
                    <a:cubicBezTo>
                      <a:pt x="208" y="52"/>
                      <a:pt x="208" y="52"/>
                      <a:pt x="208" y="52"/>
                    </a:cubicBezTo>
                    <a:cubicBezTo>
                      <a:pt x="208" y="50"/>
                      <a:pt x="206" y="48"/>
                      <a:pt x="204" y="48"/>
                    </a:cubicBezTo>
                    <a:cubicBezTo>
                      <a:pt x="192" y="48"/>
                      <a:pt x="192" y="48"/>
                      <a:pt x="192" y="48"/>
                    </a:cubicBezTo>
                    <a:cubicBezTo>
                      <a:pt x="192" y="28"/>
                      <a:pt x="192" y="28"/>
                      <a:pt x="192" y="28"/>
                    </a:cubicBezTo>
                    <a:cubicBezTo>
                      <a:pt x="192" y="26"/>
                      <a:pt x="190" y="24"/>
                      <a:pt x="188" y="24"/>
                    </a:cubicBezTo>
                    <a:cubicBezTo>
                      <a:pt x="56" y="24"/>
                      <a:pt x="56" y="24"/>
                      <a:pt x="56" y="24"/>
                    </a:cubicBezTo>
                    <a:cubicBezTo>
                      <a:pt x="56" y="4"/>
                      <a:pt x="56" y="4"/>
                      <a:pt x="56" y="4"/>
                    </a:cubicBezTo>
                    <a:cubicBezTo>
                      <a:pt x="56" y="2"/>
                      <a:pt x="54" y="0"/>
                      <a:pt x="52" y="0"/>
                    </a:cubicBezTo>
                    <a:cubicBezTo>
                      <a:pt x="4" y="0"/>
                      <a:pt x="4" y="0"/>
                      <a:pt x="4" y="0"/>
                    </a:cubicBezTo>
                    <a:cubicBezTo>
                      <a:pt x="2" y="0"/>
                      <a:pt x="0" y="2"/>
                      <a:pt x="0" y="4"/>
                    </a:cubicBezTo>
                    <a:cubicBezTo>
                      <a:pt x="0" y="164"/>
                      <a:pt x="0" y="164"/>
                      <a:pt x="0" y="164"/>
                    </a:cubicBezTo>
                    <a:cubicBezTo>
                      <a:pt x="0" y="175"/>
                      <a:pt x="9" y="184"/>
                      <a:pt x="20" y="184"/>
                    </a:cubicBezTo>
                    <a:cubicBezTo>
                      <a:pt x="90" y="184"/>
                      <a:pt x="90" y="184"/>
                      <a:pt x="90" y="184"/>
                    </a:cubicBezTo>
                    <a:cubicBezTo>
                      <a:pt x="92" y="184"/>
                      <a:pt x="94" y="182"/>
                      <a:pt x="94" y="180"/>
                    </a:cubicBezTo>
                    <a:cubicBezTo>
                      <a:pt x="94" y="178"/>
                      <a:pt x="92" y="176"/>
                      <a:pt x="90" y="176"/>
                    </a:cubicBezTo>
                    <a:close/>
                    <a:moveTo>
                      <a:pt x="8" y="164"/>
                    </a:moveTo>
                    <a:cubicBezTo>
                      <a:pt x="8" y="8"/>
                      <a:pt x="8" y="8"/>
                      <a:pt x="8" y="8"/>
                    </a:cubicBezTo>
                    <a:cubicBezTo>
                      <a:pt x="48" y="8"/>
                      <a:pt x="48" y="8"/>
                      <a:pt x="48" y="8"/>
                    </a:cubicBezTo>
                    <a:cubicBezTo>
                      <a:pt x="48" y="28"/>
                      <a:pt x="48" y="28"/>
                      <a:pt x="48" y="28"/>
                    </a:cubicBezTo>
                    <a:cubicBezTo>
                      <a:pt x="48" y="30"/>
                      <a:pt x="50" y="32"/>
                      <a:pt x="52" y="32"/>
                    </a:cubicBezTo>
                    <a:cubicBezTo>
                      <a:pt x="184" y="32"/>
                      <a:pt x="184" y="32"/>
                      <a:pt x="184" y="32"/>
                    </a:cubicBezTo>
                    <a:cubicBezTo>
                      <a:pt x="184" y="48"/>
                      <a:pt x="184" y="48"/>
                      <a:pt x="184" y="48"/>
                    </a:cubicBezTo>
                    <a:cubicBezTo>
                      <a:pt x="36" y="48"/>
                      <a:pt x="36" y="48"/>
                      <a:pt x="36" y="48"/>
                    </a:cubicBezTo>
                    <a:cubicBezTo>
                      <a:pt x="34" y="48"/>
                      <a:pt x="32" y="50"/>
                      <a:pt x="32" y="52"/>
                    </a:cubicBezTo>
                    <a:cubicBezTo>
                      <a:pt x="32" y="164"/>
                      <a:pt x="32" y="164"/>
                      <a:pt x="32" y="164"/>
                    </a:cubicBezTo>
                    <a:cubicBezTo>
                      <a:pt x="32" y="169"/>
                      <a:pt x="26" y="176"/>
                      <a:pt x="20" y="176"/>
                    </a:cubicBezTo>
                    <a:cubicBezTo>
                      <a:pt x="14" y="176"/>
                      <a:pt x="8" y="170"/>
                      <a:pt x="8" y="164"/>
                    </a:cubicBez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34"/>
              <p:cNvSpPr>
                <a:spLocks noEditPoints="1"/>
              </p:cNvSpPr>
              <p:nvPr/>
            </p:nvSpPr>
            <p:spPr bwMode="auto">
              <a:xfrm>
                <a:off x="4364038" y="4568825"/>
                <a:ext cx="290513" cy="288925"/>
              </a:xfrm>
              <a:custGeom>
                <a:avLst/>
                <a:gdLst>
                  <a:gd name="T0" fmla="*/ 109 w 121"/>
                  <a:gd name="T1" fmla="*/ 67 h 120"/>
                  <a:gd name="T2" fmla="*/ 109 w 121"/>
                  <a:gd name="T3" fmla="*/ 54 h 120"/>
                  <a:gd name="T4" fmla="*/ 120 w 121"/>
                  <a:gd name="T5" fmla="*/ 47 h 120"/>
                  <a:gd name="T6" fmla="*/ 104 w 121"/>
                  <a:gd name="T7" fmla="*/ 18 h 120"/>
                  <a:gd name="T8" fmla="*/ 99 w 121"/>
                  <a:gd name="T9" fmla="*/ 16 h 120"/>
                  <a:gd name="T10" fmla="*/ 80 w 121"/>
                  <a:gd name="T11" fmla="*/ 15 h 120"/>
                  <a:gd name="T12" fmla="*/ 76 w 121"/>
                  <a:gd name="T13" fmla="*/ 0 h 120"/>
                  <a:gd name="T14" fmla="*/ 41 w 121"/>
                  <a:gd name="T15" fmla="*/ 4 h 120"/>
                  <a:gd name="T16" fmla="*/ 31 w 121"/>
                  <a:gd name="T17" fmla="*/ 21 h 120"/>
                  <a:gd name="T18" fmla="*/ 16 w 121"/>
                  <a:gd name="T19" fmla="*/ 18 h 120"/>
                  <a:gd name="T20" fmla="*/ 3 w 121"/>
                  <a:gd name="T21" fmla="*/ 49 h 120"/>
                  <a:gd name="T22" fmla="*/ 11 w 121"/>
                  <a:gd name="T23" fmla="*/ 61 h 120"/>
                  <a:gd name="T24" fmla="*/ 3 w 121"/>
                  <a:gd name="T25" fmla="*/ 72 h 120"/>
                  <a:gd name="T26" fmla="*/ 16 w 121"/>
                  <a:gd name="T27" fmla="*/ 103 h 120"/>
                  <a:gd name="T28" fmla="*/ 31 w 121"/>
                  <a:gd name="T29" fmla="*/ 100 h 120"/>
                  <a:gd name="T30" fmla="*/ 41 w 121"/>
                  <a:gd name="T31" fmla="*/ 116 h 120"/>
                  <a:gd name="T32" fmla="*/ 76 w 121"/>
                  <a:gd name="T33" fmla="*/ 120 h 120"/>
                  <a:gd name="T34" fmla="*/ 80 w 121"/>
                  <a:gd name="T35" fmla="*/ 106 h 120"/>
                  <a:gd name="T36" fmla="*/ 99 w 121"/>
                  <a:gd name="T37" fmla="*/ 105 h 120"/>
                  <a:gd name="T38" fmla="*/ 104 w 121"/>
                  <a:gd name="T39" fmla="*/ 103 h 120"/>
                  <a:gd name="T40" fmla="*/ 118 w 121"/>
                  <a:gd name="T41" fmla="*/ 72 h 120"/>
                  <a:gd name="T42" fmla="*/ 92 w 121"/>
                  <a:gd name="T43" fmla="*/ 92 h 120"/>
                  <a:gd name="T44" fmla="*/ 74 w 121"/>
                  <a:gd name="T45" fmla="*/ 100 h 120"/>
                  <a:gd name="T46" fmla="*/ 72 w 121"/>
                  <a:gd name="T47" fmla="*/ 112 h 120"/>
                  <a:gd name="T48" fmla="*/ 49 w 121"/>
                  <a:gd name="T49" fmla="*/ 103 h 120"/>
                  <a:gd name="T50" fmla="*/ 34 w 121"/>
                  <a:gd name="T51" fmla="*/ 92 h 120"/>
                  <a:gd name="T52" fmla="*/ 21 w 121"/>
                  <a:gd name="T53" fmla="*/ 96 h 120"/>
                  <a:gd name="T54" fmla="*/ 18 w 121"/>
                  <a:gd name="T55" fmla="*/ 72 h 120"/>
                  <a:gd name="T56" fmla="*/ 19 w 121"/>
                  <a:gd name="T57" fmla="*/ 61 h 120"/>
                  <a:gd name="T58" fmla="*/ 18 w 121"/>
                  <a:gd name="T59" fmla="*/ 49 h 120"/>
                  <a:gd name="T60" fmla="*/ 21 w 121"/>
                  <a:gd name="T61" fmla="*/ 25 h 120"/>
                  <a:gd name="T62" fmla="*/ 34 w 121"/>
                  <a:gd name="T63" fmla="*/ 29 h 120"/>
                  <a:gd name="T64" fmla="*/ 49 w 121"/>
                  <a:gd name="T65" fmla="*/ 18 h 120"/>
                  <a:gd name="T66" fmla="*/ 72 w 121"/>
                  <a:gd name="T67" fmla="*/ 8 h 120"/>
                  <a:gd name="T68" fmla="*/ 74 w 121"/>
                  <a:gd name="T69" fmla="*/ 22 h 120"/>
                  <a:gd name="T70" fmla="*/ 92 w 121"/>
                  <a:gd name="T71" fmla="*/ 29 h 120"/>
                  <a:gd name="T72" fmla="*/ 111 w 121"/>
                  <a:gd name="T73" fmla="*/ 44 h 120"/>
                  <a:gd name="T74" fmla="*/ 101 w 121"/>
                  <a:gd name="T75" fmla="*/ 53 h 120"/>
                  <a:gd name="T76" fmla="*/ 101 w 121"/>
                  <a:gd name="T77" fmla="*/ 68 h 120"/>
                  <a:gd name="T78" fmla="*/ 111 w 121"/>
                  <a:gd name="T79" fmla="*/ 7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 h="120">
                    <a:moveTo>
                      <a:pt x="118" y="72"/>
                    </a:moveTo>
                    <a:cubicBezTo>
                      <a:pt x="109" y="67"/>
                      <a:pt x="109" y="67"/>
                      <a:pt x="109" y="67"/>
                    </a:cubicBezTo>
                    <a:cubicBezTo>
                      <a:pt x="110" y="65"/>
                      <a:pt x="110" y="63"/>
                      <a:pt x="110" y="61"/>
                    </a:cubicBezTo>
                    <a:cubicBezTo>
                      <a:pt x="110" y="58"/>
                      <a:pt x="110" y="56"/>
                      <a:pt x="109" y="54"/>
                    </a:cubicBezTo>
                    <a:cubicBezTo>
                      <a:pt x="118" y="49"/>
                      <a:pt x="118" y="49"/>
                      <a:pt x="118" y="49"/>
                    </a:cubicBezTo>
                    <a:cubicBezTo>
                      <a:pt x="119" y="49"/>
                      <a:pt x="120" y="48"/>
                      <a:pt x="120" y="47"/>
                    </a:cubicBezTo>
                    <a:cubicBezTo>
                      <a:pt x="120" y="46"/>
                      <a:pt x="120" y="45"/>
                      <a:pt x="119" y="44"/>
                    </a:cubicBezTo>
                    <a:cubicBezTo>
                      <a:pt x="104" y="18"/>
                      <a:pt x="104" y="18"/>
                      <a:pt x="104" y="18"/>
                    </a:cubicBezTo>
                    <a:cubicBezTo>
                      <a:pt x="104" y="17"/>
                      <a:pt x="103" y="16"/>
                      <a:pt x="102" y="16"/>
                    </a:cubicBezTo>
                    <a:cubicBezTo>
                      <a:pt x="101" y="16"/>
                      <a:pt x="100" y="16"/>
                      <a:pt x="99" y="16"/>
                    </a:cubicBezTo>
                    <a:cubicBezTo>
                      <a:pt x="90" y="21"/>
                      <a:pt x="90" y="21"/>
                      <a:pt x="90" y="21"/>
                    </a:cubicBezTo>
                    <a:cubicBezTo>
                      <a:pt x="87" y="19"/>
                      <a:pt x="83" y="17"/>
                      <a:pt x="80" y="15"/>
                    </a:cubicBezTo>
                    <a:cubicBezTo>
                      <a:pt x="80" y="4"/>
                      <a:pt x="80" y="4"/>
                      <a:pt x="80" y="4"/>
                    </a:cubicBezTo>
                    <a:cubicBezTo>
                      <a:pt x="80" y="2"/>
                      <a:pt x="78" y="0"/>
                      <a:pt x="76" y="0"/>
                    </a:cubicBezTo>
                    <a:cubicBezTo>
                      <a:pt x="45" y="0"/>
                      <a:pt x="45" y="0"/>
                      <a:pt x="45" y="0"/>
                    </a:cubicBezTo>
                    <a:cubicBezTo>
                      <a:pt x="43" y="0"/>
                      <a:pt x="41" y="2"/>
                      <a:pt x="41" y="4"/>
                    </a:cubicBezTo>
                    <a:cubicBezTo>
                      <a:pt x="41" y="15"/>
                      <a:pt x="41" y="15"/>
                      <a:pt x="41" y="15"/>
                    </a:cubicBezTo>
                    <a:cubicBezTo>
                      <a:pt x="38" y="16"/>
                      <a:pt x="34" y="18"/>
                      <a:pt x="31" y="21"/>
                    </a:cubicBezTo>
                    <a:cubicBezTo>
                      <a:pt x="22" y="16"/>
                      <a:pt x="22" y="16"/>
                      <a:pt x="22" y="16"/>
                    </a:cubicBezTo>
                    <a:cubicBezTo>
                      <a:pt x="20" y="15"/>
                      <a:pt x="18" y="16"/>
                      <a:pt x="16" y="18"/>
                    </a:cubicBezTo>
                    <a:cubicBezTo>
                      <a:pt x="1" y="44"/>
                      <a:pt x="1" y="44"/>
                      <a:pt x="1" y="44"/>
                    </a:cubicBezTo>
                    <a:cubicBezTo>
                      <a:pt x="0" y="46"/>
                      <a:pt x="1" y="48"/>
                      <a:pt x="3" y="49"/>
                    </a:cubicBezTo>
                    <a:cubicBezTo>
                      <a:pt x="11" y="54"/>
                      <a:pt x="11" y="54"/>
                      <a:pt x="11" y="54"/>
                    </a:cubicBezTo>
                    <a:cubicBezTo>
                      <a:pt x="11" y="56"/>
                      <a:pt x="11" y="59"/>
                      <a:pt x="11" y="61"/>
                    </a:cubicBezTo>
                    <a:cubicBezTo>
                      <a:pt x="11" y="63"/>
                      <a:pt x="11" y="65"/>
                      <a:pt x="11" y="67"/>
                    </a:cubicBezTo>
                    <a:cubicBezTo>
                      <a:pt x="3" y="72"/>
                      <a:pt x="3" y="72"/>
                      <a:pt x="3" y="72"/>
                    </a:cubicBezTo>
                    <a:cubicBezTo>
                      <a:pt x="1" y="73"/>
                      <a:pt x="0" y="75"/>
                      <a:pt x="1" y="77"/>
                    </a:cubicBezTo>
                    <a:cubicBezTo>
                      <a:pt x="16" y="103"/>
                      <a:pt x="16" y="103"/>
                      <a:pt x="16" y="103"/>
                    </a:cubicBezTo>
                    <a:cubicBezTo>
                      <a:pt x="18" y="105"/>
                      <a:pt x="20" y="106"/>
                      <a:pt x="22" y="105"/>
                    </a:cubicBezTo>
                    <a:cubicBezTo>
                      <a:pt x="31" y="100"/>
                      <a:pt x="31" y="100"/>
                      <a:pt x="31" y="100"/>
                    </a:cubicBezTo>
                    <a:cubicBezTo>
                      <a:pt x="34" y="103"/>
                      <a:pt x="38" y="105"/>
                      <a:pt x="41" y="106"/>
                    </a:cubicBezTo>
                    <a:cubicBezTo>
                      <a:pt x="41" y="116"/>
                      <a:pt x="41" y="116"/>
                      <a:pt x="41" y="116"/>
                    </a:cubicBezTo>
                    <a:cubicBezTo>
                      <a:pt x="41" y="118"/>
                      <a:pt x="43" y="120"/>
                      <a:pt x="45" y="120"/>
                    </a:cubicBezTo>
                    <a:cubicBezTo>
                      <a:pt x="76" y="120"/>
                      <a:pt x="76" y="120"/>
                      <a:pt x="76" y="120"/>
                    </a:cubicBezTo>
                    <a:cubicBezTo>
                      <a:pt x="78" y="120"/>
                      <a:pt x="80" y="118"/>
                      <a:pt x="80" y="116"/>
                    </a:cubicBezTo>
                    <a:cubicBezTo>
                      <a:pt x="80" y="106"/>
                      <a:pt x="80" y="106"/>
                      <a:pt x="80" y="106"/>
                    </a:cubicBezTo>
                    <a:cubicBezTo>
                      <a:pt x="83" y="104"/>
                      <a:pt x="87" y="102"/>
                      <a:pt x="90" y="100"/>
                    </a:cubicBezTo>
                    <a:cubicBezTo>
                      <a:pt x="99" y="105"/>
                      <a:pt x="99" y="105"/>
                      <a:pt x="99" y="105"/>
                    </a:cubicBezTo>
                    <a:cubicBezTo>
                      <a:pt x="100" y="105"/>
                      <a:pt x="101" y="106"/>
                      <a:pt x="102" y="105"/>
                    </a:cubicBezTo>
                    <a:cubicBezTo>
                      <a:pt x="103" y="105"/>
                      <a:pt x="104" y="104"/>
                      <a:pt x="104" y="103"/>
                    </a:cubicBezTo>
                    <a:cubicBezTo>
                      <a:pt x="119" y="77"/>
                      <a:pt x="119" y="77"/>
                      <a:pt x="119" y="77"/>
                    </a:cubicBezTo>
                    <a:cubicBezTo>
                      <a:pt x="121" y="75"/>
                      <a:pt x="120" y="73"/>
                      <a:pt x="118" y="72"/>
                    </a:cubicBezTo>
                    <a:close/>
                    <a:moveTo>
                      <a:pt x="99" y="96"/>
                    </a:moveTo>
                    <a:cubicBezTo>
                      <a:pt x="92" y="92"/>
                      <a:pt x="92" y="92"/>
                      <a:pt x="92" y="92"/>
                    </a:cubicBezTo>
                    <a:cubicBezTo>
                      <a:pt x="90" y="91"/>
                      <a:pt x="89" y="91"/>
                      <a:pt x="87" y="92"/>
                    </a:cubicBezTo>
                    <a:cubicBezTo>
                      <a:pt x="84" y="95"/>
                      <a:pt x="79" y="98"/>
                      <a:pt x="74" y="100"/>
                    </a:cubicBezTo>
                    <a:cubicBezTo>
                      <a:pt x="73" y="100"/>
                      <a:pt x="72" y="102"/>
                      <a:pt x="72" y="103"/>
                    </a:cubicBezTo>
                    <a:cubicBezTo>
                      <a:pt x="72" y="112"/>
                      <a:pt x="72" y="112"/>
                      <a:pt x="72" y="112"/>
                    </a:cubicBezTo>
                    <a:cubicBezTo>
                      <a:pt x="49" y="112"/>
                      <a:pt x="49" y="112"/>
                      <a:pt x="49" y="112"/>
                    </a:cubicBezTo>
                    <a:cubicBezTo>
                      <a:pt x="49" y="103"/>
                      <a:pt x="49" y="103"/>
                      <a:pt x="49" y="103"/>
                    </a:cubicBezTo>
                    <a:cubicBezTo>
                      <a:pt x="49" y="102"/>
                      <a:pt x="48" y="100"/>
                      <a:pt x="47" y="100"/>
                    </a:cubicBezTo>
                    <a:cubicBezTo>
                      <a:pt x="42" y="98"/>
                      <a:pt x="37" y="95"/>
                      <a:pt x="34" y="92"/>
                    </a:cubicBezTo>
                    <a:cubicBezTo>
                      <a:pt x="32" y="91"/>
                      <a:pt x="30" y="91"/>
                      <a:pt x="29" y="92"/>
                    </a:cubicBezTo>
                    <a:cubicBezTo>
                      <a:pt x="21" y="96"/>
                      <a:pt x="21" y="96"/>
                      <a:pt x="21" y="96"/>
                    </a:cubicBezTo>
                    <a:cubicBezTo>
                      <a:pt x="10" y="77"/>
                      <a:pt x="10" y="77"/>
                      <a:pt x="10" y="77"/>
                    </a:cubicBezTo>
                    <a:cubicBezTo>
                      <a:pt x="18" y="72"/>
                      <a:pt x="18" y="72"/>
                      <a:pt x="18" y="72"/>
                    </a:cubicBezTo>
                    <a:cubicBezTo>
                      <a:pt x="19" y="71"/>
                      <a:pt x="20" y="70"/>
                      <a:pt x="20" y="68"/>
                    </a:cubicBezTo>
                    <a:cubicBezTo>
                      <a:pt x="19" y="65"/>
                      <a:pt x="19" y="63"/>
                      <a:pt x="19" y="61"/>
                    </a:cubicBezTo>
                    <a:cubicBezTo>
                      <a:pt x="19" y="58"/>
                      <a:pt x="19" y="56"/>
                      <a:pt x="20" y="53"/>
                    </a:cubicBezTo>
                    <a:cubicBezTo>
                      <a:pt x="20" y="51"/>
                      <a:pt x="19" y="50"/>
                      <a:pt x="18" y="49"/>
                    </a:cubicBezTo>
                    <a:cubicBezTo>
                      <a:pt x="10" y="44"/>
                      <a:pt x="10" y="44"/>
                      <a:pt x="10" y="44"/>
                    </a:cubicBezTo>
                    <a:cubicBezTo>
                      <a:pt x="21" y="25"/>
                      <a:pt x="21" y="25"/>
                      <a:pt x="21" y="25"/>
                    </a:cubicBezTo>
                    <a:cubicBezTo>
                      <a:pt x="29" y="30"/>
                      <a:pt x="29" y="30"/>
                      <a:pt x="29" y="30"/>
                    </a:cubicBezTo>
                    <a:cubicBezTo>
                      <a:pt x="30" y="30"/>
                      <a:pt x="32" y="30"/>
                      <a:pt x="34" y="29"/>
                    </a:cubicBezTo>
                    <a:cubicBezTo>
                      <a:pt x="37" y="26"/>
                      <a:pt x="42" y="23"/>
                      <a:pt x="47" y="22"/>
                    </a:cubicBezTo>
                    <a:cubicBezTo>
                      <a:pt x="48" y="21"/>
                      <a:pt x="49" y="19"/>
                      <a:pt x="49" y="18"/>
                    </a:cubicBezTo>
                    <a:cubicBezTo>
                      <a:pt x="49" y="8"/>
                      <a:pt x="49" y="8"/>
                      <a:pt x="49" y="8"/>
                    </a:cubicBezTo>
                    <a:cubicBezTo>
                      <a:pt x="72" y="8"/>
                      <a:pt x="72" y="8"/>
                      <a:pt x="72" y="8"/>
                    </a:cubicBezTo>
                    <a:cubicBezTo>
                      <a:pt x="72" y="18"/>
                      <a:pt x="72" y="18"/>
                      <a:pt x="72" y="18"/>
                    </a:cubicBezTo>
                    <a:cubicBezTo>
                      <a:pt x="72" y="19"/>
                      <a:pt x="73" y="21"/>
                      <a:pt x="74" y="22"/>
                    </a:cubicBezTo>
                    <a:cubicBezTo>
                      <a:pt x="79" y="23"/>
                      <a:pt x="84" y="26"/>
                      <a:pt x="87" y="29"/>
                    </a:cubicBezTo>
                    <a:cubicBezTo>
                      <a:pt x="89" y="30"/>
                      <a:pt x="90" y="30"/>
                      <a:pt x="92" y="29"/>
                    </a:cubicBezTo>
                    <a:cubicBezTo>
                      <a:pt x="99" y="25"/>
                      <a:pt x="99" y="25"/>
                      <a:pt x="99" y="25"/>
                    </a:cubicBezTo>
                    <a:cubicBezTo>
                      <a:pt x="111" y="44"/>
                      <a:pt x="111" y="44"/>
                      <a:pt x="111" y="44"/>
                    </a:cubicBezTo>
                    <a:cubicBezTo>
                      <a:pt x="103" y="49"/>
                      <a:pt x="103" y="49"/>
                      <a:pt x="103" y="49"/>
                    </a:cubicBezTo>
                    <a:cubicBezTo>
                      <a:pt x="102" y="50"/>
                      <a:pt x="101" y="51"/>
                      <a:pt x="101" y="53"/>
                    </a:cubicBezTo>
                    <a:cubicBezTo>
                      <a:pt x="102" y="56"/>
                      <a:pt x="102" y="58"/>
                      <a:pt x="102" y="61"/>
                    </a:cubicBezTo>
                    <a:cubicBezTo>
                      <a:pt x="102" y="63"/>
                      <a:pt x="102" y="65"/>
                      <a:pt x="101" y="68"/>
                    </a:cubicBezTo>
                    <a:cubicBezTo>
                      <a:pt x="101" y="70"/>
                      <a:pt x="102" y="71"/>
                      <a:pt x="103" y="72"/>
                    </a:cubicBezTo>
                    <a:cubicBezTo>
                      <a:pt x="111" y="77"/>
                      <a:pt x="111" y="77"/>
                      <a:pt x="111" y="77"/>
                    </a:cubicBezTo>
                    <a:lnTo>
                      <a:pt x="99" y="96"/>
                    </a:ln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35"/>
              <p:cNvSpPr>
                <a:spLocks noEditPoints="1"/>
              </p:cNvSpPr>
              <p:nvPr/>
            </p:nvSpPr>
            <p:spPr bwMode="auto">
              <a:xfrm>
                <a:off x="4449763" y="4657725"/>
                <a:ext cx="115888" cy="11588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0"/>
                      <a:pt x="0" y="24"/>
                    </a:cubicBezTo>
                    <a:cubicBezTo>
                      <a:pt x="0" y="37"/>
                      <a:pt x="11" y="48"/>
                      <a:pt x="24" y="48"/>
                    </a:cubicBezTo>
                    <a:cubicBezTo>
                      <a:pt x="38" y="48"/>
                      <a:pt x="48" y="37"/>
                      <a:pt x="48" y="24"/>
                    </a:cubicBezTo>
                    <a:cubicBezTo>
                      <a:pt x="48" y="10"/>
                      <a:pt x="38" y="0"/>
                      <a:pt x="24" y="0"/>
                    </a:cubicBezTo>
                    <a:close/>
                    <a:moveTo>
                      <a:pt x="24" y="40"/>
                    </a:moveTo>
                    <a:cubicBezTo>
                      <a:pt x="16" y="40"/>
                      <a:pt x="8" y="32"/>
                      <a:pt x="8" y="24"/>
                    </a:cubicBezTo>
                    <a:cubicBezTo>
                      <a:pt x="8" y="15"/>
                      <a:pt x="16" y="8"/>
                      <a:pt x="24" y="8"/>
                    </a:cubicBezTo>
                    <a:cubicBezTo>
                      <a:pt x="33" y="8"/>
                      <a:pt x="40" y="15"/>
                      <a:pt x="40" y="24"/>
                    </a:cubicBezTo>
                    <a:cubicBezTo>
                      <a:pt x="40" y="32"/>
                      <a:pt x="33" y="40"/>
                      <a:pt x="24" y="40"/>
                    </a:cubicBez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79" name="Straight Connector 78"/>
          <p:cNvCxnSpPr/>
          <p:nvPr/>
        </p:nvCxnSpPr>
        <p:spPr>
          <a:xfrm>
            <a:off x="6400800" y="1008831"/>
            <a:ext cx="0" cy="3554938"/>
          </a:xfrm>
          <a:prstGeom prst="line">
            <a:avLst/>
          </a:prstGeom>
          <a:ln>
            <a:solidFill>
              <a:srgbClr val="B5A594"/>
            </a:solidFill>
          </a:ln>
          <a:effectLst/>
        </p:spPr>
        <p:style>
          <a:lnRef idx="2">
            <a:schemeClr val="accent1"/>
          </a:lnRef>
          <a:fillRef idx="0">
            <a:schemeClr val="accent1"/>
          </a:fillRef>
          <a:effectRef idx="1">
            <a:schemeClr val="accent1"/>
          </a:effectRef>
          <a:fontRef idx="minor">
            <a:schemeClr val="tx1"/>
          </a:fontRef>
        </p:style>
      </p:cxnSp>
      <p:grpSp>
        <p:nvGrpSpPr>
          <p:cNvPr id="77" name="Group 76"/>
          <p:cNvGrpSpPr/>
          <p:nvPr/>
        </p:nvGrpSpPr>
        <p:grpSpPr>
          <a:xfrm>
            <a:off x="253397" y="0"/>
            <a:ext cx="2407627" cy="561402"/>
            <a:chOff x="5913317" y="0"/>
            <a:chExt cx="2407627" cy="561402"/>
          </a:xfrm>
        </p:grpSpPr>
        <p:sp>
          <p:nvSpPr>
            <p:cNvPr id="78" name="Round Same Side Corner Rectangle 77"/>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80" name="Group 79"/>
            <p:cNvGrpSpPr/>
            <p:nvPr/>
          </p:nvGrpSpPr>
          <p:grpSpPr>
            <a:xfrm>
              <a:off x="5998058" y="117953"/>
              <a:ext cx="1806980" cy="328396"/>
              <a:chOff x="-18290" y="2448962"/>
              <a:chExt cx="1806980" cy="288079"/>
            </a:xfrm>
          </p:grpSpPr>
          <p:sp>
            <p:nvSpPr>
              <p:cNvPr id="82" name="Rounded Rectangle 81"/>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83" name="TextBox 82"/>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2</a:t>
                </a:r>
                <a:endParaRPr lang="en-US" sz="1400" b="1" dirty="0">
                  <a:solidFill>
                    <a:schemeClr val="bg1"/>
                  </a:solidFill>
                  <a:latin typeface="Arial"/>
                  <a:cs typeface="Arial"/>
                </a:endParaRPr>
              </a:p>
            </p:txBody>
          </p:sp>
        </p:grpSp>
        <p:sp>
          <p:nvSpPr>
            <p:cNvPr id="81" name="Oval 80"/>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84" name="Picture 83"/>
          <p:cNvPicPr>
            <a:picLocks noChangeAspect="1"/>
          </p:cNvPicPr>
          <p:nvPr/>
        </p:nvPicPr>
        <p:blipFill>
          <a:blip r:embed="rId5"/>
          <a:stretch>
            <a:fillRect/>
          </a:stretch>
        </p:blipFill>
        <p:spPr>
          <a:xfrm>
            <a:off x="2281629" y="152077"/>
            <a:ext cx="191283" cy="250793"/>
          </a:xfrm>
          <a:prstGeom prst="rect">
            <a:avLst/>
          </a:prstGeom>
        </p:spPr>
      </p:pic>
      <p:grpSp>
        <p:nvGrpSpPr>
          <p:cNvPr id="86" name="Group 85"/>
          <p:cNvGrpSpPr/>
          <p:nvPr/>
        </p:nvGrpSpPr>
        <p:grpSpPr>
          <a:xfrm>
            <a:off x="4442525" y="2948773"/>
            <a:ext cx="1787092" cy="1750925"/>
            <a:chOff x="4442525" y="3077937"/>
            <a:chExt cx="1787092" cy="1750925"/>
          </a:xfrm>
        </p:grpSpPr>
        <p:graphicFrame>
          <p:nvGraphicFramePr>
            <p:cNvPr id="87" name="Chart 86"/>
            <p:cNvGraphicFramePr/>
            <p:nvPr>
              <p:extLst>
                <p:ext uri="{D42A27DB-BD31-4B8C-83A1-F6EECF244321}">
                  <p14:modId xmlns:p14="http://schemas.microsoft.com/office/powerpoint/2010/main" val="2233111204"/>
                </p:ext>
              </p:extLst>
            </p:nvPr>
          </p:nvGraphicFramePr>
          <p:xfrm>
            <a:off x="4442525" y="3077937"/>
            <a:ext cx="1787092" cy="1750925"/>
          </p:xfrm>
          <a:graphic>
            <a:graphicData uri="http://schemas.openxmlformats.org/drawingml/2006/chart">
              <c:chart xmlns:c="http://schemas.openxmlformats.org/drawingml/2006/chart" xmlns:r="http://schemas.openxmlformats.org/officeDocument/2006/relationships" r:id="rId6"/>
            </a:graphicData>
          </a:graphic>
        </p:graphicFrame>
        <p:sp>
          <p:nvSpPr>
            <p:cNvPr id="88" name="TextBox 87"/>
            <p:cNvSpPr txBox="1"/>
            <p:nvPr/>
          </p:nvSpPr>
          <p:spPr>
            <a:xfrm>
              <a:off x="5132439" y="4205624"/>
              <a:ext cx="498661" cy="261610"/>
            </a:xfrm>
            <a:prstGeom prst="rect">
              <a:avLst/>
            </a:prstGeom>
            <a:noFill/>
          </p:spPr>
          <p:txBody>
            <a:bodyPr wrap="square" rtlCol="0">
              <a:spAutoFit/>
            </a:bodyPr>
            <a:lstStyle/>
            <a:p>
              <a:pPr algn="ctr">
                <a:lnSpc>
                  <a:spcPct val="90000"/>
                </a:lnSpc>
              </a:pPr>
              <a:r>
                <a:rPr lang="en-US" sz="1200" b="1" dirty="0">
                  <a:solidFill>
                    <a:srgbClr val="7F9FB2"/>
                  </a:solidFill>
                  <a:latin typeface="Arial"/>
                  <a:cs typeface="Arial"/>
                </a:rPr>
                <a:t>25%</a:t>
              </a:r>
            </a:p>
          </p:txBody>
        </p:sp>
        <p:sp>
          <p:nvSpPr>
            <p:cNvPr id="89" name="TextBox 88"/>
            <p:cNvSpPr txBox="1"/>
            <p:nvPr/>
          </p:nvSpPr>
          <p:spPr>
            <a:xfrm>
              <a:off x="5393640" y="3876221"/>
              <a:ext cx="498661" cy="261610"/>
            </a:xfrm>
            <a:prstGeom prst="rect">
              <a:avLst/>
            </a:prstGeom>
            <a:noFill/>
          </p:spPr>
          <p:txBody>
            <a:bodyPr wrap="square" rtlCol="0">
              <a:spAutoFit/>
            </a:bodyPr>
            <a:lstStyle/>
            <a:p>
              <a:pPr algn="ctr">
                <a:lnSpc>
                  <a:spcPct val="90000"/>
                </a:lnSpc>
              </a:pPr>
              <a:r>
                <a:rPr lang="en-US" sz="1200" b="1" dirty="0">
                  <a:solidFill>
                    <a:srgbClr val="407092"/>
                  </a:solidFill>
                  <a:latin typeface="Arial"/>
                  <a:cs typeface="Arial"/>
                </a:rPr>
                <a:t>15%</a:t>
              </a:r>
            </a:p>
          </p:txBody>
        </p:sp>
        <p:sp>
          <p:nvSpPr>
            <p:cNvPr id="90" name="TextBox 89"/>
            <p:cNvSpPr txBox="1"/>
            <p:nvPr/>
          </p:nvSpPr>
          <p:spPr>
            <a:xfrm>
              <a:off x="5239455" y="3514095"/>
              <a:ext cx="498661" cy="261610"/>
            </a:xfrm>
            <a:prstGeom prst="rect">
              <a:avLst/>
            </a:prstGeom>
            <a:noFill/>
          </p:spPr>
          <p:txBody>
            <a:bodyPr wrap="square" rtlCol="0">
              <a:spAutoFit/>
            </a:bodyPr>
            <a:lstStyle/>
            <a:p>
              <a:pPr algn="ctr">
                <a:lnSpc>
                  <a:spcPct val="90000"/>
                </a:lnSpc>
              </a:pPr>
              <a:r>
                <a:rPr lang="en-US" sz="1200" b="1" dirty="0">
                  <a:solidFill>
                    <a:srgbClr val="0D4571"/>
                  </a:solidFill>
                  <a:latin typeface="Arial"/>
                  <a:cs typeface="Arial"/>
                </a:rPr>
                <a:t>20%</a:t>
              </a:r>
            </a:p>
          </p:txBody>
        </p:sp>
      </p:grpSp>
    </p:spTree>
    <p:extLst>
      <p:ext uri="{BB962C8B-B14F-4D97-AF65-F5344CB8AC3E}">
        <p14:creationId xmlns:p14="http://schemas.microsoft.com/office/powerpoint/2010/main" val="385686553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childTnLst>
                          </p:cTn>
                        </p:par>
                        <p:par>
                          <p:cTn id="31" fill="hold">
                            <p:stCondLst>
                              <p:cond delay="2500"/>
                            </p:stCondLst>
                            <p:childTnLst>
                              <p:par>
                                <p:cTn id="32" presetID="47" presetClass="entr" presetSubtype="0" fill="hold" grpId="0" nodeType="after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fade">
                                      <p:cBhvr>
                                        <p:cTn id="34" dur="1000"/>
                                        <p:tgtEl>
                                          <p:spTgt spid="100"/>
                                        </p:tgtEl>
                                      </p:cBhvr>
                                    </p:animEffect>
                                    <p:anim calcmode="lin" valueType="num">
                                      <p:cBhvr>
                                        <p:cTn id="35" dur="1000" fill="hold"/>
                                        <p:tgtEl>
                                          <p:spTgt spid="100"/>
                                        </p:tgtEl>
                                        <p:attrNameLst>
                                          <p:attrName>ppt_x</p:attrName>
                                        </p:attrNameLst>
                                      </p:cBhvr>
                                      <p:tavLst>
                                        <p:tav tm="0">
                                          <p:val>
                                            <p:strVal val="#ppt_x"/>
                                          </p:val>
                                        </p:tav>
                                        <p:tav tm="100000">
                                          <p:val>
                                            <p:strVal val="#ppt_x"/>
                                          </p:val>
                                        </p:tav>
                                      </p:tavLst>
                                    </p:anim>
                                    <p:anim calcmode="lin" valueType="num">
                                      <p:cBhvr>
                                        <p:cTn id="36" dur="1000" fill="hold"/>
                                        <p:tgtEl>
                                          <p:spTgt spid="100"/>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01"/>
                                        </p:tgtEl>
                                        <p:attrNameLst>
                                          <p:attrName>style.visibility</p:attrName>
                                        </p:attrNameLst>
                                      </p:cBhvr>
                                      <p:to>
                                        <p:strVal val="visible"/>
                                      </p:to>
                                    </p:set>
                                    <p:animEffect transition="in" filter="fade">
                                      <p:cBhvr>
                                        <p:cTn id="39" dur="1000"/>
                                        <p:tgtEl>
                                          <p:spTgt spid="101"/>
                                        </p:tgtEl>
                                      </p:cBhvr>
                                    </p:animEffect>
                                    <p:anim calcmode="lin" valueType="num">
                                      <p:cBhvr>
                                        <p:cTn id="40" dur="1000" fill="hold"/>
                                        <p:tgtEl>
                                          <p:spTgt spid="101"/>
                                        </p:tgtEl>
                                        <p:attrNameLst>
                                          <p:attrName>ppt_x</p:attrName>
                                        </p:attrNameLst>
                                      </p:cBhvr>
                                      <p:tavLst>
                                        <p:tav tm="0">
                                          <p:val>
                                            <p:strVal val="#ppt_x"/>
                                          </p:val>
                                        </p:tav>
                                        <p:tav tm="100000">
                                          <p:val>
                                            <p:strVal val="#ppt_x"/>
                                          </p:val>
                                        </p:tav>
                                      </p:tavLst>
                                    </p:anim>
                                    <p:anim calcmode="lin" valueType="num">
                                      <p:cBhvr>
                                        <p:cTn id="41" dur="1000" fill="hold"/>
                                        <p:tgtEl>
                                          <p:spTgt spid="101"/>
                                        </p:tgtEl>
                                        <p:attrNameLst>
                                          <p:attrName>ppt_y</p:attrName>
                                        </p:attrNameLst>
                                      </p:cBhvr>
                                      <p:tavLst>
                                        <p:tav tm="0">
                                          <p:val>
                                            <p:strVal val="#ppt_y-.1"/>
                                          </p:val>
                                        </p:tav>
                                        <p:tav tm="100000">
                                          <p:val>
                                            <p:strVal val="#ppt_y"/>
                                          </p:val>
                                        </p:tav>
                                      </p:tavLst>
                                    </p:anim>
                                  </p:childTnLst>
                                </p:cTn>
                              </p:par>
                              <p:par>
                                <p:cTn id="42" presetID="35"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style.rotation</p:attrName>
                                        </p:attrNameLst>
                                      </p:cBhvr>
                                      <p:tavLst>
                                        <p:tav tm="0">
                                          <p:val>
                                            <p:fltVal val="720"/>
                                          </p:val>
                                        </p:tav>
                                        <p:tav tm="100000">
                                          <p:val>
                                            <p:fltVal val="0"/>
                                          </p:val>
                                        </p:tav>
                                      </p:tavLst>
                                    </p:anim>
                                    <p:anim calcmode="lin" valueType="num">
                                      <p:cBhvr>
                                        <p:cTn id="46" dur="1000" fill="hold"/>
                                        <p:tgtEl>
                                          <p:spTgt spid="4"/>
                                        </p:tgtEl>
                                        <p:attrNameLst>
                                          <p:attrName>ppt_h</p:attrName>
                                        </p:attrNameLst>
                                      </p:cBhvr>
                                      <p:tavLst>
                                        <p:tav tm="0">
                                          <p:val>
                                            <p:fltVal val="0"/>
                                          </p:val>
                                        </p:tav>
                                        <p:tav tm="100000">
                                          <p:val>
                                            <p:strVal val="#ppt_h"/>
                                          </p:val>
                                        </p:tav>
                                      </p:tavLst>
                                    </p:anim>
                                    <p:anim calcmode="lin" valueType="num">
                                      <p:cBhvr>
                                        <p:cTn id="47" dur="1000" fill="hold"/>
                                        <p:tgtEl>
                                          <p:spTgt spid="4"/>
                                        </p:tgtEl>
                                        <p:attrNameLst>
                                          <p:attrName>ppt_w</p:attrName>
                                        </p:attrNameLst>
                                      </p:cBhvr>
                                      <p:tavLst>
                                        <p:tav tm="0">
                                          <p:val>
                                            <p:fltVal val="0"/>
                                          </p:val>
                                        </p:tav>
                                        <p:tav tm="100000">
                                          <p:val>
                                            <p:strVal val="#ppt_w"/>
                                          </p:val>
                                        </p:tav>
                                      </p:tavLst>
                                    </p:anim>
                                  </p:childTnLst>
                                </p:cTn>
                              </p:par>
                            </p:childTnLst>
                          </p:cTn>
                        </p:par>
                        <p:par>
                          <p:cTn id="48" fill="hold">
                            <p:stCondLst>
                              <p:cond delay="3500"/>
                            </p:stCondLst>
                            <p:childTnLst>
                              <p:par>
                                <p:cTn id="49" presetID="47" presetClass="entr" presetSubtype="0" fill="hold" grpId="0" nodeType="afterEffect">
                                  <p:stCondLst>
                                    <p:cond delay="0"/>
                                  </p:stCondLst>
                                  <p:childTnLst>
                                    <p:set>
                                      <p:cBhvr>
                                        <p:cTn id="50" dur="1" fill="hold">
                                          <p:stCondLst>
                                            <p:cond delay="0"/>
                                          </p:stCondLst>
                                        </p:cTn>
                                        <p:tgtEl>
                                          <p:spTgt spid="125"/>
                                        </p:tgtEl>
                                        <p:attrNameLst>
                                          <p:attrName>style.visibility</p:attrName>
                                        </p:attrNameLst>
                                      </p:cBhvr>
                                      <p:to>
                                        <p:strVal val="visible"/>
                                      </p:to>
                                    </p:set>
                                    <p:animEffect transition="in" filter="fade">
                                      <p:cBhvr>
                                        <p:cTn id="51" dur="1000"/>
                                        <p:tgtEl>
                                          <p:spTgt spid="125"/>
                                        </p:tgtEl>
                                      </p:cBhvr>
                                    </p:animEffect>
                                    <p:anim calcmode="lin" valueType="num">
                                      <p:cBhvr>
                                        <p:cTn id="52" dur="1000" fill="hold"/>
                                        <p:tgtEl>
                                          <p:spTgt spid="125"/>
                                        </p:tgtEl>
                                        <p:attrNameLst>
                                          <p:attrName>ppt_x</p:attrName>
                                        </p:attrNameLst>
                                      </p:cBhvr>
                                      <p:tavLst>
                                        <p:tav tm="0">
                                          <p:val>
                                            <p:strVal val="#ppt_x"/>
                                          </p:val>
                                        </p:tav>
                                        <p:tav tm="100000">
                                          <p:val>
                                            <p:strVal val="#ppt_x"/>
                                          </p:val>
                                        </p:tav>
                                      </p:tavLst>
                                    </p:anim>
                                    <p:anim calcmode="lin" valueType="num">
                                      <p:cBhvr>
                                        <p:cTn id="53" dur="1000" fill="hold"/>
                                        <p:tgtEl>
                                          <p:spTgt spid="125"/>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126"/>
                                        </p:tgtEl>
                                        <p:attrNameLst>
                                          <p:attrName>style.visibility</p:attrName>
                                        </p:attrNameLst>
                                      </p:cBhvr>
                                      <p:to>
                                        <p:strVal val="visible"/>
                                      </p:to>
                                    </p:set>
                                    <p:animEffect transition="in" filter="fade">
                                      <p:cBhvr>
                                        <p:cTn id="56" dur="1000"/>
                                        <p:tgtEl>
                                          <p:spTgt spid="126"/>
                                        </p:tgtEl>
                                      </p:cBhvr>
                                    </p:animEffect>
                                    <p:anim calcmode="lin" valueType="num">
                                      <p:cBhvr>
                                        <p:cTn id="57" dur="1000" fill="hold"/>
                                        <p:tgtEl>
                                          <p:spTgt spid="126"/>
                                        </p:tgtEl>
                                        <p:attrNameLst>
                                          <p:attrName>ppt_x</p:attrName>
                                        </p:attrNameLst>
                                      </p:cBhvr>
                                      <p:tavLst>
                                        <p:tav tm="0">
                                          <p:val>
                                            <p:strVal val="#ppt_x"/>
                                          </p:val>
                                        </p:tav>
                                        <p:tav tm="100000">
                                          <p:val>
                                            <p:strVal val="#ppt_x"/>
                                          </p:val>
                                        </p:tav>
                                      </p:tavLst>
                                    </p:anim>
                                    <p:anim calcmode="lin" valueType="num">
                                      <p:cBhvr>
                                        <p:cTn id="58" dur="1000" fill="hold"/>
                                        <p:tgtEl>
                                          <p:spTgt spid="126"/>
                                        </p:tgtEl>
                                        <p:attrNameLst>
                                          <p:attrName>ppt_y</p:attrName>
                                        </p:attrNameLst>
                                      </p:cBhvr>
                                      <p:tavLst>
                                        <p:tav tm="0">
                                          <p:val>
                                            <p:strVal val="#ppt_y-.1"/>
                                          </p:val>
                                        </p:tav>
                                        <p:tav tm="100000">
                                          <p:val>
                                            <p:strVal val="#ppt_y"/>
                                          </p:val>
                                        </p:tav>
                                      </p:tavLst>
                                    </p:anim>
                                  </p:childTnLst>
                                </p:cTn>
                              </p:par>
                              <p:par>
                                <p:cTn id="59" presetID="35" presetClass="entr" presetSubtype="0" fill="hold" nodeType="with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fade">
                                      <p:cBhvr>
                                        <p:cTn id="61" dur="1000"/>
                                        <p:tgtEl>
                                          <p:spTgt spid="86"/>
                                        </p:tgtEl>
                                      </p:cBhvr>
                                    </p:animEffect>
                                    <p:anim calcmode="lin" valueType="num">
                                      <p:cBhvr>
                                        <p:cTn id="62" dur="1000" fill="hold"/>
                                        <p:tgtEl>
                                          <p:spTgt spid="86"/>
                                        </p:tgtEl>
                                        <p:attrNameLst>
                                          <p:attrName>style.rotation</p:attrName>
                                        </p:attrNameLst>
                                      </p:cBhvr>
                                      <p:tavLst>
                                        <p:tav tm="0">
                                          <p:val>
                                            <p:fltVal val="720"/>
                                          </p:val>
                                        </p:tav>
                                        <p:tav tm="100000">
                                          <p:val>
                                            <p:fltVal val="0"/>
                                          </p:val>
                                        </p:tav>
                                      </p:tavLst>
                                    </p:anim>
                                    <p:anim calcmode="lin" valueType="num">
                                      <p:cBhvr>
                                        <p:cTn id="63" dur="1000" fill="hold"/>
                                        <p:tgtEl>
                                          <p:spTgt spid="86"/>
                                        </p:tgtEl>
                                        <p:attrNameLst>
                                          <p:attrName>ppt_h</p:attrName>
                                        </p:attrNameLst>
                                      </p:cBhvr>
                                      <p:tavLst>
                                        <p:tav tm="0">
                                          <p:val>
                                            <p:fltVal val="0"/>
                                          </p:val>
                                        </p:tav>
                                        <p:tav tm="100000">
                                          <p:val>
                                            <p:strVal val="#ppt_h"/>
                                          </p:val>
                                        </p:tav>
                                      </p:tavLst>
                                    </p:anim>
                                    <p:anim calcmode="lin" valueType="num">
                                      <p:cBhvr>
                                        <p:cTn id="64" dur="1000" fill="hold"/>
                                        <p:tgtEl>
                                          <p:spTgt spid="86"/>
                                        </p:tgtEl>
                                        <p:attrNameLst>
                                          <p:attrName>ppt_w</p:attrName>
                                        </p:attrNameLst>
                                      </p:cBhvr>
                                      <p:tavLst>
                                        <p:tav tm="0">
                                          <p:val>
                                            <p:fltVal val="0"/>
                                          </p:val>
                                        </p:tav>
                                        <p:tav tm="100000">
                                          <p:val>
                                            <p:strVal val="#ppt_w"/>
                                          </p:val>
                                        </p:tav>
                                      </p:tavLst>
                                    </p:anim>
                                  </p:childTnLst>
                                </p:cTn>
                              </p:par>
                            </p:childTnLst>
                          </p:cTn>
                        </p:par>
                        <p:par>
                          <p:cTn id="65" fill="hold">
                            <p:stCondLst>
                              <p:cond delay="4500"/>
                            </p:stCondLst>
                            <p:childTnLst>
                              <p:par>
                                <p:cTn id="66" presetID="22" presetClass="entr" presetSubtype="4" fill="hold"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wipe(down)">
                                      <p:cBhvr>
                                        <p:cTn id="68" dur="500"/>
                                        <p:tgtEl>
                                          <p:spTgt spid="79"/>
                                        </p:tgtEl>
                                      </p:cBhvr>
                                    </p:animEffect>
                                  </p:childTnLst>
                                </p:cTn>
                              </p:par>
                            </p:childTnLst>
                          </p:cTn>
                        </p:par>
                        <p:par>
                          <p:cTn id="69" fill="hold">
                            <p:stCondLst>
                              <p:cond delay="5000"/>
                            </p:stCondLst>
                            <p:childTnLst>
                              <p:par>
                                <p:cTn id="70" presetID="47" presetClass="entr" presetSubtype="0" fill="hold" grpId="0" nodeType="afterEffect">
                                  <p:stCondLst>
                                    <p:cond delay="0"/>
                                  </p:stCondLst>
                                  <p:childTnLst>
                                    <p:set>
                                      <p:cBhvr>
                                        <p:cTn id="71" dur="1" fill="hold">
                                          <p:stCondLst>
                                            <p:cond delay="0"/>
                                          </p:stCondLst>
                                        </p:cTn>
                                        <p:tgtEl>
                                          <p:spTgt spid="143"/>
                                        </p:tgtEl>
                                        <p:attrNameLst>
                                          <p:attrName>style.visibility</p:attrName>
                                        </p:attrNameLst>
                                      </p:cBhvr>
                                      <p:to>
                                        <p:strVal val="visible"/>
                                      </p:to>
                                    </p:set>
                                    <p:animEffect transition="in" filter="fade">
                                      <p:cBhvr>
                                        <p:cTn id="72" dur="1000"/>
                                        <p:tgtEl>
                                          <p:spTgt spid="143"/>
                                        </p:tgtEl>
                                      </p:cBhvr>
                                    </p:animEffect>
                                    <p:anim calcmode="lin" valueType="num">
                                      <p:cBhvr>
                                        <p:cTn id="73" dur="1000" fill="hold"/>
                                        <p:tgtEl>
                                          <p:spTgt spid="143"/>
                                        </p:tgtEl>
                                        <p:attrNameLst>
                                          <p:attrName>ppt_x</p:attrName>
                                        </p:attrNameLst>
                                      </p:cBhvr>
                                      <p:tavLst>
                                        <p:tav tm="0">
                                          <p:val>
                                            <p:strVal val="#ppt_x"/>
                                          </p:val>
                                        </p:tav>
                                        <p:tav tm="100000">
                                          <p:val>
                                            <p:strVal val="#ppt_x"/>
                                          </p:val>
                                        </p:tav>
                                      </p:tavLst>
                                    </p:anim>
                                    <p:anim calcmode="lin" valueType="num">
                                      <p:cBhvr>
                                        <p:cTn id="74" dur="1000" fill="hold"/>
                                        <p:tgtEl>
                                          <p:spTgt spid="143"/>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5" presetClass="entr" presetSubtype="0" fill="hold"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1000"/>
                                        <p:tgtEl>
                                          <p:spTgt spid="5"/>
                                        </p:tgtEl>
                                      </p:cBhvr>
                                    </p:animEffect>
                                    <p:anim calcmode="lin" valueType="num">
                                      <p:cBhvr>
                                        <p:cTn id="79" dur="1000" fill="hold"/>
                                        <p:tgtEl>
                                          <p:spTgt spid="5"/>
                                        </p:tgtEl>
                                        <p:attrNameLst>
                                          <p:attrName>ppt_w</p:attrName>
                                        </p:attrNameLst>
                                      </p:cBhvr>
                                      <p:tavLst>
                                        <p:tav tm="0" fmla="#ppt_w*sin(2.5*pi*$)">
                                          <p:val>
                                            <p:fltVal val="0"/>
                                          </p:val>
                                        </p:tav>
                                        <p:tav tm="100000">
                                          <p:val>
                                            <p:fltVal val="1"/>
                                          </p:val>
                                        </p:tav>
                                      </p:tavLst>
                                    </p:anim>
                                    <p:anim calcmode="lin" valueType="num">
                                      <p:cBhvr>
                                        <p:cTn id="80" dur="1000" fill="hold"/>
                                        <p:tgtEl>
                                          <p:spTgt spid="5"/>
                                        </p:tgtEl>
                                        <p:attrNameLst>
                                          <p:attrName>ppt_h</p:attrName>
                                        </p:attrNameLst>
                                      </p:cBhvr>
                                      <p:tavLst>
                                        <p:tav tm="0">
                                          <p:val>
                                            <p:strVal val="#ppt_h"/>
                                          </p:val>
                                        </p:tav>
                                        <p:tav tm="100000">
                                          <p:val>
                                            <p:strVal val="#ppt_h"/>
                                          </p:val>
                                        </p:tav>
                                      </p:tavLst>
                                    </p:anim>
                                  </p:childTnLst>
                                </p:cTn>
                              </p:par>
                              <p:par>
                                <p:cTn id="81" presetID="45" presetClass="entr" presetSubtype="0" fill="hold" nodeType="with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1000"/>
                                        <p:tgtEl>
                                          <p:spTgt spid="6"/>
                                        </p:tgtEl>
                                      </p:cBhvr>
                                    </p:animEffect>
                                    <p:anim calcmode="lin" valueType="num">
                                      <p:cBhvr>
                                        <p:cTn id="84" dur="1000" fill="hold"/>
                                        <p:tgtEl>
                                          <p:spTgt spid="6"/>
                                        </p:tgtEl>
                                        <p:attrNameLst>
                                          <p:attrName>ppt_w</p:attrName>
                                        </p:attrNameLst>
                                      </p:cBhvr>
                                      <p:tavLst>
                                        <p:tav tm="0" fmla="#ppt_w*sin(2.5*pi*$)">
                                          <p:val>
                                            <p:fltVal val="0"/>
                                          </p:val>
                                        </p:tav>
                                        <p:tav tm="100000">
                                          <p:val>
                                            <p:fltVal val="1"/>
                                          </p:val>
                                        </p:tav>
                                      </p:tavLst>
                                    </p:anim>
                                    <p:anim calcmode="lin" valueType="num">
                                      <p:cBhvr>
                                        <p:cTn id="85"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5" grpId="0"/>
      <p:bldP spid="14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9"/>
          <p:cNvSpPr/>
          <p:nvPr/>
        </p:nvSpPr>
        <p:spPr>
          <a:xfrm>
            <a:off x="4000858" y="-1"/>
            <a:ext cx="5162680" cy="5155819"/>
          </a:xfrm>
          <a:custGeom>
            <a:avLst/>
            <a:gdLst/>
            <a:ahLst/>
            <a:cxnLst/>
            <a:rect l="l" t="t" r="r" b="b"/>
            <a:pathLst>
              <a:path w="4459981" h="5155819">
                <a:moveTo>
                  <a:pt x="516068" y="0"/>
                </a:moveTo>
                <a:lnTo>
                  <a:pt x="4459981" y="0"/>
                </a:lnTo>
                <a:lnTo>
                  <a:pt x="4459981" y="5155819"/>
                </a:lnTo>
                <a:lnTo>
                  <a:pt x="405208" y="5155819"/>
                </a:lnTo>
                <a:lnTo>
                  <a:pt x="334498" y="4946340"/>
                </a:lnTo>
                <a:cubicBezTo>
                  <a:pt x="117109" y="4245740"/>
                  <a:pt x="0" y="3500853"/>
                  <a:pt x="0" y="2728548"/>
                </a:cubicBezTo>
                <a:cubicBezTo>
                  <a:pt x="0" y="1827527"/>
                  <a:pt x="159398" y="963823"/>
                  <a:pt x="451470" y="164227"/>
                </a:cubicBezTo>
                <a:close/>
              </a:path>
            </a:pathLst>
          </a:custGeom>
          <a:blipFill rotWithShape="1">
            <a:blip r:embed="rId3" cstate="print">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Basic Green Line_Ext.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4122163"/>
            <a:ext cx="3833090" cy="807433"/>
          </a:xfrm>
          <a:prstGeom prst="rect">
            <a:avLst/>
          </a:prstGeom>
        </p:spPr>
      </p:pic>
      <p:grpSp>
        <p:nvGrpSpPr>
          <p:cNvPr id="2" name="Group 1"/>
          <p:cNvGrpSpPr/>
          <p:nvPr/>
        </p:nvGrpSpPr>
        <p:grpSpPr>
          <a:xfrm>
            <a:off x="-23090" y="1435244"/>
            <a:ext cx="4106272" cy="2488855"/>
            <a:chOff x="-23090" y="1435244"/>
            <a:chExt cx="4106272" cy="2488855"/>
          </a:xfrm>
        </p:grpSpPr>
        <p:grpSp>
          <p:nvGrpSpPr>
            <p:cNvPr id="9" name="Group 8"/>
            <p:cNvGrpSpPr/>
            <p:nvPr/>
          </p:nvGrpSpPr>
          <p:grpSpPr>
            <a:xfrm>
              <a:off x="-23090" y="1435244"/>
              <a:ext cx="4106272" cy="2488855"/>
              <a:chOff x="-23090" y="1435244"/>
              <a:chExt cx="4106272" cy="2488855"/>
            </a:xfrm>
          </p:grpSpPr>
          <p:sp>
            <p:nvSpPr>
              <p:cNvPr id="11" name="TextBox 10"/>
              <p:cNvSpPr txBox="1"/>
              <p:nvPr/>
            </p:nvSpPr>
            <p:spPr>
              <a:xfrm>
                <a:off x="-23090" y="2912027"/>
                <a:ext cx="4106272" cy="1012072"/>
              </a:xfrm>
              <a:prstGeom prst="rect">
                <a:avLst/>
              </a:prstGeom>
              <a:noFill/>
            </p:spPr>
            <p:txBody>
              <a:bodyPr wrap="square" rtlCol="0">
                <a:spAutoFit/>
              </a:bodyPr>
              <a:lstStyle/>
              <a:p>
                <a:pPr lvl="0" algn="ctr">
                  <a:lnSpc>
                    <a:spcPct val="90000"/>
                  </a:lnSpc>
                </a:pPr>
                <a:r>
                  <a:rPr lang="en-US" sz="2200" dirty="0">
                    <a:solidFill>
                      <a:srgbClr val="0D4571"/>
                    </a:solidFill>
                    <a:latin typeface="Arial"/>
                    <a:cs typeface="Arial"/>
                  </a:rPr>
                  <a:t>Step 3: </a:t>
                </a:r>
                <a:br>
                  <a:rPr lang="en-US" sz="2200" dirty="0">
                    <a:solidFill>
                      <a:srgbClr val="0D4571"/>
                    </a:solidFill>
                    <a:latin typeface="Arial"/>
                    <a:cs typeface="Arial"/>
                  </a:rPr>
                </a:br>
                <a:r>
                  <a:rPr lang="en-US" sz="2200" dirty="0">
                    <a:solidFill>
                      <a:srgbClr val="0D4571"/>
                    </a:solidFill>
                    <a:latin typeface="Arial"/>
                    <a:cs typeface="Arial"/>
                  </a:rPr>
                  <a:t>Continuously manage </a:t>
                </a:r>
                <a:br>
                  <a:rPr lang="en-US" sz="2200" dirty="0">
                    <a:solidFill>
                      <a:srgbClr val="0D4571"/>
                    </a:solidFill>
                    <a:latin typeface="Arial"/>
                    <a:cs typeface="Arial"/>
                  </a:rPr>
                </a:br>
                <a:r>
                  <a:rPr lang="en-US" sz="2200" dirty="0">
                    <a:solidFill>
                      <a:srgbClr val="0D4571"/>
                    </a:solidFill>
                    <a:latin typeface="Arial"/>
                    <a:cs typeface="Arial"/>
                  </a:rPr>
                  <a:t>your plan</a:t>
                </a:r>
              </a:p>
            </p:txBody>
          </p:sp>
          <p:sp>
            <p:nvSpPr>
              <p:cNvPr id="12" name="Oval 11"/>
              <p:cNvSpPr/>
              <p:nvPr/>
            </p:nvSpPr>
            <p:spPr>
              <a:xfrm>
                <a:off x="1342877" y="1435244"/>
                <a:ext cx="1358758" cy="1358755"/>
              </a:xfrm>
              <a:prstGeom prst="ellipse">
                <a:avLst/>
              </a:prstGeom>
              <a:noFill/>
              <a:ln w="38100"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614597" y="1679071"/>
              <a:ext cx="844203" cy="900172"/>
              <a:chOff x="1790700" y="4003675"/>
              <a:chExt cx="574675" cy="612775"/>
            </a:xfrm>
            <a:solidFill>
              <a:srgbClr val="D43815"/>
            </a:solidFill>
          </p:grpSpPr>
          <p:sp>
            <p:nvSpPr>
              <p:cNvPr id="16" name="Freeform 33"/>
              <p:cNvSpPr>
                <a:spLocks noEditPoints="1"/>
              </p:cNvSpPr>
              <p:nvPr/>
            </p:nvSpPr>
            <p:spPr bwMode="auto">
              <a:xfrm>
                <a:off x="2035175" y="4003675"/>
                <a:ext cx="330200" cy="327025"/>
              </a:xfrm>
              <a:custGeom>
                <a:avLst/>
                <a:gdLst>
                  <a:gd name="T0" fmla="*/ 55 w 138"/>
                  <a:gd name="T1" fmla="*/ 136 h 136"/>
                  <a:gd name="T2" fmla="*/ 51 w 138"/>
                  <a:gd name="T3" fmla="*/ 121 h 136"/>
                  <a:gd name="T4" fmla="*/ 21 w 138"/>
                  <a:gd name="T5" fmla="*/ 119 h 136"/>
                  <a:gd name="T6" fmla="*/ 1 w 138"/>
                  <a:gd name="T7" fmla="*/ 91 h 136"/>
                  <a:gd name="T8" fmla="*/ 2 w 138"/>
                  <a:gd name="T9" fmla="*/ 86 h 136"/>
                  <a:gd name="T10" fmla="*/ 15 w 138"/>
                  <a:gd name="T11" fmla="*/ 61 h 136"/>
                  <a:gd name="T12" fmla="*/ 1 w 138"/>
                  <a:gd name="T13" fmla="*/ 51 h 136"/>
                  <a:gd name="T14" fmla="*/ 16 w 138"/>
                  <a:gd name="T15" fmla="*/ 22 h 136"/>
                  <a:gd name="T16" fmla="*/ 35 w 138"/>
                  <a:gd name="T17" fmla="*/ 28 h 136"/>
                  <a:gd name="T18" fmla="*/ 51 w 138"/>
                  <a:gd name="T19" fmla="*/ 4 h 136"/>
                  <a:gd name="T20" fmla="*/ 85 w 138"/>
                  <a:gd name="T21" fmla="*/ 0 h 136"/>
                  <a:gd name="T22" fmla="*/ 89 w 138"/>
                  <a:gd name="T23" fmla="*/ 19 h 136"/>
                  <a:gd name="T24" fmla="*/ 116 w 138"/>
                  <a:gd name="T25" fmla="*/ 20 h 136"/>
                  <a:gd name="T26" fmla="*/ 121 w 138"/>
                  <a:gd name="T27" fmla="*/ 22 h 136"/>
                  <a:gd name="T28" fmla="*/ 135 w 138"/>
                  <a:gd name="T29" fmla="*/ 54 h 136"/>
                  <a:gd name="T30" fmla="*/ 122 w 138"/>
                  <a:gd name="T31" fmla="*/ 79 h 136"/>
                  <a:gd name="T32" fmla="*/ 136 w 138"/>
                  <a:gd name="T33" fmla="*/ 91 h 136"/>
                  <a:gd name="T34" fmla="*/ 119 w 138"/>
                  <a:gd name="T35" fmla="*/ 119 h 136"/>
                  <a:gd name="T36" fmla="*/ 104 w 138"/>
                  <a:gd name="T37" fmla="*/ 112 h 136"/>
                  <a:gd name="T38" fmla="*/ 89 w 138"/>
                  <a:gd name="T39" fmla="*/ 132 h 136"/>
                  <a:gd name="T40" fmla="*/ 59 w 138"/>
                  <a:gd name="T41" fmla="*/ 128 h 136"/>
                  <a:gd name="T42" fmla="*/ 81 w 138"/>
                  <a:gd name="T43" fmla="*/ 118 h 136"/>
                  <a:gd name="T44" fmla="*/ 101 w 138"/>
                  <a:gd name="T45" fmla="*/ 104 h 136"/>
                  <a:gd name="T46" fmla="*/ 116 w 138"/>
                  <a:gd name="T47" fmla="*/ 110 h 136"/>
                  <a:gd name="T48" fmla="*/ 116 w 138"/>
                  <a:gd name="T49" fmla="*/ 84 h 136"/>
                  <a:gd name="T50" fmla="*/ 114 w 138"/>
                  <a:gd name="T51" fmla="*/ 60 h 136"/>
                  <a:gd name="T52" fmla="*/ 128 w 138"/>
                  <a:gd name="T53" fmla="*/ 49 h 136"/>
                  <a:gd name="T54" fmla="*/ 105 w 138"/>
                  <a:gd name="T55" fmla="*/ 36 h 136"/>
                  <a:gd name="T56" fmla="*/ 83 w 138"/>
                  <a:gd name="T57" fmla="*/ 25 h 136"/>
                  <a:gd name="T58" fmla="*/ 81 w 138"/>
                  <a:gd name="T59" fmla="*/ 8 h 136"/>
                  <a:gd name="T60" fmla="*/ 59 w 138"/>
                  <a:gd name="T61" fmla="*/ 22 h 136"/>
                  <a:gd name="T62" fmla="*/ 38 w 138"/>
                  <a:gd name="T63" fmla="*/ 35 h 136"/>
                  <a:gd name="T64" fmla="*/ 21 w 138"/>
                  <a:gd name="T65" fmla="*/ 29 h 136"/>
                  <a:gd name="T66" fmla="*/ 22 w 138"/>
                  <a:gd name="T67" fmla="*/ 55 h 136"/>
                  <a:gd name="T68" fmla="*/ 23 w 138"/>
                  <a:gd name="T69" fmla="*/ 80 h 136"/>
                  <a:gd name="T70" fmla="*/ 10 w 138"/>
                  <a:gd name="T71" fmla="*/ 91 h 136"/>
                  <a:gd name="T72" fmla="*/ 33 w 138"/>
                  <a:gd name="T73" fmla="*/ 103 h 136"/>
                  <a:gd name="T74" fmla="*/ 56 w 138"/>
                  <a:gd name="T75" fmla="*/ 114 h 136"/>
                  <a:gd name="T76" fmla="*/ 59 w 138"/>
                  <a:gd name="T77"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136">
                    <a:moveTo>
                      <a:pt x="85" y="136"/>
                    </a:moveTo>
                    <a:cubicBezTo>
                      <a:pt x="55" y="136"/>
                      <a:pt x="55" y="136"/>
                      <a:pt x="55" y="136"/>
                    </a:cubicBezTo>
                    <a:cubicBezTo>
                      <a:pt x="53" y="136"/>
                      <a:pt x="51" y="134"/>
                      <a:pt x="51" y="132"/>
                    </a:cubicBezTo>
                    <a:cubicBezTo>
                      <a:pt x="51" y="121"/>
                      <a:pt x="51" y="121"/>
                      <a:pt x="51" y="121"/>
                    </a:cubicBezTo>
                    <a:cubicBezTo>
                      <a:pt x="43" y="119"/>
                      <a:pt x="39" y="116"/>
                      <a:pt x="35" y="112"/>
                    </a:cubicBezTo>
                    <a:cubicBezTo>
                      <a:pt x="21" y="119"/>
                      <a:pt x="21" y="119"/>
                      <a:pt x="21" y="119"/>
                    </a:cubicBezTo>
                    <a:cubicBezTo>
                      <a:pt x="19" y="120"/>
                      <a:pt x="17" y="120"/>
                      <a:pt x="16" y="118"/>
                    </a:cubicBezTo>
                    <a:cubicBezTo>
                      <a:pt x="1" y="91"/>
                      <a:pt x="1" y="91"/>
                      <a:pt x="1" y="91"/>
                    </a:cubicBezTo>
                    <a:cubicBezTo>
                      <a:pt x="0" y="91"/>
                      <a:pt x="0" y="89"/>
                      <a:pt x="0" y="88"/>
                    </a:cubicBezTo>
                    <a:cubicBezTo>
                      <a:pt x="1" y="87"/>
                      <a:pt x="1" y="86"/>
                      <a:pt x="2" y="86"/>
                    </a:cubicBezTo>
                    <a:cubicBezTo>
                      <a:pt x="15" y="79"/>
                      <a:pt x="15" y="79"/>
                      <a:pt x="15" y="79"/>
                    </a:cubicBezTo>
                    <a:cubicBezTo>
                      <a:pt x="14" y="73"/>
                      <a:pt x="14" y="67"/>
                      <a:pt x="15" y="61"/>
                    </a:cubicBezTo>
                    <a:cubicBezTo>
                      <a:pt x="2" y="54"/>
                      <a:pt x="2" y="54"/>
                      <a:pt x="2" y="54"/>
                    </a:cubicBezTo>
                    <a:cubicBezTo>
                      <a:pt x="2" y="53"/>
                      <a:pt x="1" y="52"/>
                      <a:pt x="1" y="51"/>
                    </a:cubicBezTo>
                    <a:cubicBezTo>
                      <a:pt x="0" y="50"/>
                      <a:pt x="0" y="49"/>
                      <a:pt x="1" y="48"/>
                    </a:cubicBezTo>
                    <a:cubicBezTo>
                      <a:pt x="16" y="22"/>
                      <a:pt x="16" y="22"/>
                      <a:pt x="16" y="22"/>
                    </a:cubicBezTo>
                    <a:cubicBezTo>
                      <a:pt x="17" y="20"/>
                      <a:pt x="20" y="19"/>
                      <a:pt x="22" y="20"/>
                    </a:cubicBezTo>
                    <a:cubicBezTo>
                      <a:pt x="35" y="28"/>
                      <a:pt x="35" y="28"/>
                      <a:pt x="35" y="28"/>
                    </a:cubicBezTo>
                    <a:cubicBezTo>
                      <a:pt x="39" y="24"/>
                      <a:pt x="43" y="21"/>
                      <a:pt x="51" y="19"/>
                    </a:cubicBezTo>
                    <a:cubicBezTo>
                      <a:pt x="51" y="4"/>
                      <a:pt x="51" y="4"/>
                      <a:pt x="51" y="4"/>
                    </a:cubicBezTo>
                    <a:cubicBezTo>
                      <a:pt x="51" y="2"/>
                      <a:pt x="53" y="0"/>
                      <a:pt x="55" y="0"/>
                    </a:cubicBezTo>
                    <a:cubicBezTo>
                      <a:pt x="85" y="0"/>
                      <a:pt x="85" y="0"/>
                      <a:pt x="85" y="0"/>
                    </a:cubicBezTo>
                    <a:cubicBezTo>
                      <a:pt x="87" y="0"/>
                      <a:pt x="89" y="2"/>
                      <a:pt x="89" y="4"/>
                    </a:cubicBezTo>
                    <a:cubicBezTo>
                      <a:pt x="89" y="19"/>
                      <a:pt x="89" y="19"/>
                      <a:pt x="89" y="19"/>
                    </a:cubicBezTo>
                    <a:cubicBezTo>
                      <a:pt x="95" y="22"/>
                      <a:pt x="100" y="25"/>
                      <a:pt x="104" y="28"/>
                    </a:cubicBezTo>
                    <a:cubicBezTo>
                      <a:pt x="116" y="20"/>
                      <a:pt x="116" y="20"/>
                      <a:pt x="116" y="20"/>
                    </a:cubicBezTo>
                    <a:cubicBezTo>
                      <a:pt x="117" y="20"/>
                      <a:pt x="118" y="20"/>
                      <a:pt x="119" y="20"/>
                    </a:cubicBezTo>
                    <a:cubicBezTo>
                      <a:pt x="120" y="20"/>
                      <a:pt x="121" y="21"/>
                      <a:pt x="121" y="22"/>
                    </a:cubicBezTo>
                    <a:cubicBezTo>
                      <a:pt x="136" y="48"/>
                      <a:pt x="136" y="48"/>
                      <a:pt x="136" y="48"/>
                    </a:cubicBezTo>
                    <a:cubicBezTo>
                      <a:pt x="138" y="50"/>
                      <a:pt x="137" y="52"/>
                      <a:pt x="135" y="54"/>
                    </a:cubicBezTo>
                    <a:cubicBezTo>
                      <a:pt x="122" y="61"/>
                      <a:pt x="122" y="61"/>
                      <a:pt x="122" y="61"/>
                    </a:cubicBezTo>
                    <a:cubicBezTo>
                      <a:pt x="123" y="67"/>
                      <a:pt x="123" y="73"/>
                      <a:pt x="122" y="79"/>
                    </a:cubicBezTo>
                    <a:cubicBezTo>
                      <a:pt x="135" y="86"/>
                      <a:pt x="135" y="86"/>
                      <a:pt x="135" y="86"/>
                    </a:cubicBezTo>
                    <a:cubicBezTo>
                      <a:pt x="137" y="87"/>
                      <a:pt x="138" y="90"/>
                      <a:pt x="136" y="91"/>
                    </a:cubicBezTo>
                    <a:cubicBezTo>
                      <a:pt x="121" y="118"/>
                      <a:pt x="121" y="118"/>
                      <a:pt x="121" y="118"/>
                    </a:cubicBezTo>
                    <a:cubicBezTo>
                      <a:pt x="121" y="119"/>
                      <a:pt x="120" y="119"/>
                      <a:pt x="119" y="119"/>
                    </a:cubicBezTo>
                    <a:cubicBezTo>
                      <a:pt x="118" y="120"/>
                      <a:pt x="117" y="120"/>
                      <a:pt x="116" y="119"/>
                    </a:cubicBezTo>
                    <a:cubicBezTo>
                      <a:pt x="104" y="112"/>
                      <a:pt x="104" y="112"/>
                      <a:pt x="104" y="112"/>
                    </a:cubicBezTo>
                    <a:cubicBezTo>
                      <a:pt x="100" y="115"/>
                      <a:pt x="95" y="118"/>
                      <a:pt x="89" y="120"/>
                    </a:cubicBezTo>
                    <a:cubicBezTo>
                      <a:pt x="89" y="132"/>
                      <a:pt x="89" y="132"/>
                      <a:pt x="89" y="132"/>
                    </a:cubicBezTo>
                    <a:cubicBezTo>
                      <a:pt x="89" y="134"/>
                      <a:pt x="87" y="136"/>
                      <a:pt x="85" y="136"/>
                    </a:cubicBezTo>
                    <a:close/>
                    <a:moveTo>
                      <a:pt x="59" y="128"/>
                    </a:moveTo>
                    <a:cubicBezTo>
                      <a:pt x="81" y="128"/>
                      <a:pt x="81" y="128"/>
                      <a:pt x="81" y="128"/>
                    </a:cubicBezTo>
                    <a:cubicBezTo>
                      <a:pt x="81" y="118"/>
                      <a:pt x="81" y="118"/>
                      <a:pt x="81" y="118"/>
                    </a:cubicBezTo>
                    <a:cubicBezTo>
                      <a:pt x="81" y="116"/>
                      <a:pt x="82" y="115"/>
                      <a:pt x="83" y="114"/>
                    </a:cubicBezTo>
                    <a:cubicBezTo>
                      <a:pt x="91" y="111"/>
                      <a:pt x="97" y="107"/>
                      <a:pt x="101" y="104"/>
                    </a:cubicBezTo>
                    <a:cubicBezTo>
                      <a:pt x="102" y="103"/>
                      <a:pt x="104" y="103"/>
                      <a:pt x="105" y="103"/>
                    </a:cubicBezTo>
                    <a:cubicBezTo>
                      <a:pt x="116" y="110"/>
                      <a:pt x="116" y="110"/>
                      <a:pt x="116" y="110"/>
                    </a:cubicBezTo>
                    <a:cubicBezTo>
                      <a:pt x="128" y="91"/>
                      <a:pt x="128" y="91"/>
                      <a:pt x="128" y="91"/>
                    </a:cubicBezTo>
                    <a:cubicBezTo>
                      <a:pt x="116" y="84"/>
                      <a:pt x="116" y="84"/>
                      <a:pt x="116" y="84"/>
                    </a:cubicBezTo>
                    <a:cubicBezTo>
                      <a:pt x="114" y="83"/>
                      <a:pt x="114" y="82"/>
                      <a:pt x="114" y="80"/>
                    </a:cubicBezTo>
                    <a:cubicBezTo>
                      <a:pt x="115" y="73"/>
                      <a:pt x="115" y="66"/>
                      <a:pt x="114" y="60"/>
                    </a:cubicBezTo>
                    <a:cubicBezTo>
                      <a:pt x="114" y="58"/>
                      <a:pt x="114" y="56"/>
                      <a:pt x="116" y="55"/>
                    </a:cubicBezTo>
                    <a:cubicBezTo>
                      <a:pt x="128" y="49"/>
                      <a:pt x="128" y="49"/>
                      <a:pt x="128" y="49"/>
                    </a:cubicBezTo>
                    <a:cubicBezTo>
                      <a:pt x="116" y="29"/>
                      <a:pt x="116" y="29"/>
                      <a:pt x="116" y="29"/>
                    </a:cubicBezTo>
                    <a:cubicBezTo>
                      <a:pt x="105" y="36"/>
                      <a:pt x="105" y="36"/>
                      <a:pt x="105" y="36"/>
                    </a:cubicBezTo>
                    <a:cubicBezTo>
                      <a:pt x="104" y="37"/>
                      <a:pt x="102" y="37"/>
                      <a:pt x="101" y="36"/>
                    </a:cubicBezTo>
                    <a:cubicBezTo>
                      <a:pt x="97" y="32"/>
                      <a:pt x="91" y="29"/>
                      <a:pt x="83" y="25"/>
                    </a:cubicBezTo>
                    <a:cubicBezTo>
                      <a:pt x="82" y="25"/>
                      <a:pt x="81" y="23"/>
                      <a:pt x="81" y="22"/>
                    </a:cubicBezTo>
                    <a:cubicBezTo>
                      <a:pt x="81" y="8"/>
                      <a:pt x="81" y="8"/>
                      <a:pt x="81" y="8"/>
                    </a:cubicBezTo>
                    <a:cubicBezTo>
                      <a:pt x="59" y="8"/>
                      <a:pt x="59" y="8"/>
                      <a:pt x="59" y="8"/>
                    </a:cubicBezTo>
                    <a:cubicBezTo>
                      <a:pt x="59" y="22"/>
                      <a:pt x="59" y="22"/>
                      <a:pt x="59" y="22"/>
                    </a:cubicBezTo>
                    <a:cubicBezTo>
                      <a:pt x="59" y="23"/>
                      <a:pt x="57" y="25"/>
                      <a:pt x="56" y="26"/>
                    </a:cubicBezTo>
                    <a:cubicBezTo>
                      <a:pt x="47" y="28"/>
                      <a:pt x="43" y="31"/>
                      <a:pt x="38" y="35"/>
                    </a:cubicBezTo>
                    <a:cubicBezTo>
                      <a:pt x="37" y="37"/>
                      <a:pt x="35" y="37"/>
                      <a:pt x="33" y="36"/>
                    </a:cubicBezTo>
                    <a:cubicBezTo>
                      <a:pt x="21" y="29"/>
                      <a:pt x="21" y="29"/>
                      <a:pt x="21" y="29"/>
                    </a:cubicBezTo>
                    <a:cubicBezTo>
                      <a:pt x="10" y="49"/>
                      <a:pt x="10" y="49"/>
                      <a:pt x="10" y="49"/>
                    </a:cubicBezTo>
                    <a:cubicBezTo>
                      <a:pt x="22" y="55"/>
                      <a:pt x="22" y="55"/>
                      <a:pt x="22" y="55"/>
                    </a:cubicBezTo>
                    <a:cubicBezTo>
                      <a:pt x="23" y="56"/>
                      <a:pt x="24" y="58"/>
                      <a:pt x="23" y="60"/>
                    </a:cubicBezTo>
                    <a:cubicBezTo>
                      <a:pt x="22" y="66"/>
                      <a:pt x="22" y="73"/>
                      <a:pt x="23" y="80"/>
                    </a:cubicBezTo>
                    <a:cubicBezTo>
                      <a:pt x="24" y="82"/>
                      <a:pt x="23" y="83"/>
                      <a:pt x="21" y="84"/>
                    </a:cubicBezTo>
                    <a:cubicBezTo>
                      <a:pt x="10" y="91"/>
                      <a:pt x="10" y="91"/>
                      <a:pt x="10" y="91"/>
                    </a:cubicBezTo>
                    <a:cubicBezTo>
                      <a:pt x="21" y="110"/>
                      <a:pt x="21" y="110"/>
                      <a:pt x="21" y="110"/>
                    </a:cubicBezTo>
                    <a:cubicBezTo>
                      <a:pt x="33" y="103"/>
                      <a:pt x="33" y="103"/>
                      <a:pt x="33" y="103"/>
                    </a:cubicBezTo>
                    <a:cubicBezTo>
                      <a:pt x="35" y="103"/>
                      <a:pt x="37" y="103"/>
                      <a:pt x="38" y="104"/>
                    </a:cubicBezTo>
                    <a:cubicBezTo>
                      <a:pt x="43" y="109"/>
                      <a:pt x="47" y="112"/>
                      <a:pt x="56" y="114"/>
                    </a:cubicBezTo>
                    <a:cubicBezTo>
                      <a:pt x="57" y="114"/>
                      <a:pt x="59" y="116"/>
                      <a:pt x="59" y="118"/>
                    </a:cubicBezTo>
                    <a:lnTo>
                      <a:pt x="59" y="128"/>
                    </a:ln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4"/>
              <p:cNvSpPr>
                <a:spLocks noEditPoints="1"/>
              </p:cNvSpPr>
              <p:nvPr/>
            </p:nvSpPr>
            <p:spPr bwMode="auto">
              <a:xfrm>
                <a:off x="2143125" y="4117975"/>
                <a:ext cx="117475" cy="115887"/>
              </a:xfrm>
              <a:custGeom>
                <a:avLst/>
                <a:gdLst>
                  <a:gd name="T0" fmla="*/ 25 w 49"/>
                  <a:gd name="T1" fmla="*/ 48 h 48"/>
                  <a:gd name="T2" fmla="*/ 0 w 49"/>
                  <a:gd name="T3" fmla="*/ 24 h 48"/>
                  <a:gd name="T4" fmla="*/ 25 w 49"/>
                  <a:gd name="T5" fmla="*/ 0 h 48"/>
                  <a:gd name="T6" fmla="*/ 49 w 49"/>
                  <a:gd name="T7" fmla="*/ 24 h 48"/>
                  <a:gd name="T8" fmla="*/ 25 w 49"/>
                  <a:gd name="T9" fmla="*/ 48 h 48"/>
                  <a:gd name="T10" fmla="*/ 25 w 49"/>
                  <a:gd name="T11" fmla="*/ 8 h 48"/>
                  <a:gd name="T12" fmla="*/ 8 w 49"/>
                  <a:gd name="T13" fmla="*/ 24 h 48"/>
                  <a:gd name="T14" fmla="*/ 25 w 49"/>
                  <a:gd name="T15" fmla="*/ 40 h 48"/>
                  <a:gd name="T16" fmla="*/ 41 w 49"/>
                  <a:gd name="T17" fmla="*/ 24 h 48"/>
                  <a:gd name="T18" fmla="*/ 25 w 49"/>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5" y="48"/>
                    </a:moveTo>
                    <a:cubicBezTo>
                      <a:pt x="11" y="48"/>
                      <a:pt x="0" y="37"/>
                      <a:pt x="0" y="24"/>
                    </a:cubicBezTo>
                    <a:cubicBezTo>
                      <a:pt x="0" y="10"/>
                      <a:pt x="11" y="0"/>
                      <a:pt x="25" y="0"/>
                    </a:cubicBezTo>
                    <a:cubicBezTo>
                      <a:pt x="38" y="0"/>
                      <a:pt x="49" y="10"/>
                      <a:pt x="49" y="24"/>
                    </a:cubicBezTo>
                    <a:cubicBezTo>
                      <a:pt x="49" y="37"/>
                      <a:pt x="38" y="48"/>
                      <a:pt x="25" y="48"/>
                    </a:cubicBezTo>
                    <a:close/>
                    <a:moveTo>
                      <a:pt x="25" y="8"/>
                    </a:moveTo>
                    <a:cubicBezTo>
                      <a:pt x="16" y="8"/>
                      <a:pt x="8" y="15"/>
                      <a:pt x="8" y="24"/>
                    </a:cubicBezTo>
                    <a:cubicBezTo>
                      <a:pt x="8" y="33"/>
                      <a:pt x="16" y="40"/>
                      <a:pt x="25" y="40"/>
                    </a:cubicBezTo>
                    <a:cubicBezTo>
                      <a:pt x="34" y="40"/>
                      <a:pt x="41" y="33"/>
                      <a:pt x="41" y="24"/>
                    </a:cubicBezTo>
                    <a:cubicBezTo>
                      <a:pt x="41" y="15"/>
                      <a:pt x="34" y="8"/>
                      <a:pt x="25" y="8"/>
                    </a:cubicBez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5"/>
              <p:cNvSpPr>
                <a:spLocks noEditPoints="1"/>
              </p:cNvSpPr>
              <p:nvPr/>
            </p:nvSpPr>
            <p:spPr bwMode="auto">
              <a:xfrm>
                <a:off x="1790700" y="4289425"/>
                <a:ext cx="330200" cy="327025"/>
              </a:xfrm>
              <a:custGeom>
                <a:avLst/>
                <a:gdLst>
                  <a:gd name="T0" fmla="*/ 55 w 137"/>
                  <a:gd name="T1" fmla="*/ 136 h 136"/>
                  <a:gd name="T2" fmla="*/ 51 w 137"/>
                  <a:gd name="T3" fmla="*/ 118 h 136"/>
                  <a:gd name="T4" fmla="*/ 22 w 137"/>
                  <a:gd name="T5" fmla="*/ 116 h 136"/>
                  <a:gd name="T6" fmla="*/ 1 w 137"/>
                  <a:gd name="T7" fmla="*/ 88 h 136"/>
                  <a:gd name="T8" fmla="*/ 3 w 137"/>
                  <a:gd name="T9" fmla="*/ 83 h 136"/>
                  <a:gd name="T10" fmla="*/ 15 w 137"/>
                  <a:gd name="T11" fmla="*/ 58 h 136"/>
                  <a:gd name="T12" fmla="*/ 1 w 137"/>
                  <a:gd name="T13" fmla="*/ 48 h 136"/>
                  <a:gd name="T14" fmla="*/ 16 w 137"/>
                  <a:gd name="T15" fmla="*/ 19 h 136"/>
                  <a:gd name="T16" fmla="*/ 35 w 137"/>
                  <a:gd name="T17" fmla="*/ 25 h 136"/>
                  <a:gd name="T18" fmla="*/ 51 w 137"/>
                  <a:gd name="T19" fmla="*/ 4 h 136"/>
                  <a:gd name="T20" fmla="*/ 85 w 137"/>
                  <a:gd name="T21" fmla="*/ 0 h 136"/>
                  <a:gd name="T22" fmla="*/ 89 w 137"/>
                  <a:gd name="T23" fmla="*/ 16 h 136"/>
                  <a:gd name="T24" fmla="*/ 116 w 137"/>
                  <a:gd name="T25" fmla="*/ 17 h 136"/>
                  <a:gd name="T26" fmla="*/ 122 w 137"/>
                  <a:gd name="T27" fmla="*/ 19 h 136"/>
                  <a:gd name="T28" fmla="*/ 137 w 137"/>
                  <a:gd name="T29" fmla="*/ 48 h 136"/>
                  <a:gd name="T30" fmla="*/ 123 w 137"/>
                  <a:gd name="T31" fmla="*/ 58 h 136"/>
                  <a:gd name="T32" fmla="*/ 135 w 137"/>
                  <a:gd name="T33" fmla="*/ 83 h 136"/>
                  <a:gd name="T34" fmla="*/ 137 w 137"/>
                  <a:gd name="T35" fmla="*/ 88 h 136"/>
                  <a:gd name="T36" fmla="*/ 119 w 137"/>
                  <a:gd name="T37" fmla="*/ 116 h 136"/>
                  <a:gd name="T38" fmla="*/ 104 w 137"/>
                  <a:gd name="T39" fmla="*/ 109 h 136"/>
                  <a:gd name="T40" fmla="*/ 89 w 137"/>
                  <a:gd name="T41" fmla="*/ 132 h 136"/>
                  <a:gd name="T42" fmla="*/ 59 w 137"/>
                  <a:gd name="T43" fmla="*/ 128 h 136"/>
                  <a:gd name="T44" fmla="*/ 81 w 137"/>
                  <a:gd name="T45" fmla="*/ 115 h 136"/>
                  <a:gd name="T46" fmla="*/ 101 w 137"/>
                  <a:gd name="T47" fmla="*/ 101 h 136"/>
                  <a:gd name="T48" fmla="*/ 117 w 137"/>
                  <a:gd name="T49" fmla="*/ 107 h 136"/>
                  <a:gd name="T50" fmla="*/ 116 w 137"/>
                  <a:gd name="T51" fmla="*/ 81 h 136"/>
                  <a:gd name="T52" fmla="*/ 114 w 137"/>
                  <a:gd name="T53" fmla="*/ 57 h 136"/>
                  <a:gd name="T54" fmla="*/ 128 w 137"/>
                  <a:gd name="T55" fmla="*/ 45 h 136"/>
                  <a:gd name="T56" fmla="*/ 106 w 137"/>
                  <a:gd name="T57" fmla="*/ 33 h 136"/>
                  <a:gd name="T58" fmla="*/ 84 w 137"/>
                  <a:gd name="T59" fmla="*/ 22 h 136"/>
                  <a:gd name="T60" fmla="*/ 81 w 137"/>
                  <a:gd name="T61" fmla="*/ 8 h 136"/>
                  <a:gd name="T62" fmla="*/ 59 w 137"/>
                  <a:gd name="T63" fmla="*/ 18 h 136"/>
                  <a:gd name="T64" fmla="*/ 38 w 137"/>
                  <a:gd name="T65" fmla="*/ 32 h 136"/>
                  <a:gd name="T66" fmla="*/ 21 w 137"/>
                  <a:gd name="T67" fmla="*/ 26 h 136"/>
                  <a:gd name="T68" fmla="*/ 22 w 137"/>
                  <a:gd name="T69" fmla="*/ 52 h 136"/>
                  <a:gd name="T70" fmla="*/ 24 w 137"/>
                  <a:gd name="T71" fmla="*/ 77 h 136"/>
                  <a:gd name="T72" fmla="*/ 10 w 137"/>
                  <a:gd name="T73" fmla="*/ 88 h 136"/>
                  <a:gd name="T74" fmla="*/ 33 w 137"/>
                  <a:gd name="T75" fmla="*/ 100 h 136"/>
                  <a:gd name="T76" fmla="*/ 56 w 137"/>
                  <a:gd name="T77" fmla="*/ 111 h 136"/>
                  <a:gd name="T78" fmla="*/ 59 w 137"/>
                  <a:gd name="T79"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36">
                    <a:moveTo>
                      <a:pt x="85" y="136"/>
                    </a:moveTo>
                    <a:cubicBezTo>
                      <a:pt x="55" y="136"/>
                      <a:pt x="55" y="136"/>
                      <a:pt x="55" y="136"/>
                    </a:cubicBezTo>
                    <a:cubicBezTo>
                      <a:pt x="53" y="136"/>
                      <a:pt x="51" y="134"/>
                      <a:pt x="51" y="132"/>
                    </a:cubicBezTo>
                    <a:cubicBezTo>
                      <a:pt x="51" y="118"/>
                      <a:pt x="51" y="118"/>
                      <a:pt x="51" y="118"/>
                    </a:cubicBezTo>
                    <a:cubicBezTo>
                      <a:pt x="43" y="116"/>
                      <a:pt x="39" y="112"/>
                      <a:pt x="35" y="109"/>
                    </a:cubicBezTo>
                    <a:cubicBezTo>
                      <a:pt x="22" y="116"/>
                      <a:pt x="22" y="116"/>
                      <a:pt x="22" y="116"/>
                    </a:cubicBezTo>
                    <a:cubicBezTo>
                      <a:pt x="20" y="117"/>
                      <a:pt x="17" y="116"/>
                      <a:pt x="16" y="114"/>
                    </a:cubicBezTo>
                    <a:cubicBezTo>
                      <a:pt x="1" y="88"/>
                      <a:pt x="1" y="88"/>
                      <a:pt x="1" y="88"/>
                    </a:cubicBezTo>
                    <a:cubicBezTo>
                      <a:pt x="1" y="87"/>
                      <a:pt x="0" y="86"/>
                      <a:pt x="1" y="85"/>
                    </a:cubicBezTo>
                    <a:cubicBezTo>
                      <a:pt x="1" y="84"/>
                      <a:pt x="2" y="83"/>
                      <a:pt x="3" y="83"/>
                    </a:cubicBezTo>
                    <a:cubicBezTo>
                      <a:pt x="15" y="76"/>
                      <a:pt x="15" y="76"/>
                      <a:pt x="15" y="76"/>
                    </a:cubicBezTo>
                    <a:cubicBezTo>
                      <a:pt x="14" y="70"/>
                      <a:pt x="14" y="64"/>
                      <a:pt x="15" y="58"/>
                    </a:cubicBezTo>
                    <a:cubicBezTo>
                      <a:pt x="3" y="50"/>
                      <a:pt x="3" y="50"/>
                      <a:pt x="3" y="50"/>
                    </a:cubicBezTo>
                    <a:cubicBezTo>
                      <a:pt x="2" y="50"/>
                      <a:pt x="1" y="49"/>
                      <a:pt x="1" y="48"/>
                    </a:cubicBezTo>
                    <a:cubicBezTo>
                      <a:pt x="1" y="47"/>
                      <a:pt x="1" y="46"/>
                      <a:pt x="1" y="45"/>
                    </a:cubicBezTo>
                    <a:cubicBezTo>
                      <a:pt x="16" y="19"/>
                      <a:pt x="16" y="19"/>
                      <a:pt x="16" y="19"/>
                    </a:cubicBezTo>
                    <a:cubicBezTo>
                      <a:pt x="18" y="17"/>
                      <a:pt x="20" y="16"/>
                      <a:pt x="22" y="17"/>
                    </a:cubicBezTo>
                    <a:cubicBezTo>
                      <a:pt x="35" y="25"/>
                      <a:pt x="35" y="25"/>
                      <a:pt x="35" y="25"/>
                    </a:cubicBezTo>
                    <a:cubicBezTo>
                      <a:pt x="39" y="21"/>
                      <a:pt x="43" y="18"/>
                      <a:pt x="51" y="15"/>
                    </a:cubicBezTo>
                    <a:cubicBezTo>
                      <a:pt x="51" y="4"/>
                      <a:pt x="51" y="4"/>
                      <a:pt x="51" y="4"/>
                    </a:cubicBezTo>
                    <a:cubicBezTo>
                      <a:pt x="51" y="2"/>
                      <a:pt x="53" y="0"/>
                      <a:pt x="55" y="0"/>
                    </a:cubicBezTo>
                    <a:cubicBezTo>
                      <a:pt x="85" y="0"/>
                      <a:pt x="85" y="0"/>
                      <a:pt x="85" y="0"/>
                    </a:cubicBezTo>
                    <a:cubicBezTo>
                      <a:pt x="87" y="0"/>
                      <a:pt x="89" y="2"/>
                      <a:pt x="89" y="4"/>
                    </a:cubicBezTo>
                    <a:cubicBezTo>
                      <a:pt x="89" y="16"/>
                      <a:pt x="89" y="16"/>
                      <a:pt x="89" y="16"/>
                    </a:cubicBezTo>
                    <a:cubicBezTo>
                      <a:pt x="95" y="19"/>
                      <a:pt x="100" y="22"/>
                      <a:pt x="104" y="25"/>
                    </a:cubicBezTo>
                    <a:cubicBezTo>
                      <a:pt x="116" y="17"/>
                      <a:pt x="116" y="17"/>
                      <a:pt x="116" y="17"/>
                    </a:cubicBezTo>
                    <a:cubicBezTo>
                      <a:pt x="117" y="17"/>
                      <a:pt x="118" y="17"/>
                      <a:pt x="119" y="17"/>
                    </a:cubicBezTo>
                    <a:cubicBezTo>
                      <a:pt x="120" y="17"/>
                      <a:pt x="121" y="18"/>
                      <a:pt x="122" y="19"/>
                    </a:cubicBezTo>
                    <a:cubicBezTo>
                      <a:pt x="137" y="45"/>
                      <a:pt x="137" y="45"/>
                      <a:pt x="137" y="45"/>
                    </a:cubicBezTo>
                    <a:cubicBezTo>
                      <a:pt x="137" y="46"/>
                      <a:pt x="137" y="47"/>
                      <a:pt x="137" y="48"/>
                    </a:cubicBezTo>
                    <a:cubicBezTo>
                      <a:pt x="137" y="49"/>
                      <a:pt x="136" y="50"/>
                      <a:pt x="135" y="50"/>
                    </a:cubicBezTo>
                    <a:cubicBezTo>
                      <a:pt x="123" y="58"/>
                      <a:pt x="123" y="58"/>
                      <a:pt x="123" y="58"/>
                    </a:cubicBezTo>
                    <a:cubicBezTo>
                      <a:pt x="124" y="64"/>
                      <a:pt x="124" y="70"/>
                      <a:pt x="123" y="76"/>
                    </a:cubicBezTo>
                    <a:cubicBezTo>
                      <a:pt x="135" y="83"/>
                      <a:pt x="135" y="83"/>
                      <a:pt x="135" y="83"/>
                    </a:cubicBezTo>
                    <a:cubicBezTo>
                      <a:pt x="136" y="83"/>
                      <a:pt x="137" y="84"/>
                      <a:pt x="137" y="85"/>
                    </a:cubicBezTo>
                    <a:cubicBezTo>
                      <a:pt x="137" y="86"/>
                      <a:pt x="137" y="87"/>
                      <a:pt x="137" y="88"/>
                    </a:cubicBezTo>
                    <a:cubicBezTo>
                      <a:pt x="122" y="114"/>
                      <a:pt x="122" y="114"/>
                      <a:pt x="122" y="114"/>
                    </a:cubicBezTo>
                    <a:cubicBezTo>
                      <a:pt x="121" y="115"/>
                      <a:pt x="120" y="116"/>
                      <a:pt x="119" y="116"/>
                    </a:cubicBezTo>
                    <a:cubicBezTo>
                      <a:pt x="118" y="117"/>
                      <a:pt x="117" y="116"/>
                      <a:pt x="116" y="116"/>
                    </a:cubicBezTo>
                    <a:cubicBezTo>
                      <a:pt x="104" y="109"/>
                      <a:pt x="104" y="109"/>
                      <a:pt x="104" y="109"/>
                    </a:cubicBezTo>
                    <a:cubicBezTo>
                      <a:pt x="100" y="112"/>
                      <a:pt x="95" y="114"/>
                      <a:pt x="89" y="117"/>
                    </a:cubicBezTo>
                    <a:cubicBezTo>
                      <a:pt x="89" y="132"/>
                      <a:pt x="89" y="132"/>
                      <a:pt x="89" y="132"/>
                    </a:cubicBezTo>
                    <a:cubicBezTo>
                      <a:pt x="89" y="134"/>
                      <a:pt x="87" y="136"/>
                      <a:pt x="85" y="136"/>
                    </a:cubicBezTo>
                    <a:close/>
                    <a:moveTo>
                      <a:pt x="59" y="128"/>
                    </a:moveTo>
                    <a:cubicBezTo>
                      <a:pt x="81" y="128"/>
                      <a:pt x="81" y="128"/>
                      <a:pt x="81" y="128"/>
                    </a:cubicBezTo>
                    <a:cubicBezTo>
                      <a:pt x="81" y="115"/>
                      <a:pt x="81" y="115"/>
                      <a:pt x="81" y="115"/>
                    </a:cubicBezTo>
                    <a:cubicBezTo>
                      <a:pt x="81" y="113"/>
                      <a:pt x="82" y="112"/>
                      <a:pt x="84" y="111"/>
                    </a:cubicBezTo>
                    <a:cubicBezTo>
                      <a:pt x="91" y="108"/>
                      <a:pt x="97" y="104"/>
                      <a:pt x="101" y="101"/>
                    </a:cubicBezTo>
                    <a:cubicBezTo>
                      <a:pt x="102" y="100"/>
                      <a:pt x="104" y="99"/>
                      <a:pt x="106" y="100"/>
                    </a:cubicBezTo>
                    <a:cubicBezTo>
                      <a:pt x="117" y="107"/>
                      <a:pt x="117" y="107"/>
                      <a:pt x="117" y="107"/>
                    </a:cubicBezTo>
                    <a:cubicBezTo>
                      <a:pt x="128" y="88"/>
                      <a:pt x="128" y="88"/>
                      <a:pt x="128" y="88"/>
                    </a:cubicBezTo>
                    <a:cubicBezTo>
                      <a:pt x="116" y="81"/>
                      <a:pt x="116" y="81"/>
                      <a:pt x="116" y="81"/>
                    </a:cubicBezTo>
                    <a:cubicBezTo>
                      <a:pt x="115" y="80"/>
                      <a:pt x="114" y="78"/>
                      <a:pt x="114" y="77"/>
                    </a:cubicBezTo>
                    <a:cubicBezTo>
                      <a:pt x="116" y="70"/>
                      <a:pt x="116" y="63"/>
                      <a:pt x="114" y="57"/>
                    </a:cubicBezTo>
                    <a:cubicBezTo>
                      <a:pt x="114" y="55"/>
                      <a:pt x="115" y="53"/>
                      <a:pt x="116" y="52"/>
                    </a:cubicBezTo>
                    <a:cubicBezTo>
                      <a:pt x="128" y="45"/>
                      <a:pt x="128" y="45"/>
                      <a:pt x="128" y="45"/>
                    </a:cubicBezTo>
                    <a:cubicBezTo>
                      <a:pt x="117" y="26"/>
                      <a:pt x="117" y="26"/>
                      <a:pt x="117" y="26"/>
                    </a:cubicBezTo>
                    <a:cubicBezTo>
                      <a:pt x="106" y="33"/>
                      <a:pt x="106" y="33"/>
                      <a:pt x="106" y="33"/>
                    </a:cubicBezTo>
                    <a:cubicBezTo>
                      <a:pt x="104" y="34"/>
                      <a:pt x="102" y="34"/>
                      <a:pt x="101" y="32"/>
                    </a:cubicBezTo>
                    <a:cubicBezTo>
                      <a:pt x="97" y="29"/>
                      <a:pt x="91" y="26"/>
                      <a:pt x="84" y="22"/>
                    </a:cubicBezTo>
                    <a:cubicBezTo>
                      <a:pt x="82" y="22"/>
                      <a:pt x="81" y="20"/>
                      <a:pt x="81" y="18"/>
                    </a:cubicBezTo>
                    <a:cubicBezTo>
                      <a:pt x="81" y="8"/>
                      <a:pt x="81" y="8"/>
                      <a:pt x="81" y="8"/>
                    </a:cubicBezTo>
                    <a:cubicBezTo>
                      <a:pt x="59" y="8"/>
                      <a:pt x="59" y="8"/>
                      <a:pt x="59" y="8"/>
                    </a:cubicBezTo>
                    <a:cubicBezTo>
                      <a:pt x="59" y="18"/>
                      <a:pt x="59" y="18"/>
                      <a:pt x="59" y="18"/>
                    </a:cubicBezTo>
                    <a:cubicBezTo>
                      <a:pt x="59" y="20"/>
                      <a:pt x="58" y="22"/>
                      <a:pt x="56" y="22"/>
                    </a:cubicBezTo>
                    <a:cubicBezTo>
                      <a:pt x="47" y="24"/>
                      <a:pt x="43" y="28"/>
                      <a:pt x="38" y="32"/>
                    </a:cubicBezTo>
                    <a:cubicBezTo>
                      <a:pt x="37" y="33"/>
                      <a:pt x="35" y="34"/>
                      <a:pt x="33" y="33"/>
                    </a:cubicBezTo>
                    <a:cubicBezTo>
                      <a:pt x="21" y="26"/>
                      <a:pt x="21" y="26"/>
                      <a:pt x="21" y="26"/>
                    </a:cubicBezTo>
                    <a:cubicBezTo>
                      <a:pt x="10" y="45"/>
                      <a:pt x="10" y="45"/>
                      <a:pt x="10" y="45"/>
                    </a:cubicBezTo>
                    <a:cubicBezTo>
                      <a:pt x="22" y="52"/>
                      <a:pt x="22" y="52"/>
                      <a:pt x="22" y="52"/>
                    </a:cubicBezTo>
                    <a:cubicBezTo>
                      <a:pt x="23" y="53"/>
                      <a:pt x="24" y="55"/>
                      <a:pt x="24" y="57"/>
                    </a:cubicBezTo>
                    <a:cubicBezTo>
                      <a:pt x="22" y="63"/>
                      <a:pt x="22" y="70"/>
                      <a:pt x="24" y="77"/>
                    </a:cubicBezTo>
                    <a:cubicBezTo>
                      <a:pt x="24" y="78"/>
                      <a:pt x="23" y="80"/>
                      <a:pt x="22" y="81"/>
                    </a:cubicBezTo>
                    <a:cubicBezTo>
                      <a:pt x="10" y="88"/>
                      <a:pt x="10" y="88"/>
                      <a:pt x="10" y="88"/>
                    </a:cubicBezTo>
                    <a:cubicBezTo>
                      <a:pt x="21" y="107"/>
                      <a:pt x="21" y="107"/>
                      <a:pt x="21" y="107"/>
                    </a:cubicBezTo>
                    <a:cubicBezTo>
                      <a:pt x="33" y="100"/>
                      <a:pt x="33" y="100"/>
                      <a:pt x="33" y="100"/>
                    </a:cubicBezTo>
                    <a:cubicBezTo>
                      <a:pt x="35" y="99"/>
                      <a:pt x="37" y="100"/>
                      <a:pt x="38" y="101"/>
                    </a:cubicBezTo>
                    <a:cubicBezTo>
                      <a:pt x="43" y="106"/>
                      <a:pt x="47" y="109"/>
                      <a:pt x="56" y="111"/>
                    </a:cubicBezTo>
                    <a:cubicBezTo>
                      <a:pt x="58" y="111"/>
                      <a:pt x="59" y="113"/>
                      <a:pt x="59" y="115"/>
                    </a:cubicBezTo>
                    <a:lnTo>
                      <a:pt x="59" y="128"/>
                    </a:ln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36"/>
              <p:cNvSpPr>
                <a:spLocks noEditPoints="1"/>
              </p:cNvSpPr>
              <p:nvPr/>
            </p:nvSpPr>
            <p:spPr bwMode="auto">
              <a:xfrm>
                <a:off x="1898650" y="4389438"/>
                <a:ext cx="115888" cy="119062"/>
              </a:xfrm>
              <a:custGeom>
                <a:avLst/>
                <a:gdLst>
                  <a:gd name="T0" fmla="*/ 24 w 48"/>
                  <a:gd name="T1" fmla="*/ 49 h 49"/>
                  <a:gd name="T2" fmla="*/ 0 w 48"/>
                  <a:gd name="T3" fmla="*/ 25 h 49"/>
                  <a:gd name="T4" fmla="*/ 24 w 48"/>
                  <a:gd name="T5" fmla="*/ 0 h 49"/>
                  <a:gd name="T6" fmla="*/ 48 w 48"/>
                  <a:gd name="T7" fmla="*/ 25 h 49"/>
                  <a:gd name="T8" fmla="*/ 24 w 48"/>
                  <a:gd name="T9" fmla="*/ 49 h 49"/>
                  <a:gd name="T10" fmla="*/ 24 w 48"/>
                  <a:gd name="T11" fmla="*/ 8 h 49"/>
                  <a:gd name="T12" fmla="*/ 8 w 48"/>
                  <a:gd name="T13" fmla="*/ 25 h 49"/>
                  <a:gd name="T14" fmla="*/ 24 w 48"/>
                  <a:gd name="T15" fmla="*/ 41 h 49"/>
                  <a:gd name="T16" fmla="*/ 40 w 48"/>
                  <a:gd name="T17" fmla="*/ 25 h 49"/>
                  <a:gd name="T18" fmla="*/ 24 w 48"/>
                  <a:gd name="T1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49"/>
                    </a:moveTo>
                    <a:cubicBezTo>
                      <a:pt x="11" y="49"/>
                      <a:pt x="0" y="38"/>
                      <a:pt x="0" y="25"/>
                    </a:cubicBezTo>
                    <a:cubicBezTo>
                      <a:pt x="0" y="11"/>
                      <a:pt x="11" y="0"/>
                      <a:pt x="24" y="0"/>
                    </a:cubicBezTo>
                    <a:cubicBezTo>
                      <a:pt x="37" y="0"/>
                      <a:pt x="48" y="11"/>
                      <a:pt x="48" y="25"/>
                    </a:cubicBezTo>
                    <a:cubicBezTo>
                      <a:pt x="48" y="38"/>
                      <a:pt x="37" y="49"/>
                      <a:pt x="24" y="49"/>
                    </a:cubicBezTo>
                    <a:close/>
                    <a:moveTo>
                      <a:pt x="24" y="8"/>
                    </a:moveTo>
                    <a:cubicBezTo>
                      <a:pt x="15" y="8"/>
                      <a:pt x="8" y="16"/>
                      <a:pt x="8" y="25"/>
                    </a:cubicBezTo>
                    <a:cubicBezTo>
                      <a:pt x="8" y="34"/>
                      <a:pt x="15" y="41"/>
                      <a:pt x="24" y="41"/>
                    </a:cubicBezTo>
                    <a:cubicBezTo>
                      <a:pt x="33" y="41"/>
                      <a:pt x="40" y="34"/>
                      <a:pt x="40" y="25"/>
                    </a:cubicBezTo>
                    <a:cubicBezTo>
                      <a:pt x="40" y="16"/>
                      <a:pt x="33" y="8"/>
                      <a:pt x="24" y="8"/>
                    </a:cubicBez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91490990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262986" y="708405"/>
            <a:ext cx="7690424" cy="461665"/>
          </a:xfrm>
          <a:prstGeom prst="rect">
            <a:avLst/>
          </a:prstGeom>
          <a:noFill/>
        </p:spPr>
        <p:txBody>
          <a:bodyPr wrap="square" rtlCol="0">
            <a:spAutoFit/>
          </a:bodyPr>
          <a:lstStyle/>
          <a:p>
            <a:r>
              <a:rPr lang="en-US" sz="2400" b="1" dirty="0">
                <a:solidFill>
                  <a:srgbClr val="0D4571"/>
                </a:solidFill>
                <a:latin typeface="Arial"/>
                <a:cs typeface="Arial"/>
              </a:rPr>
              <a:t>Continuously manage your plan</a:t>
            </a:r>
          </a:p>
        </p:txBody>
      </p:sp>
      <p:grpSp>
        <p:nvGrpSpPr>
          <p:cNvPr id="55" name="Group 54"/>
          <p:cNvGrpSpPr/>
          <p:nvPr/>
        </p:nvGrpSpPr>
        <p:grpSpPr>
          <a:xfrm>
            <a:off x="253397" y="0"/>
            <a:ext cx="2407627" cy="561402"/>
            <a:chOff x="5913317" y="0"/>
            <a:chExt cx="2407627" cy="561402"/>
          </a:xfrm>
        </p:grpSpPr>
        <p:sp>
          <p:nvSpPr>
            <p:cNvPr id="56" name="Round Same Side Corner Rectangle 55"/>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57" name="Group 56"/>
            <p:cNvGrpSpPr/>
            <p:nvPr/>
          </p:nvGrpSpPr>
          <p:grpSpPr>
            <a:xfrm>
              <a:off x="5998058" y="117953"/>
              <a:ext cx="1806980" cy="328396"/>
              <a:chOff x="-18290" y="2448962"/>
              <a:chExt cx="1806980" cy="288079"/>
            </a:xfrm>
          </p:grpSpPr>
          <p:sp>
            <p:nvSpPr>
              <p:cNvPr id="59" name="Rounded Rectangle 58"/>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60" name="TextBox 59"/>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3</a:t>
                </a:r>
                <a:endParaRPr lang="en-US" sz="1400" b="1" dirty="0">
                  <a:solidFill>
                    <a:schemeClr val="bg1"/>
                  </a:solidFill>
                  <a:latin typeface="Arial"/>
                  <a:cs typeface="Arial"/>
                </a:endParaRPr>
              </a:p>
            </p:txBody>
          </p:sp>
        </p:grpSp>
        <p:sp>
          <p:nvSpPr>
            <p:cNvPr id="58" name="Oval 57"/>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grpSp>
        <p:nvGrpSpPr>
          <p:cNvPr id="62" name="Group 61"/>
          <p:cNvGrpSpPr/>
          <p:nvPr/>
        </p:nvGrpSpPr>
        <p:grpSpPr>
          <a:xfrm>
            <a:off x="2274800" y="168275"/>
            <a:ext cx="215668" cy="229966"/>
            <a:chOff x="1790700" y="4003675"/>
            <a:chExt cx="574675" cy="612775"/>
          </a:xfrm>
          <a:solidFill>
            <a:schemeClr val="bg1"/>
          </a:solidFill>
        </p:grpSpPr>
        <p:sp>
          <p:nvSpPr>
            <p:cNvPr id="63" name="Freeform 33"/>
            <p:cNvSpPr>
              <a:spLocks noEditPoints="1"/>
            </p:cNvSpPr>
            <p:nvPr/>
          </p:nvSpPr>
          <p:spPr bwMode="auto">
            <a:xfrm>
              <a:off x="2035175" y="4003675"/>
              <a:ext cx="330200" cy="327025"/>
            </a:xfrm>
            <a:custGeom>
              <a:avLst/>
              <a:gdLst>
                <a:gd name="T0" fmla="*/ 55 w 138"/>
                <a:gd name="T1" fmla="*/ 136 h 136"/>
                <a:gd name="T2" fmla="*/ 51 w 138"/>
                <a:gd name="T3" fmla="*/ 121 h 136"/>
                <a:gd name="T4" fmla="*/ 21 w 138"/>
                <a:gd name="T5" fmla="*/ 119 h 136"/>
                <a:gd name="T6" fmla="*/ 1 w 138"/>
                <a:gd name="T7" fmla="*/ 91 h 136"/>
                <a:gd name="T8" fmla="*/ 2 w 138"/>
                <a:gd name="T9" fmla="*/ 86 h 136"/>
                <a:gd name="T10" fmla="*/ 15 w 138"/>
                <a:gd name="T11" fmla="*/ 61 h 136"/>
                <a:gd name="T12" fmla="*/ 1 w 138"/>
                <a:gd name="T13" fmla="*/ 51 h 136"/>
                <a:gd name="T14" fmla="*/ 16 w 138"/>
                <a:gd name="T15" fmla="*/ 22 h 136"/>
                <a:gd name="T16" fmla="*/ 35 w 138"/>
                <a:gd name="T17" fmla="*/ 28 h 136"/>
                <a:gd name="T18" fmla="*/ 51 w 138"/>
                <a:gd name="T19" fmla="*/ 4 h 136"/>
                <a:gd name="T20" fmla="*/ 85 w 138"/>
                <a:gd name="T21" fmla="*/ 0 h 136"/>
                <a:gd name="T22" fmla="*/ 89 w 138"/>
                <a:gd name="T23" fmla="*/ 19 h 136"/>
                <a:gd name="T24" fmla="*/ 116 w 138"/>
                <a:gd name="T25" fmla="*/ 20 h 136"/>
                <a:gd name="T26" fmla="*/ 121 w 138"/>
                <a:gd name="T27" fmla="*/ 22 h 136"/>
                <a:gd name="T28" fmla="*/ 135 w 138"/>
                <a:gd name="T29" fmla="*/ 54 h 136"/>
                <a:gd name="T30" fmla="*/ 122 w 138"/>
                <a:gd name="T31" fmla="*/ 79 h 136"/>
                <a:gd name="T32" fmla="*/ 136 w 138"/>
                <a:gd name="T33" fmla="*/ 91 h 136"/>
                <a:gd name="T34" fmla="*/ 119 w 138"/>
                <a:gd name="T35" fmla="*/ 119 h 136"/>
                <a:gd name="T36" fmla="*/ 104 w 138"/>
                <a:gd name="T37" fmla="*/ 112 h 136"/>
                <a:gd name="T38" fmla="*/ 89 w 138"/>
                <a:gd name="T39" fmla="*/ 132 h 136"/>
                <a:gd name="T40" fmla="*/ 59 w 138"/>
                <a:gd name="T41" fmla="*/ 128 h 136"/>
                <a:gd name="T42" fmla="*/ 81 w 138"/>
                <a:gd name="T43" fmla="*/ 118 h 136"/>
                <a:gd name="T44" fmla="*/ 101 w 138"/>
                <a:gd name="T45" fmla="*/ 104 h 136"/>
                <a:gd name="T46" fmla="*/ 116 w 138"/>
                <a:gd name="T47" fmla="*/ 110 h 136"/>
                <a:gd name="T48" fmla="*/ 116 w 138"/>
                <a:gd name="T49" fmla="*/ 84 h 136"/>
                <a:gd name="T50" fmla="*/ 114 w 138"/>
                <a:gd name="T51" fmla="*/ 60 h 136"/>
                <a:gd name="T52" fmla="*/ 128 w 138"/>
                <a:gd name="T53" fmla="*/ 49 h 136"/>
                <a:gd name="T54" fmla="*/ 105 w 138"/>
                <a:gd name="T55" fmla="*/ 36 h 136"/>
                <a:gd name="T56" fmla="*/ 83 w 138"/>
                <a:gd name="T57" fmla="*/ 25 h 136"/>
                <a:gd name="T58" fmla="*/ 81 w 138"/>
                <a:gd name="T59" fmla="*/ 8 h 136"/>
                <a:gd name="T60" fmla="*/ 59 w 138"/>
                <a:gd name="T61" fmla="*/ 22 h 136"/>
                <a:gd name="T62" fmla="*/ 38 w 138"/>
                <a:gd name="T63" fmla="*/ 35 h 136"/>
                <a:gd name="T64" fmla="*/ 21 w 138"/>
                <a:gd name="T65" fmla="*/ 29 h 136"/>
                <a:gd name="T66" fmla="*/ 22 w 138"/>
                <a:gd name="T67" fmla="*/ 55 h 136"/>
                <a:gd name="T68" fmla="*/ 23 w 138"/>
                <a:gd name="T69" fmla="*/ 80 h 136"/>
                <a:gd name="T70" fmla="*/ 10 w 138"/>
                <a:gd name="T71" fmla="*/ 91 h 136"/>
                <a:gd name="T72" fmla="*/ 33 w 138"/>
                <a:gd name="T73" fmla="*/ 103 h 136"/>
                <a:gd name="T74" fmla="*/ 56 w 138"/>
                <a:gd name="T75" fmla="*/ 114 h 136"/>
                <a:gd name="T76" fmla="*/ 59 w 138"/>
                <a:gd name="T77"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136">
                  <a:moveTo>
                    <a:pt x="85" y="136"/>
                  </a:moveTo>
                  <a:cubicBezTo>
                    <a:pt x="55" y="136"/>
                    <a:pt x="55" y="136"/>
                    <a:pt x="55" y="136"/>
                  </a:cubicBezTo>
                  <a:cubicBezTo>
                    <a:pt x="53" y="136"/>
                    <a:pt x="51" y="134"/>
                    <a:pt x="51" y="132"/>
                  </a:cubicBezTo>
                  <a:cubicBezTo>
                    <a:pt x="51" y="121"/>
                    <a:pt x="51" y="121"/>
                    <a:pt x="51" y="121"/>
                  </a:cubicBezTo>
                  <a:cubicBezTo>
                    <a:pt x="43" y="119"/>
                    <a:pt x="39" y="116"/>
                    <a:pt x="35" y="112"/>
                  </a:cubicBezTo>
                  <a:cubicBezTo>
                    <a:pt x="21" y="119"/>
                    <a:pt x="21" y="119"/>
                    <a:pt x="21" y="119"/>
                  </a:cubicBezTo>
                  <a:cubicBezTo>
                    <a:pt x="19" y="120"/>
                    <a:pt x="17" y="120"/>
                    <a:pt x="16" y="118"/>
                  </a:cubicBezTo>
                  <a:cubicBezTo>
                    <a:pt x="1" y="91"/>
                    <a:pt x="1" y="91"/>
                    <a:pt x="1" y="91"/>
                  </a:cubicBezTo>
                  <a:cubicBezTo>
                    <a:pt x="0" y="91"/>
                    <a:pt x="0" y="89"/>
                    <a:pt x="0" y="88"/>
                  </a:cubicBezTo>
                  <a:cubicBezTo>
                    <a:pt x="1" y="87"/>
                    <a:pt x="1" y="86"/>
                    <a:pt x="2" y="86"/>
                  </a:cubicBezTo>
                  <a:cubicBezTo>
                    <a:pt x="15" y="79"/>
                    <a:pt x="15" y="79"/>
                    <a:pt x="15" y="79"/>
                  </a:cubicBezTo>
                  <a:cubicBezTo>
                    <a:pt x="14" y="73"/>
                    <a:pt x="14" y="67"/>
                    <a:pt x="15" y="61"/>
                  </a:cubicBezTo>
                  <a:cubicBezTo>
                    <a:pt x="2" y="54"/>
                    <a:pt x="2" y="54"/>
                    <a:pt x="2" y="54"/>
                  </a:cubicBezTo>
                  <a:cubicBezTo>
                    <a:pt x="2" y="53"/>
                    <a:pt x="1" y="52"/>
                    <a:pt x="1" y="51"/>
                  </a:cubicBezTo>
                  <a:cubicBezTo>
                    <a:pt x="0" y="50"/>
                    <a:pt x="0" y="49"/>
                    <a:pt x="1" y="48"/>
                  </a:cubicBezTo>
                  <a:cubicBezTo>
                    <a:pt x="16" y="22"/>
                    <a:pt x="16" y="22"/>
                    <a:pt x="16" y="22"/>
                  </a:cubicBezTo>
                  <a:cubicBezTo>
                    <a:pt x="17" y="20"/>
                    <a:pt x="20" y="19"/>
                    <a:pt x="22" y="20"/>
                  </a:cubicBezTo>
                  <a:cubicBezTo>
                    <a:pt x="35" y="28"/>
                    <a:pt x="35" y="28"/>
                    <a:pt x="35" y="28"/>
                  </a:cubicBezTo>
                  <a:cubicBezTo>
                    <a:pt x="39" y="24"/>
                    <a:pt x="43" y="21"/>
                    <a:pt x="51" y="19"/>
                  </a:cubicBezTo>
                  <a:cubicBezTo>
                    <a:pt x="51" y="4"/>
                    <a:pt x="51" y="4"/>
                    <a:pt x="51" y="4"/>
                  </a:cubicBezTo>
                  <a:cubicBezTo>
                    <a:pt x="51" y="2"/>
                    <a:pt x="53" y="0"/>
                    <a:pt x="55" y="0"/>
                  </a:cubicBezTo>
                  <a:cubicBezTo>
                    <a:pt x="85" y="0"/>
                    <a:pt x="85" y="0"/>
                    <a:pt x="85" y="0"/>
                  </a:cubicBezTo>
                  <a:cubicBezTo>
                    <a:pt x="87" y="0"/>
                    <a:pt x="89" y="2"/>
                    <a:pt x="89" y="4"/>
                  </a:cubicBezTo>
                  <a:cubicBezTo>
                    <a:pt x="89" y="19"/>
                    <a:pt x="89" y="19"/>
                    <a:pt x="89" y="19"/>
                  </a:cubicBezTo>
                  <a:cubicBezTo>
                    <a:pt x="95" y="22"/>
                    <a:pt x="100" y="25"/>
                    <a:pt x="104" y="28"/>
                  </a:cubicBezTo>
                  <a:cubicBezTo>
                    <a:pt x="116" y="20"/>
                    <a:pt x="116" y="20"/>
                    <a:pt x="116" y="20"/>
                  </a:cubicBezTo>
                  <a:cubicBezTo>
                    <a:pt x="117" y="20"/>
                    <a:pt x="118" y="20"/>
                    <a:pt x="119" y="20"/>
                  </a:cubicBezTo>
                  <a:cubicBezTo>
                    <a:pt x="120" y="20"/>
                    <a:pt x="121" y="21"/>
                    <a:pt x="121" y="22"/>
                  </a:cubicBezTo>
                  <a:cubicBezTo>
                    <a:pt x="136" y="48"/>
                    <a:pt x="136" y="48"/>
                    <a:pt x="136" y="48"/>
                  </a:cubicBezTo>
                  <a:cubicBezTo>
                    <a:pt x="138" y="50"/>
                    <a:pt x="137" y="52"/>
                    <a:pt x="135" y="54"/>
                  </a:cubicBezTo>
                  <a:cubicBezTo>
                    <a:pt x="122" y="61"/>
                    <a:pt x="122" y="61"/>
                    <a:pt x="122" y="61"/>
                  </a:cubicBezTo>
                  <a:cubicBezTo>
                    <a:pt x="123" y="67"/>
                    <a:pt x="123" y="73"/>
                    <a:pt x="122" y="79"/>
                  </a:cubicBezTo>
                  <a:cubicBezTo>
                    <a:pt x="135" y="86"/>
                    <a:pt x="135" y="86"/>
                    <a:pt x="135" y="86"/>
                  </a:cubicBezTo>
                  <a:cubicBezTo>
                    <a:pt x="137" y="87"/>
                    <a:pt x="138" y="90"/>
                    <a:pt x="136" y="91"/>
                  </a:cubicBezTo>
                  <a:cubicBezTo>
                    <a:pt x="121" y="118"/>
                    <a:pt x="121" y="118"/>
                    <a:pt x="121" y="118"/>
                  </a:cubicBezTo>
                  <a:cubicBezTo>
                    <a:pt x="121" y="119"/>
                    <a:pt x="120" y="119"/>
                    <a:pt x="119" y="119"/>
                  </a:cubicBezTo>
                  <a:cubicBezTo>
                    <a:pt x="118" y="120"/>
                    <a:pt x="117" y="120"/>
                    <a:pt x="116" y="119"/>
                  </a:cubicBezTo>
                  <a:cubicBezTo>
                    <a:pt x="104" y="112"/>
                    <a:pt x="104" y="112"/>
                    <a:pt x="104" y="112"/>
                  </a:cubicBezTo>
                  <a:cubicBezTo>
                    <a:pt x="100" y="115"/>
                    <a:pt x="95" y="118"/>
                    <a:pt x="89" y="120"/>
                  </a:cubicBezTo>
                  <a:cubicBezTo>
                    <a:pt x="89" y="132"/>
                    <a:pt x="89" y="132"/>
                    <a:pt x="89" y="132"/>
                  </a:cubicBezTo>
                  <a:cubicBezTo>
                    <a:pt x="89" y="134"/>
                    <a:pt x="87" y="136"/>
                    <a:pt x="85" y="136"/>
                  </a:cubicBezTo>
                  <a:close/>
                  <a:moveTo>
                    <a:pt x="59" y="128"/>
                  </a:moveTo>
                  <a:cubicBezTo>
                    <a:pt x="81" y="128"/>
                    <a:pt x="81" y="128"/>
                    <a:pt x="81" y="128"/>
                  </a:cubicBezTo>
                  <a:cubicBezTo>
                    <a:pt x="81" y="118"/>
                    <a:pt x="81" y="118"/>
                    <a:pt x="81" y="118"/>
                  </a:cubicBezTo>
                  <a:cubicBezTo>
                    <a:pt x="81" y="116"/>
                    <a:pt x="82" y="115"/>
                    <a:pt x="83" y="114"/>
                  </a:cubicBezTo>
                  <a:cubicBezTo>
                    <a:pt x="91" y="111"/>
                    <a:pt x="97" y="107"/>
                    <a:pt x="101" y="104"/>
                  </a:cubicBezTo>
                  <a:cubicBezTo>
                    <a:pt x="102" y="103"/>
                    <a:pt x="104" y="103"/>
                    <a:pt x="105" y="103"/>
                  </a:cubicBezTo>
                  <a:cubicBezTo>
                    <a:pt x="116" y="110"/>
                    <a:pt x="116" y="110"/>
                    <a:pt x="116" y="110"/>
                  </a:cubicBezTo>
                  <a:cubicBezTo>
                    <a:pt x="128" y="91"/>
                    <a:pt x="128" y="91"/>
                    <a:pt x="128" y="91"/>
                  </a:cubicBezTo>
                  <a:cubicBezTo>
                    <a:pt x="116" y="84"/>
                    <a:pt x="116" y="84"/>
                    <a:pt x="116" y="84"/>
                  </a:cubicBezTo>
                  <a:cubicBezTo>
                    <a:pt x="114" y="83"/>
                    <a:pt x="114" y="82"/>
                    <a:pt x="114" y="80"/>
                  </a:cubicBezTo>
                  <a:cubicBezTo>
                    <a:pt x="115" y="73"/>
                    <a:pt x="115" y="66"/>
                    <a:pt x="114" y="60"/>
                  </a:cubicBezTo>
                  <a:cubicBezTo>
                    <a:pt x="114" y="58"/>
                    <a:pt x="114" y="56"/>
                    <a:pt x="116" y="55"/>
                  </a:cubicBezTo>
                  <a:cubicBezTo>
                    <a:pt x="128" y="49"/>
                    <a:pt x="128" y="49"/>
                    <a:pt x="128" y="49"/>
                  </a:cubicBezTo>
                  <a:cubicBezTo>
                    <a:pt x="116" y="29"/>
                    <a:pt x="116" y="29"/>
                    <a:pt x="116" y="29"/>
                  </a:cubicBezTo>
                  <a:cubicBezTo>
                    <a:pt x="105" y="36"/>
                    <a:pt x="105" y="36"/>
                    <a:pt x="105" y="36"/>
                  </a:cubicBezTo>
                  <a:cubicBezTo>
                    <a:pt x="104" y="37"/>
                    <a:pt x="102" y="37"/>
                    <a:pt x="101" y="36"/>
                  </a:cubicBezTo>
                  <a:cubicBezTo>
                    <a:pt x="97" y="32"/>
                    <a:pt x="91" y="29"/>
                    <a:pt x="83" y="25"/>
                  </a:cubicBezTo>
                  <a:cubicBezTo>
                    <a:pt x="82" y="25"/>
                    <a:pt x="81" y="23"/>
                    <a:pt x="81" y="22"/>
                  </a:cubicBezTo>
                  <a:cubicBezTo>
                    <a:pt x="81" y="8"/>
                    <a:pt x="81" y="8"/>
                    <a:pt x="81" y="8"/>
                  </a:cubicBezTo>
                  <a:cubicBezTo>
                    <a:pt x="59" y="8"/>
                    <a:pt x="59" y="8"/>
                    <a:pt x="59" y="8"/>
                  </a:cubicBezTo>
                  <a:cubicBezTo>
                    <a:pt x="59" y="22"/>
                    <a:pt x="59" y="22"/>
                    <a:pt x="59" y="22"/>
                  </a:cubicBezTo>
                  <a:cubicBezTo>
                    <a:pt x="59" y="23"/>
                    <a:pt x="57" y="25"/>
                    <a:pt x="56" y="26"/>
                  </a:cubicBezTo>
                  <a:cubicBezTo>
                    <a:pt x="47" y="28"/>
                    <a:pt x="43" y="31"/>
                    <a:pt x="38" y="35"/>
                  </a:cubicBezTo>
                  <a:cubicBezTo>
                    <a:pt x="37" y="37"/>
                    <a:pt x="35" y="37"/>
                    <a:pt x="33" y="36"/>
                  </a:cubicBezTo>
                  <a:cubicBezTo>
                    <a:pt x="21" y="29"/>
                    <a:pt x="21" y="29"/>
                    <a:pt x="21" y="29"/>
                  </a:cubicBezTo>
                  <a:cubicBezTo>
                    <a:pt x="10" y="49"/>
                    <a:pt x="10" y="49"/>
                    <a:pt x="10" y="49"/>
                  </a:cubicBezTo>
                  <a:cubicBezTo>
                    <a:pt x="22" y="55"/>
                    <a:pt x="22" y="55"/>
                    <a:pt x="22" y="55"/>
                  </a:cubicBezTo>
                  <a:cubicBezTo>
                    <a:pt x="23" y="56"/>
                    <a:pt x="24" y="58"/>
                    <a:pt x="23" y="60"/>
                  </a:cubicBezTo>
                  <a:cubicBezTo>
                    <a:pt x="22" y="66"/>
                    <a:pt x="22" y="73"/>
                    <a:pt x="23" y="80"/>
                  </a:cubicBezTo>
                  <a:cubicBezTo>
                    <a:pt x="24" y="82"/>
                    <a:pt x="23" y="83"/>
                    <a:pt x="21" y="84"/>
                  </a:cubicBezTo>
                  <a:cubicBezTo>
                    <a:pt x="10" y="91"/>
                    <a:pt x="10" y="91"/>
                    <a:pt x="10" y="91"/>
                  </a:cubicBezTo>
                  <a:cubicBezTo>
                    <a:pt x="21" y="110"/>
                    <a:pt x="21" y="110"/>
                    <a:pt x="21" y="110"/>
                  </a:cubicBezTo>
                  <a:cubicBezTo>
                    <a:pt x="33" y="103"/>
                    <a:pt x="33" y="103"/>
                    <a:pt x="33" y="103"/>
                  </a:cubicBezTo>
                  <a:cubicBezTo>
                    <a:pt x="35" y="103"/>
                    <a:pt x="37" y="103"/>
                    <a:pt x="38" y="104"/>
                  </a:cubicBezTo>
                  <a:cubicBezTo>
                    <a:pt x="43" y="109"/>
                    <a:pt x="47" y="112"/>
                    <a:pt x="56" y="114"/>
                  </a:cubicBezTo>
                  <a:cubicBezTo>
                    <a:pt x="57" y="114"/>
                    <a:pt x="59" y="116"/>
                    <a:pt x="59" y="118"/>
                  </a:cubicBezTo>
                  <a:lnTo>
                    <a:pt x="59" y="128"/>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34"/>
            <p:cNvSpPr>
              <a:spLocks noEditPoints="1"/>
            </p:cNvSpPr>
            <p:nvPr/>
          </p:nvSpPr>
          <p:spPr bwMode="auto">
            <a:xfrm>
              <a:off x="2143125" y="4117975"/>
              <a:ext cx="117475" cy="115887"/>
            </a:xfrm>
            <a:custGeom>
              <a:avLst/>
              <a:gdLst>
                <a:gd name="T0" fmla="*/ 25 w 49"/>
                <a:gd name="T1" fmla="*/ 48 h 48"/>
                <a:gd name="T2" fmla="*/ 0 w 49"/>
                <a:gd name="T3" fmla="*/ 24 h 48"/>
                <a:gd name="T4" fmla="*/ 25 w 49"/>
                <a:gd name="T5" fmla="*/ 0 h 48"/>
                <a:gd name="T6" fmla="*/ 49 w 49"/>
                <a:gd name="T7" fmla="*/ 24 h 48"/>
                <a:gd name="T8" fmla="*/ 25 w 49"/>
                <a:gd name="T9" fmla="*/ 48 h 48"/>
                <a:gd name="T10" fmla="*/ 25 w 49"/>
                <a:gd name="T11" fmla="*/ 8 h 48"/>
                <a:gd name="T12" fmla="*/ 8 w 49"/>
                <a:gd name="T13" fmla="*/ 24 h 48"/>
                <a:gd name="T14" fmla="*/ 25 w 49"/>
                <a:gd name="T15" fmla="*/ 40 h 48"/>
                <a:gd name="T16" fmla="*/ 41 w 49"/>
                <a:gd name="T17" fmla="*/ 24 h 48"/>
                <a:gd name="T18" fmla="*/ 25 w 49"/>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5" y="48"/>
                  </a:moveTo>
                  <a:cubicBezTo>
                    <a:pt x="11" y="48"/>
                    <a:pt x="0" y="37"/>
                    <a:pt x="0" y="24"/>
                  </a:cubicBezTo>
                  <a:cubicBezTo>
                    <a:pt x="0" y="10"/>
                    <a:pt x="11" y="0"/>
                    <a:pt x="25" y="0"/>
                  </a:cubicBezTo>
                  <a:cubicBezTo>
                    <a:pt x="38" y="0"/>
                    <a:pt x="49" y="10"/>
                    <a:pt x="49" y="24"/>
                  </a:cubicBezTo>
                  <a:cubicBezTo>
                    <a:pt x="49" y="37"/>
                    <a:pt x="38" y="48"/>
                    <a:pt x="25" y="48"/>
                  </a:cubicBezTo>
                  <a:close/>
                  <a:moveTo>
                    <a:pt x="25" y="8"/>
                  </a:moveTo>
                  <a:cubicBezTo>
                    <a:pt x="16" y="8"/>
                    <a:pt x="8" y="15"/>
                    <a:pt x="8" y="24"/>
                  </a:cubicBezTo>
                  <a:cubicBezTo>
                    <a:pt x="8" y="33"/>
                    <a:pt x="16" y="40"/>
                    <a:pt x="25" y="40"/>
                  </a:cubicBezTo>
                  <a:cubicBezTo>
                    <a:pt x="34" y="40"/>
                    <a:pt x="41" y="33"/>
                    <a:pt x="41" y="24"/>
                  </a:cubicBezTo>
                  <a:cubicBezTo>
                    <a:pt x="41" y="15"/>
                    <a:pt x="34" y="8"/>
                    <a:pt x="25"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35"/>
            <p:cNvSpPr>
              <a:spLocks noEditPoints="1"/>
            </p:cNvSpPr>
            <p:nvPr/>
          </p:nvSpPr>
          <p:spPr bwMode="auto">
            <a:xfrm>
              <a:off x="1790700" y="4289425"/>
              <a:ext cx="330200" cy="327025"/>
            </a:xfrm>
            <a:custGeom>
              <a:avLst/>
              <a:gdLst>
                <a:gd name="T0" fmla="*/ 55 w 137"/>
                <a:gd name="T1" fmla="*/ 136 h 136"/>
                <a:gd name="T2" fmla="*/ 51 w 137"/>
                <a:gd name="T3" fmla="*/ 118 h 136"/>
                <a:gd name="T4" fmla="*/ 22 w 137"/>
                <a:gd name="T5" fmla="*/ 116 h 136"/>
                <a:gd name="T6" fmla="*/ 1 w 137"/>
                <a:gd name="T7" fmla="*/ 88 h 136"/>
                <a:gd name="T8" fmla="*/ 3 w 137"/>
                <a:gd name="T9" fmla="*/ 83 h 136"/>
                <a:gd name="T10" fmla="*/ 15 w 137"/>
                <a:gd name="T11" fmla="*/ 58 h 136"/>
                <a:gd name="T12" fmla="*/ 1 w 137"/>
                <a:gd name="T13" fmla="*/ 48 h 136"/>
                <a:gd name="T14" fmla="*/ 16 w 137"/>
                <a:gd name="T15" fmla="*/ 19 h 136"/>
                <a:gd name="T16" fmla="*/ 35 w 137"/>
                <a:gd name="T17" fmla="*/ 25 h 136"/>
                <a:gd name="T18" fmla="*/ 51 w 137"/>
                <a:gd name="T19" fmla="*/ 4 h 136"/>
                <a:gd name="T20" fmla="*/ 85 w 137"/>
                <a:gd name="T21" fmla="*/ 0 h 136"/>
                <a:gd name="T22" fmla="*/ 89 w 137"/>
                <a:gd name="T23" fmla="*/ 16 h 136"/>
                <a:gd name="T24" fmla="*/ 116 w 137"/>
                <a:gd name="T25" fmla="*/ 17 h 136"/>
                <a:gd name="T26" fmla="*/ 122 w 137"/>
                <a:gd name="T27" fmla="*/ 19 h 136"/>
                <a:gd name="T28" fmla="*/ 137 w 137"/>
                <a:gd name="T29" fmla="*/ 48 h 136"/>
                <a:gd name="T30" fmla="*/ 123 w 137"/>
                <a:gd name="T31" fmla="*/ 58 h 136"/>
                <a:gd name="T32" fmla="*/ 135 w 137"/>
                <a:gd name="T33" fmla="*/ 83 h 136"/>
                <a:gd name="T34" fmla="*/ 137 w 137"/>
                <a:gd name="T35" fmla="*/ 88 h 136"/>
                <a:gd name="T36" fmla="*/ 119 w 137"/>
                <a:gd name="T37" fmla="*/ 116 h 136"/>
                <a:gd name="T38" fmla="*/ 104 w 137"/>
                <a:gd name="T39" fmla="*/ 109 h 136"/>
                <a:gd name="T40" fmla="*/ 89 w 137"/>
                <a:gd name="T41" fmla="*/ 132 h 136"/>
                <a:gd name="T42" fmla="*/ 59 w 137"/>
                <a:gd name="T43" fmla="*/ 128 h 136"/>
                <a:gd name="T44" fmla="*/ 81 w 137"/>
                <a:gd name="T45" fmla="*/ 115 h 136"/>
                <a:gd name="T46" fmla="*/ 101 w 137"/>
                <a:gd name="T47" fmla="*/ 101 h 136"/>
                <a:gd name="T48" fmla="*/ 117 w 137"/>
                <a:gd name="T49" fmla="*/ 107 h 136"/>
                <a:gd name="T50" fmla="*/ 116 w 137"/>
                <a:gd name="T51" fmla="*/ 81 h 136"/>
                <a:gd name="T52" fmla="*/ 114 w 137"/>
                <a:gd name="T53" fmla="*/ 57 h 136"/>
                <a:gd name="T54" fmla="*/ 128 w 137"/>
                <a:gd name="T55" fmla="*/ 45 h 136"/>
                <a:gd name="T56" fmla="*/ 106 w 137"/>
                <a:gd name="T57" fmla="*/ 33 h 136"/>
                <a:gd name="T58" fmla="*/ 84 w 137"/>
                <a:gd name="T59" fmla="*/ 22 h 136"/>
                <a:gd name="T60" fmla="*/ 81 w 137"/>
                <a:gd name="T61" fmla="*/ 8 h 136"/>
                <a:gd name="T62" fmla="*/ 59 w 137"/>
                <a:gd name="T63" fmla="*/ 18 h 136"/>
                <a:gd name="T64" fmla="*/ 38 w 137"/>
                <a:gd name="T65" fmla="*/ 32 h 136"/>
                <a:gd name="T66" fmla="*/ 21 w 137"/>
                <a:gd name="T67" fmla="*/ 26 h 136"/>
                <a:gd name="T68" fmla="*/ 22 w 137"/>
                <a:gd name="T69" fmla="*/ 52 h 136"/>
                <a:gd name="T70" fmla="*/ 24 w 137"/>
                <a:gd name="T71" fmla="*/ 77 h 136"/>
                <a:gd name="T72" fmla="*/ 10 w 137"/>
                <a:gd name="T73" fmla="*/ 88 h 136"/>
                <a:gd name="T74" fmla="*/ 33 w 137"/>
                <a:gd name="T75" fmla="*/ 100 h 136"/>
                <a:gd name="T76" fmla="*/ 56 w 137"/>
                <a:gd name="T77" fmla="*/ 111 h 136"/>
                <a:gd name="T78" fmla="*/ 59 w 137"/>
                <a:gd name="T79"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36">
                  <a:moveTo>
                    <a:pt x="85" y="136"/>
                  </a:moveTo>
                  <a:cubicBezTo>
                    <a:pt x="55" y="136"/>
                    <a:pt x="55" y="136"/>
                    <a:pt x="55" y="136"/>
                  </a:cubicBezTo>
                  <a:cubicBezTo>
                    <a:pt x="53" y="136"/>
                    <a:pt x="51" y="134"/>
                    <a:pt x="51" y="132"/>
                  </a:cubicBezTo>
                  <a:cubicBezTo>
                    <a:pt x="51" y="118"/>
                    <a:pt x="51" y="118"/>
                    <a:pt x="51" y="118"/>
                  </a:cubicBezTo>
                  <a:cubicBezTo>
                    <a:pt x="43" y="116"/>
                    <a:pt x="39" y="112"/>
                    <a:pt x="35" y="109"/>
                  </a:cubicBezTo>
                  <a:cubicBezTo>
                    <a:pt x="22" y="116"/>
                    <a:pt x="22" y="116"/>
                    <a:pt x="22" y="116"/>
                  </a:cubicBezTo>
                  <a:cubicBezTo>
                    <a:pt x="20" y="117"/>
                    <a:pt x="17" y="116"/>
                    <a:pt x="16" y="114"/>
                  </a:cubicBezTo>
                  <a:cubicBezTo>
                    <a:pt x="1" y="88"/>
                    <a:pt x="1" y="88"/>
                    <a:pt x="1" y="88"/>
                  </a:cubicBezTo>
                  <a:cubicBezTo>
                    <a:pt x="1" y="87"/>
                    <a:pt x="0" y="86"/>
                    <a:pt x="1" y="85"/>
                  </a:cubicBezTo>
                  <a:cubicBezTo>
                    <a:pt x="1" y="84"/>
                    <a:pt x="2" y="83"/>
                    <a:pt x="3" y="83"/>
                  </a:cubicBezTo>
                  <a:cubicBezTo>
                    <a:pt x="15" y="76"/>
                    <a:pt x="15" y="76"/>
                    <a:pt x="15" y="76"/>
                  </a:cubicBezTo>
                  <a:cubicBezTo>
                    <a:pt x="14" y="70"/>
                    <a:pt x="14" y="64"/>
                    <a:pt x="15" y="58"/>
                  </a:cubicBezTo>
                  <a:cubicBezTo>
                    <a:pt x="3" y="50"/>
                    <a:pt x="3" y="50"/>
                    <a:pt x="3" y="50"/>
                  </a:cubicBezTo>
                  <a:cubicBezTo>
                    <a:pt x="2" y="50"/>
                    <a:pt x="1" y="49"/>
                    <a:pt x="1" y="48"/>
                  </a:cubicBezTo>
                  <a:cubicBezTo>
                    <a:pt x="1" y="47"/>
                    <a:pt x="1" y="46"/>
                    <a:pt x="1" y="45"/>
                  </a:cubicBezTo>
                  <a:cubicBezTo>
                    <a:pt x="16" y="19"/>
                    <a:pt x="16" y="19"/>
                    <a:pt x="16" y="19"/>
                  </a:cubicBezTo>
                  <a:cubicBezTo>
                    <a:pt x="18" y="17"/>
                    <a:pt x="20" y="16"/>
                    <a:pt x="22" y="17"/>
                  </a:cubicBezTo>
                  <a:cubicBezTo>
                    <a:pt x="35" y="25"/>
                    <a:pt x="35" y="25"/>
                    <a:pt x="35" y="25"/>
                  </a:cubicBezTo>
                  <a:cubicBezTo>
                    <a:pt x="39" y="21"/>
                    <a:pt x="43" y="18"/>
                    <a:pt x="51" y="15"/>
                  </a:cubicBezTo>
                  <a:cubicBezTo>
                    <a:pt x="51" y="4"/>
                    <a:pt x="51" y="4"/>
                    <a:pt x="51" y="4"/>
                  </a:cubicBezTo>
                  <a:cubicBezTo>
                    <a:pt x="51" y="2"/>
                    <a:pt x="53" y="0"/>
                    <a:pt x="55" y="0"/>
                  </a:cubicBezTo>
                  <a:cubicBezTo>
                    <a:pt x="85" y="0"/>
                    <a:pt x="85" y="0"/>
                    <a:pt x="85" y="0"/>
                  </a:cubicBezTo>
                  <a:cubicBezTo>
                    <a:pt x="87" y="0"/>
                    <a:pt x="89" y="2"/>
                    <a:pt x="89" y="4"/>
                  </a:cubicBezTo>
                  <a:cubicBezTo>
                    <a:pt x="89" y="16"/>
                    <a:pt x="89" y="16"/>
                    <a:pt x="89" y="16"/>
                  </a:cubicBezTo>
                  <a:cubicBezTo>
                    <a:pt x="95" y="19"/>
                    <a:pt x="100" y="22"/>
                    <a:pt x="104" y="25"/>
                  </a:cubicBezTo>
                  <a:cubicBezTo>
                    <a:pt x="116" y="17"/>
                    <a:pt x="116" y="17"/>
                    <a:pt x="116" y="17"/>
                  </a:cubicBezTo>
                  <a:cubicBezTo>
                    <a:pt x="117" y="17"/>
                    <a:pt x="118" y="17"/>
                    <a:pt x="119" y="17"/>
                  </a:cubicBezTo>
                  <a:cubicBezTo>
                    <a:pt x="120" y="17"/>
                    <a:pt x="121" y="18"/>
                    <a:pt x="122" y="19"/>
                  </a:cubicBezTo>
                  <a:cubicBezTo>
                    <a:pt x="137" y="45"/>
                    <a:pt x="137" y="45"/>
                    <a:pt x="137" y="45"/>
                  </a:cubicBezTo>
                  <a:cubicBezTo>
                    <a:pt x="137" y="46"/>
                    <a:pt x="137" y="47"/>
                    <a:pt x="137" y="48"/>
                  </a:cubicBezTo>
                  <a:cubicBezTo>
                    <a:pt x="137" y="49"/>
                    <a:pt x="136" y="50"/>
                    <a:pt x="135" y="50"/>
                  </a:cubicBezTo>
                  <a:cubicBezTo>
                    <a:pt x="123" y="58"/>
                    <a:pt x="123" y="58"/>
                    <a:pt x="123" y="58"/>
                  </a:cubicBezTo>
                  <a:cubicBezTo>
                    <a:pt x="124" y="64"/>
                    <a:pt x="124" y="70"/>
                    <a:pt x="123" y="76"/>
                  </a:cubicBezTo>
                  <a:cubicBezTo>
                    <a:pt x="135" y="83"/>
                    <a:pt x="135" y="83"/>
                    <a:pt x="135" y="83"/>
                  </a:cubicBezTo>
                  <a:cubicBezTo>
                    <a:pt x="136" y="83"/>
                    <a:pt x="137" y="84"/>
                    <a:pt x="137" y="85"/>
                  </a:cubicBezTo>
                  <a:cubicBezTo>
                    <a:pt x="137" y="86"/>
                    <a:pt x="137" y="87"/>
                    <a:pt x="137" y="88"/>
                  </a:cubicBezTo>
                  <a:cubicBezTo>
                    <a:pt x="122" y="114"/>
                    <a:pt x="122" y="114"/>
                    <a:pt x="122" y="114"/>
                  </a:cubicBezTo>
                  <a:cubicBezTo>
                    <a:pt x="121" y="115"/>
                    <a:pt x="120" y="116"/>
                    <a:pt x="119" y="116"/>
                  </a:cubicBezTo>
                  <a:cubicBezTo>
                    <a:pt x="118" y="117"/>
                    <a:pt x="117" y="116"/>
                    <a:pt x="116" y="116"/>
                  </a:cubicBezTo>
                  <a:cubicBezTo>
                    <a:pt x="104" y="109"/>
                    <a:pt x="104" y="109"/>
                    <a:pt x="104" y="109"/>
                  </a:cubicBezTo>
                  <a:cubicBezTo>
                    <a:pt x="100" y="112"/>
                    <a:pt x="95" y="114"/>
                    <a:pt x="89" y="117"/>
                  </a:cubicBezTo>
                  <a:cubicBezTo>
                    <a:pt x="89" y="132"/>
                    <a:pt x="89" y="132"/>
                    <a:pt x="89" y="132"/>
                  </a:cubicBezTo>
                  <a:cubicBezTo>
                    <a:pt x="89" y="134"/>
                    <a:pt x="87" y="136"/>
                    <a:pt x="85" y="136"/>
                  </a:cubicBezTo>
                  <a:close/>
                  <a:moveTo>
                    <a:pt x="59" y="128"/>
                  </a:moveTo>
                  <a:cubicBezTo>
                    <a:pt x="81" y="128"/>
                    <a:pt x="81" y="128"/>
                    <a:pt x="81" y="128"/>
                  </a:cubicBezTo>
                  <a:cubicBezTo>
                    <a:pt x="81" y="115"/>
                    <a:pt x="81" y="115"/>
                    <a:pt x="81" y="115"/>
                  </a:cubicBezTo>
                  <a:cubicBezTo>
                    <a:pt x="81" y="113"/>
                    <a:pt x="82" y="112"/>
                    <a:pt x="84" y="111"/>
                  </a:cubicBezTo>
                  <a:cubicBezTo>
                    <a:pt x="91" y="108"/>
                    <a:pt x="97" y="104"/>
                    <a:pt x="101" y="101"/>
                  </a:cubicBezTo>
                  <a:cubicBezTo>
                    <a:pt x="102" y="100"/>
                    <a:pt x="104" y="99"/>
                    <a:pt x="106" y="100"/>
                  </a:cubicBezTo>
                  <a:cubicBezTo>
                    <a:pt x="117" y="107"/>
                    <a:pt x="117" y="107"/>
                    <a:pt x="117" y="107"/>
                  </a:cubicBezTo>
                  <a:cubicBezTo>
                    <a:pt x="128" y="88"/>
                    <a:pt x="128" y="88"/>
                    <a:pt x="128" y="88"/>
                  </a:cubicBezTo>
                  <a:cubicBezTo>
                    <a:pt x="116" y="81"/>
                    <a:pt x="116" y="81"/>
                    <a:pt x="116" y="81"/>
                  </a:cubicBezTo>
                  <a:cubicBezTo>
                    <a:pt x="115" y="80"/>
                    <a:pt x="114" y="78"/>
                    <a:pt x="114" y="77"/>
                  </a:cubicBezTo>
                  <a:cubicBezTo>
                    <a:pt x="116" y="70"/>
                    <a:pt x="116" y="63"/>
                    <a:pt x="114" y="57"/>
                  </a:cubicBezTo>
                  <a:cubicBezTo>
                    <a:pt x="114" y="55"/>
                    <a:pt x="115" y="53"/>
                    <a:pt x="116" y="52"/>
                  </a:cubicBezTo>
                  <a:cubicBezTo>
                    <a:pt x="128" y="45"/>
                    <a:pt x="128" y="45"/>
                    <a:pt x="128" y="45"/>
                  </a:cubicBezTo>
                  <a:cubicBezTo>
                    <a:pt x="117" y="26"/>
                    <a:pt x="117" y="26"/>
                    <a:pt x="117" y="26"/>
                  </a:cubicBezTo>
                  <a:cubicBezTo>
                    <a:pt x="106" y="33"/>
                    <a:pt x="106" y="33"/>
                    <a:pt x="106" y="33"/>
                  </a:cubicBezTo>
                  <a:cubicBezTo>
                    <a:pt x="104" y="34"/>
                    <a:pt x="102" y="34"/>
                    <a:pt x="101" y="32"/>
                  </a:cubicBezTo>
                  <a:cubicBezTo>
                    <a:pt x="97" y="29"/>
                    <a:pt x="91" y="26"/>
                    <a:pt x="84" y="22"/>
                  </a:cubicBezTo>
                  <a:cubicBezTo>
                    <a:pt x="82" y="22"/>
                    <a:pt x="81" y="20"/>
                    <a:pt x="81" y="18"/>
                  </a:cubicBezTo>
                  <a:cubicBezTo>
                    <a:pt x="81" y="8"/>
                    <a:pt x="81" y="8"/>
                    <a:pt x="81" y="8"/>
                  </a:cubicBezTo>
                  <a:cubicBezTo>
                    <a:pt x="59" y="8"/>
                    <a:pt x="59" y="8"/>
                    <a:pt x="59" y="8"/>
                  </a:cubicBezTo>
                  <a:cubicBezTo>
                    <a:pt x="59" y="18"/>
                    <a:pt x="59" y="18"/>
                    <a:pt x="59" y="18"/>
                  </a:cubicBezTo>
                  <a:cubicBezTo>
                    <a:pt x="59" y="20"/>
                    <a:pt x="58" y="22"/>
                    <a:pt x="56" y="22"/>
                  </a:cubicBezTo>
                  <a:cubicBezTo>
                    <a:pt x="47" y="24"/>
                    <a:pt x="43" y="28"/>
                    <a:pt x="38" y="32"/>
                  </a:cubicBezTo>
                  <a:cubicBezTo>
                    <a:pt x="37" y="33"/>
                    <a:pt x="35" y="34"/>
                    <a:pt x="33" y="33"/>
                  </a:cubicBezTo>
                  <a:cubicBezTo>
                    <a:pt x="21" y="26"/>
                    <a:pt x="21" y="26"/>
                    <a:pt x="21" y="26"/>
                  </a:cubicBezTo>
                  <a:cubicBezTo>
                    <a:pt x="10" y="45"/>
                    <a:pt x="10" y="45"/>
                    <a:pt x="10" y="45"/>
                  </a:cubicBezTo>
                  <a:cubicBezTo>
                    <a:pt x="22" y="52"/>
                    <a:pt x="22" y="52"/>
                    <a:pt x="22" y="52"/>
                  </a:cubicBezTo>
                  <a:cubicBezTo>
                    <a:pt x="23" y="53"/>
                    <a:pt x="24" y="55"/>
                    <a:pt x="24" y="57"/>
                  </a:cubicBezTo>
                  <a:cubicBezTo>
                    <a:pt x="22" y="63"/>
                    <a:pt x="22" y="70"/>
                    <a:pt x="24" y="77"/>
                  </a:cubicBezTo>
                  <a:cubicBezTo>
                    <a:pt x="24" y="78"/>
                    <a:pt x="23" y="80"/>
                    <a:pt x="22" y="81"/>
                  </a:cubicBezTo>
                  <a:cubicBezTo>
                    <a:pt x="10" y="88"/>
                    <a:pt x="10" y="88"/>
                    <a:pt x="10" y="88"/>
                  </a:cubicBezTo>
                  <a:cubicBezTo>
                    <a:pt x="21" y="107"/>
                    <a:pt x="21" y="107"/>
                    <a:pt x="21" y="107"/>
                  </a:cubicBezTo>
                  <a:cubicBezTo>
                    <a:pt x="33" y="100"/>
                    <a:pt x="33" y="100"/>
                    <a:pt x="33" y="100"/>
                  </a:cubicBezTo>
                  <a:cubicBezTo>
                    <a:pt x="35" y="99"/>
                    <a:pt x="37" y="100"/>
                    <a:pt x="38" y="101"/>
                  </a:cubicBezTo>
                  <a:cubicBezTo>
                    <a:pt x="43" y="106"/>
                    <a:pt x="47" y="109"/>
                    <a:pt x="56" y="111"/>
                  </a:cubicBezTo>
                  <a:cubicBezTo>
                    <a:pt x="58" y="111"/>
                    <a:pt x="59" y="113"/>
                    <a:pt x="59" y="115"/>
                  </a:cubicBezTo>
                  <a:lnTo>
                    <a:pt x="59" y="128"/>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36"/>
            <p:cNvSpPr>
              <a:spLocks noEditPoints="1"/>
            </p:cNvSpPr>
            <p:nvPr/>
          </p:nvSpPr>
          <p:spPr bwMode="auto">
            <a:xfrm>
              <a:off x="1898650" y="4389438"/>
              <a:ext cx="115888" cy="119062"/>
            </a:xfrm>
            <a:custGeom>
              <a:avLst/>
              <a:gdLst>
                <a:gd name="T0" fmla="*/ 24 w 48"/>
                <a:gd name="T1" fmla="*/ 49 h 49"/>
                <a:gd name="T2" fmla="*/ 0 w 48"/>
                <a:gd name="T3" fmla="*/ 25 h 49"/>
                <a:gd name="T4" fmla="*/ 24 w 48"/>
                <a:gd name="T5" fmla="*/ 0 h 49"/>
                <a:gd name="T6" fmla="*/ 48 w 48"/>
                <a:gd name="T7" fmla="*/ 25 h 49"/>
                <a:gd name="T8" fmla="*/ 24 w 48"/>
                <a:gd name="T9" fmla="*/ 49 h 49"/>
                <a:gd name="T10" fmla="*/ 24 w 48"/>
                <a:gd name="T11" fmla="*/ 8 h 49"/>
                <a:gd name="T12" fmla="*/ 8 w 48"/>
                <a:gd name="T13" fmla="*/ 25 h 49"/>
                <a:gd name="T14" fmla="*/ 24 w 48"/>
                <a:gd name="T15" fmla="*/ 41 h 49"/>
                <a:gd name="T16" fmla="*/ 40 w 48"/>
                <a:gd name="T17" fmla="*/ 25 h 49"/>
                <a:gd name="T18" fmla="*/ 24 w 48"/>
                <a:gd name="T1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49"/>
                  </a:moveTo>
                  <a:cubicBezTo>
                    <a:pt x="11" y="49"/>
                    <a:pt x="0" y="38"/>
                    <a:pt x="0" y="25"/>
                  </a:cubicBezTo>
                  <a:cubicBezTo>
                    <a:pt x="0" y="11"/>
                    <a:pt x="11" y="0"/>
                    <a:pt x="24" y="0"/>
                  </a:cubicBezTo>
                  <a:cubicBezTo>
                    <a:pt x="37" y="0"/>
                    <a:pt x="48" y="11"/>
                    <a:pt x="48" y="25"/>
                  </a:cubicBezTo>
                  <a:cubicBezTo>
                    <a:pt x="48" y="38"/>
                    <a:pt x="37" y="49"/>
                    <a:pt x="24" y="49"/>
                  </a:cubicBezTo>
                  <a:close/>
                  <a:moveTo>
                    <a:pt x="24" y="8"/>
                  </a:moveTo>
                  <a:cubicBezTo>
                    <a:pt x="15" y="8"/>
                    <a:pt x="8" y="16"/>
                    <a:pt x="8" y="25"/>
                  </a:cubicBezTo>
                  <a:cubicBezTo>
                    <a:pt x="8" y="34"/>
                    <a:pt x="15" y="41"/>
                    <a:pt x="24" y="41"/>
                  </a:cubicBezTo>
                  <a:cubicBezTo>
                    <a:pt x="33" y="41"/>
                    <a:pt x="40" y="34"/>
                    <a:pt x="40" y="25"/>
                  </a:cubicBezTo>
                  <a:cubicBezTo>
                    <a:pt x="40" y="16"/>
                    <a:pt x="33" y="8"/>
                    <a:pt x="24"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31"/>
          <p:cNvGrpSpPr/>
          <p:nvPr/>
        </p:nvGrpSpPr>
        <p:grpSpPr>
          <a:xfrm>
            <a:off x="5270011" y="3289379"/>
            <a:ext cx="2921488" cy="480131"/>
            <a:chOff x="5498531" y="2747883"/>
            <a:chExt cx="2921488" cy="480131"/>
          </a:xfrm>
        </p:grpSpPr>
        <p:grpSp>
          <p:nvGrpSpPr>
            <p:cNvPr id="40" name="Group 39"/>
            <p:cNvGrpSpPr/>
            <p:nvPr/>
          </p:nvGrpSpPr>
          <p:grpSpPr>
            <a:xfrm>
              <a:off x="6198663" y="2747883"/>
              <a:ext cx="2221356" cy="480131"/>
              <a:chOff x="6112564" y="2747883"/>
              <a:chExt cx="2221356" cy="480131"/>
            </a:xfrm>
          </p:grpSpPr>
          <p:grpSp>
            <p:nvGrpSpPr>
              <p:cNvPr id="42" name="Group 41"/>
              <p:cNvGrpSpPr/>
              <p:nvPr/>
            </p:nvGrpSpPr>
            <p:grpSpPr>
              <a:xfrm>
                <a:off x="6112564" y="2895662"/>
                <a:ext cx="184636" cy="188672"/>
                <a:chOff x="1422882" y="3875575"/>
                <a:chExt cx="184636" cy="188672"/>
              </a:xfrm>
              <a:noFill/>
            </p:grpSpPr>
            <p:sp>
              <p:nvSpPr>
                <p:cNvPr id="47" name="Oval 46"/>
                <p:cNvSpPr/>
                <p:nvPr/>
              </p:nvSpPr>
              <p:spPr>
                <a:xfrm>
                  <a:off x="1422882" y="3875575"/>
                  <a:ext cx="184636" cy="188672"/>
                </a:xfrm>
                <a:prstGeom prst="ellipse">
                  <a:avLst/>
                </a:prstGeom>
                <a:grpFill/>
                <a:ln w="28575" cmpd="sng">
                  <a:solidFill>
                    <a:srgbClr val="EFAF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p:nvSpPr>
              <p:spPr>
                <a:xfrm>
                  <a:off x="1483110" y="3938499"/>
                  <a:ext cx="62981" cy="64358"/>
                </a:xfrm>
                <a:prstGeom prst="ellipse">
                  <a:avLst/>
                </a:prstGeom>
                <a:solidFill>
                  <a:srgbClr val="EFAF24"/>
                </a:solidFill>
                <a:ln w="28575" cmpd="sng">
                  <a:solidFill>
                    <a:srgbClr val="EFAF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3" name="TextBox 42"/>
              <p:cNvSpPr txBox="1"/>
              <p:nvPr/>
            </p:nvSpPr>
            <p:spPr>
              <a:xfrm>
                <a:off x="6341169" y="2747883"/>
                <a:ext cx="1992751" cy="480131"/>
              </a:xfrm>
              <a:prstGeom prst="rect">
                <a:avLst/>
              </a:prstGeom>
              <a:noFill/>
            </p:spPr>
            <p:txBody>
              <a:bodyPr wrap="square" rtlCol="0">
                <a:spAutoFit/>
              </a:bodyPr>
              <a:lstStyle/>
              <a:p>
                <a:pPr>
                  <a:lnSpc>
                    <a:spcPct val="90000"/>
                  </a:lnSpc>
                </a:pPr>
                <a:r>
                  <a:rPr lang="en-US" sz="1400" b="1">
                    <a:solidFill>
                      <a:srgbClr val="0D4571"/>
                    </a:solidFill>
                    <a:latin typeface="Arial"/>
                    <a:cs typeface="Arial"/>
                  </a:rPr>
                  <a:t>Adopt a consistent, repeatable strategy </a:t>
                </a:r>
                <a:endParaRPr lang="en-US" sz="1400" b="1" dirty="0">
                  <a:solidFill>
                    <a:srgbClr val="0D4571"/>
                  </a:solidFill>
                  <a:latin typeface="Arial"/>
                  <a:cs typeface="Arial"/>
                </a:endParaRPr>
              </a:p>
            </p:txBody>
          </p:sp>
        </p:grpSp>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l="15953" t="-4236" r="-1" b="-308350"/>
            <a:stretch/>
          </p:blipFill>
          <p:spPr>
            <a:xfrm>
              <a:off x="5498531" y="2958586"/>
              <a:ext cx="701922" cy="125748"/>
            </a:xfrm>
            <a:prstGeom prst="rect">
              <a:avLst/>
            </a:prstGeom>
          </p:spPr>
        </p:pic>
      </p:grpSp>
      <p:grpSp>
        <p:nvGrpSpPr>
          <p:cNvPr id="49" name="Group 48"/>
          <p:cNvGrpSpPr/>
          <p:nvPr/>
        </p:nvGrpSpPr>
        <p:grpSpPr>
          <a:xfrm>
            <a:off x="1081170" y="1931491"/>
            <a:ext cx="2622729" cy="480131"/>
            <a:chOff x="1081170" y="1931491"/>
            <a:chExt cx="2622729" cy="480131"/>
          </a:xfrm>
        </p:grpSpPr>
        <p:grpSp>
          <p:nvGrpSpPr>
            <p:cNvPr id="52" name="Group 51"/>
            <p:cNvGrpSpPr/>
            <p:nvPr/>
          </p:nvGrpSpPr>
          <p:grpSpPr>
            <a:xfrm>
              <a:off x="1081170" y="1931491"/>
              <a:ext cx="1849895" cy="480131"/>
              <a:chOff x="995071" y="1931491"/>
              <a:chExt cx="1849895" cy="480131"/>
            </a:xfrm>
          </p:grpSpPr>
          <p:grpSp>
            <p:nvGrpSpPr>
              <p:cNvPr id="61" name="Group 60"/>
              <p:cNvGrpSpPr/>
              <p:nvPr/>
            </p:nvGrpSpPr>
            <p:grpSpPr>
              <a:xfrm flipH="1">
                <a:off x="2660330" y="2086221"/>
                <a:ext cx="184636" cy="188672"/>
                <a:chOff x="1422882" y="3875575"/>
                <a:chExt cx="184636" cy="188672"/>
              </a:xfrm>
              <a:noFill/>
            </p:grpSpPr>
            <p:sp>
              <p:nvSpPr>
                <p:cNvPr id="68" name="Oval 67"/>
                <p:cNvSpPr/>
                <p:nvPr/>
              </p:nvSpPr>
              <p:spPr>
                <a:xfrm>
                  <a:off x="1422882" y="3875575"/>
                  <a:ext cx="184636" cy="188672"/>
                </a:xfrm>
                <a:prstGeom prst="ellipse">
                  <a:avLst/>
                </a:prstGeom>
                <a:grpFill/>
                <a:ln w="28575" cmpd="sng">
                  <a:solidFill>
                    <a:srgbClr val="EFAF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1483110" y="3938499"/>
                  <a:ext cx="62981" cy="64358"/>
                </a:xfrm>
                <a:prstGeom prst="ellipse">
                  <a:avLst/>
                </a:prstGeom>
                <a:solidFill>
                  <a:srgbClr val="EFAF24"/>
                </a:solidFill>
                <a:ln w="28575" cmpd="sng">
                  <a:solidFill>
                    <a:srgbClr val="EFAF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7" name="TextBox 66"/>
              <p:cNvSpPr txBox="1"/>
              <p:nvPr/>
            </p:nvSpPr>
            <p:spPr>
              <a:xfrm>
                <a:off x="995071" y="1931491"/>
                <a:ext cx="1636346" cy="480131"/>
              </a:xfrm>
              <a:prstGeom prst="rect">
                <a:avLst/>
              </a:prstGeom>
              <a:noFill/>
            </p:spPr>
            <p:txBody>
              <a:bodyPr wrap="square" rtlCol="0">
                <a:spAutoFit/>
              </a:bodyPr>
              <a:lstStyle/>
              <a:p>
                <a:pPr algn="r">
                  <a:lnSpc>
                    <a:spcPct val="90000"/>
                  </a:lnSpc>
                </a:pPr>
                <a:r>
                  <a:rPr lang="en-US" sz="1400" b="1">
                    <a:solidFill>
                      <a:srgbClr val="0D4571"/>
                    </a:solidFill>
                    <a:latin typeface="Arial"/>
                    <a:cs typeface="Arial"/>
                  </a:rPr>
                  <a:t>Monitor and </a:t>
                </a:r>
                <a:br>
                  <a:rPr lang="en-US" sz="1400" b="1">
                    <a:solidFill>
                      <a:srgbClr val="0D4571"/>
                    </a:solidFill>
                    <a:latin typeface="Arial"/>
                    <a:cs typeface="Arial"/>
                  </a:rPr>
                </a:br>
                <a:r>
                  <a:rPr lang="en-US" sz="1400" b="1">
                    <a:solidFill>
                      <a:srgbClr val="0D4571"/>
                    </a:solidFill>
                    <a:latin typeface="Arial"/>
                    <a:cs typeface="Arial"/>
                  </a:rPr>
                  <a:t>adjust your plan</a:t>
                </a:r>
              </a:p>
            </p:txBody>
          </p:sp>
        </p:grpSp>
        <p:pic>
          <p:nvPicPr>
            <p:cNvPr id="53" name="Picture 52"/>
            <p:cNvPicPr>
              <a:picLocks noChangeAspect="1"/>
            </p:cNvPicPr>
            <p:nvPr/>
          </p:nvPicPr>
          <p:blipFill rotWithShape="1">
            <a:blip r:embed="rId3">
              <a:extLst>
                <a:ext uri="{28A0092B-C50C-407E-A947-70E740481C1C}">
                  <a14:useLocalDpi xmlns:a14="http://schemas.microsoft.com/office/drawing/2010/main" val="0"/>
                </a:ext>
              </a:extLst>
            </a:blip>
            <a:srcRect t="-5" r="4919" b="-531912"/>
            <a:stretch/>
          </p:blipFill>
          <p:spPr>
            <a:xfrm>
              <a:off x="2909821" y="2173351"/>
              <a:ext cx="794078" cy="192602"/>
            </a:xfrm>
            <a:prstGeom prst="rect">
              <a:avLst/>
            </a:prstGeom>
          </p:spPr>
        </p:pic>
      </p:grpSp>
      <p:grpSp>
        <p:nvGrpSpPr>
          <p:cNvPr id="3" name="Group 2"/>
          <p:cNvGrpSpPr/>
          <p:nvPr/>
        </p:nvGrpSpPr>
        <p:grpSpPr>
          <a:xfrm>
            <a:off x="3367513" y="1851710"/>
            <a:ext cx="2165037" cy="2170999"/>
            <a:chOff x="3367513" y="1851710"/>
            <a:chExt cx="2165037" cy="2170999"/>
          </a:xfrm>
        </p:grpSpPr>
        <p:grpSp>
          <p:nvGrpSpPr>
            <p:cNvPr id="36" name="Group 35"/>
            <p:cNvGrpSpPr/>
            <p:nvPr/>
          </p:nvGrpSpPr>
          <p:grpSpPr>
            <a:xfrm>
              <a:off x="3367513" y="1851710"/>
              <a:ext cx="2165037" cy="2170999"/>
              <a:chOff x="9853613" y="2882900"/>
              <a:chExt cx="576263" cy="577850"/>
            </a:xfrm>
            <a:solidFill>
              <a:srgbClr val="D43815"/>
            </a:solidFill>
          </p:grpSpPr>
          <p:sp>
            <p:nvSpPr>
              <p:cNvPr id="37" name="Freeform 7"/>
              <p:cNvSpPr>
                <a:spLocks noEditPoints="1"/>
              </p:cNvSpPr>
              <p:nvPr/>
            </p:nvSpPr>
            <p:spPr bwMode="auto">
              <a:xfrm>
                <a:off x="9853613" y="2882900"/>
                <a:ext cx="576263" cy="577850"/>
              </a:xfrm>
              <a:custGeom>
                <a:avLst/>
                <a:gdLst>
                  <a:gd name="T0" fmla="*/ 100 w 240"/>
                  <a:gd name="T1" fmla="*/ 240 h 240"/>
                  <a:gd name="T2" fmla="*/ 96 w 240"/>
                  <a:gd name="T3" fmla="*/ 206 h 240"/>
                  <a:gd name="T4" fmla="*/ 76 w 240"/>
                  <a:gd name="T5" fmla="*/ 198 h 240"/>
                  <a:gd name="T6" fmla="*/ 49 w 240"/>
                  <a:gd name="T7" fmla="*/ 219 h 240"/>
                  <a:gd name="T8" fmla="*/ 20 w 240"/>
                  <a:gd name="T9" fmla="*/ 188 h 240"/>
                  <a:gd name="T10" fmla="*/ 42 w 240"/>
                  <a:gd name="T11" fmla="*/ 164 h 240"/>
                  <a:gd name="T12" fmla="*/ 4 w 240"/>
                  <a:gd name="T13" fmla="*/ 136 h 240"/>
                  <a:gd name="T14" fmla="*/ 0 w 240"/>
                  <a:gd name="T15" fmla="*/ 100 h 240"/>
                  <a:gd name="T16" fmla="*/ 34 w 240"/>
                  <a:gd name="T17" fmla="*/ 96 h 240"/>
                  <a:gd name="T18" fmla="*/ 21 w 240"/>
                  <a:gd name="T19" fmla="*/ 55 h 240"/>
                  <a:gd name="T20" fmla="*/ 49 w 240"/>
                  <a:gd name="T21" fmla="*/ 21 h 240"/>
                  <a:gd name="T22" fmla="*/ 76 w 240"/>
                  <a:gd name="T23" fmla="*/ 42 h 240"/>
                  <a:gd name="T24" fmla="*/ 96 w 240"/>
                  <a:gd name="T25" fmla="*/ 4 h 240"/>
                  <a:gd name="T26" fmla="*/ 140 w 240"/>
                  <a:gd name="T27" fmla="*/ 0 h 240"/>
                  <a:gd name="T28" fmla="*/ 144 w 240"/>
                  <a:gd name="T29" fmla="*/ 34 h 240"/>
                  <a:gd name="T30" fmla="*/ 185 w 240"/>
                  <a:gd name="T31" fmla="*/ 21 h 240"/>
                  <a:gd name="T32" fmla="*/ 219 w 240"/>
                  <a:gd name="T33" fmla="*/ 49 h 240"/>
                  <a:gd name="T34" fmla="*/ 219 w 240"/>
                  <a:gd name="T35" fmla="*/ 55 h 240"/>
                  <a:gd name="T36" fmla="*/ 206 w 240"/>
                  <a:gd name="T37" fmla="*/ 96 h 240"/>
                  <a:gd name="T38" fmla="*/ 240 w 240"/>
                  <a:gd name="T39" fmla="*/ 100 h 240"/>
                  <a:gd name="T40" fmla="*/ 236 w 240"/>
                  <a:gd name="T41" fmla="*/ 136 h 240"/>
                  <a:gd name="T42" fmla="*/ 198 w 240"/>
                  <a:gd name="T43" fmla="*/ 164 h 240"/>
                  <a:gd name="T44" fmla="*/ 219 w 240"/>
                  <a:gd name="T45" fmla="*/ 191 h 240"/>
                  <a:gd name="T46" fmla="*/ 185 w 240"/>
                  <a:gd name="T47" fmla="*/ 219 h 240"/>
                  <a:gd name="T48" fmla="*/ 149 w 240"/>
                  <a:gd name="T49" fmla="*/ 204 h 240"/>
                  <a:gd name="T50" fmla="*/ 144 w 240"/>
                  <a:gd name="T51" fmla="*/ 236 h 240"/>
                  <a:gd name="T52" fmla="*/ 104 w 240"/>
                  <a:gd name="T53" fmla="*/ 232 h 240"/>
                  <a:gd name="T54" fmla="*/ 136 w 240"/>
                  <a:gd name="T55" fmla="*/ 203 h 240"/>
                  <a:gd name="T56" fmla="*/ 146 w 240"/>
                  <a:gd name="T57" fmla="*/ 196 h 240"/>
                  <a:gd name="T58" fmla="*/ 167 w 240"/>
                  <a:gd name="T59" fmla="*/ 190 h 240"/>
                  <a:gd name="T60" fmla="*/ 211 w 240"/>
                  <a:gd name="T61" fmla="*/ 188 h 240"/>
                  <a:gd name="T62" fmla="*/ 190 w 240"/>
                  <a:gd name="T63" fmla="*/ 163 h 240"/>
                  <a:gd name="T64" fmla="*/ 199 w 240"/>
                  <a:gd name="T65" fmla="*/ 132 h 240"/>
                  <a:gd name="T66" fmla="*/ 232 w 240"/>
                  <a:gd name="T67" fmla="*/ 128 h 240"/>
                  <a:gd name="T68" fmla="*/ 203 w 240"/>
                  <a:gd name="T69" fmla="*/ 104 h 240"/>
                  <a:gd name="T70" fmla="*/ 190 w 240"/>
                  <a:gd name="T71" fmla="*/ 77 h 240"/>
                  <a:gd name="T72" fmla="*/ 211 w 240"/>
                  <a:gd name="T73" fmla="*/ 52 h 240"/>
                  <a:gd name="T74" fmla="*/ 167 w 240"/>
                  <a:gd name="T75" fmla="*/ 50 h 240"/>
                  <a:gd name="T76" fmla="*/ 139 w 240"/>
                  <a:gd name="T77" fmla="*/ 41 h 240"/>
                  <a:gd name="T78" fmla="*/ 136 w 240"/>
                  <a:gd name="T79" fmla="*/ 8 h 240"/>
                  <a:gd name="T80" fmla="*/ 104 w 240"/>
                  <a:gd name="T81" fmla="*/ 37 h 240"/>
                  <a:gd name="T82" fmla="*/ 77 w 240"/>
                  <a:gd name="T83" fmla="*/ 50 h 240"/>
                  <a:gd name="T84" fmla="*/ 52 w 240"/>
                  <a:gd name="T85" fmla="*/ 29 h 240"/>
                  <a:gd name="T86" fmla="*/ 50 w 240"/>
                  <a:gd name="T87" fmla="*/ 73 h 240"/>
                  <a:gd name="T88" fmla="*/ 41 w 240"/>
                  <a:gd name="T89" fmla="*/ 101 h 240"/>
                  <a:gd name="T90" fmla="*/ 8 w 240"/>
                  <a:gd name="T91" fmla="*/ 104 h 240"/>
                  <a:gd name="T92" fmla="*/ 37 w 240"/>
                  <a:gd name="T93" fmla="*/ 128 h 240"/>
                  <a:gd name="T94" fmla="*/ 50 w 240"/>
                  <a:gd name="T95" fmla="*/ 163 h 240"/>
                  <a:gd name="T96" fmla="*/ 29 w 240"/>
                  <a:gd name="T97" fmla="*/ 188 h 240"/>
                  <a:gd name="T98" fmla="*/ 73 w 240"/>
                  <a:gd name="T99" fmla="*/ 190 h 240"/>
                  <a:gd name="T100" fmla="*/ 94 w 240"/>
                  <a:gd name="T101" fmla="*/ 196 h 240"/>
                  <a:gd name="T102" fmla="*/ 104 w 240"/>
                  <a:gd name="T103" fmla="*/ 20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40">
                    <a:moveTo>
                      <a:pt x="140" y="240"/>
                    </a:moveTo>
                    <a:cubicBezTo>
                      <a:pt x="100" y="240"/>
                      <a:pt x="100" y="240"/>
                      <a:pt x="100" y="240"/>
                    </a:cubicBezTo>
                    <a:cubicBezTo>
                      <a:pt x="98" y="240"/>
                      <a:pt x="96" y="238"/>
                      <a:pt x="96" y="236"/>
                    </a:cubicBezTo>
                    <a:cubicBezTo>
                      <a:pt x="96" y="206"/>
                      <a:pt x="96" y="206"/>
                      <a:pt x="96" y="206"/>
                    </a:cubicBezTo>
                    <a:cubicBezTo>
                      <a:pt x="95" y="205"/>
                      <a:pt x="93" y="205"/>
                      <a:pt x="91" y="204"/>
                    </a:cubicBezTo>
                    <a:cubicBezTo>
                      <a:pt x="86" y="202"/>
                      <a:pt x="81" y="200"/>
                      <a:pt x="76" y="198"/>
                    </a:cubicBezTo>
                    <a:cubicBezTo>
                      <a:pt x="55" y="219"/>
                      <a:pt x="55" y="219"/>
                      <a:pt x="55" y="219"/>
                    </a:cubicBezTo>
                    <a:cubicBezTo>
                      <a:pt x="54" y="221"/>
                      <a:pt x="51" y="221"/>
                      <a:pt x="49" y="219"/>
                    </a:cubicBezTo>
                    <a:cubicBezTo>
                      <a:pt x="21" y="191"/>
                      <a:pt x="21" y="191"/>
                      <a:pt x="21" y="191"/>
                    </a:cubicBezTo>
                    <a:cubicBezTo>
                      <a:pt x="20" y="190"/>
                      <a:pt x="20" y="189"/>
                      <a:pt x="20" y="188"/>
                    </a:cubicBezTo>
                    <a:cubicBezTo>
                      <a:pt x="20" y="187"/>
                      <a:pt x="20" y="186"/>
                      <a:pt x="21" y="185"/>
                    </a:cubicBezTo>
                    <a:cubicBezTo>
                      <a:pt x="42" y="164"/>
                      <a:pt x="42" y="164"/>
                      <a:pt x="42" y="164"/>
                    </a:cubicBezTo>
                    <a:cubicBezTo>
                      <a:pt x="38" y="157"/>
                      <a:pt x="35" y="146"/>
                      <a:pt x="33" y="136"/>
                    </a:cubicBezTo>
                    <a:cubicBezTo>
                      <a:pt x="4" y="136"/>
                      <a:pt x="4" y="136"/>
                      <a:pt x="4" y="136"/>
                    </a:cubicBezTo>
                    <a:cubicBezTo>
                      <a:pt x="2" y="136"/>
                      <a:pt x="0" y="134"/>
                      <a:pt x="0" y="132"/>
                    </a:cubicBezTo>
                    <a:cubicBezTo>
                      <a:pt x="0" y="100"/>
                      <a:pt x="0" y="100"/>
                      <a:pt x="0" y="100"/>
                    </a:cubicBezTo>
                    <a:cubicBezTo>
                      <a:pt x="0" y="98"/>
                      <a:pt x="2" y="96"/>
                      <a:pt x="4" y="96"/>
                    </a:cubicBezTo>
                    <a:cubicBezTo>
                      <a:pt x="34" y="96"/>
                      <a:pt x="34" y="96"/>
                      <a:pt x="34" y="96"/>
                    </a:cubicBezTo>
                    <a:cubicBezTo>
                      <a:pt x="35" y="91"/>
                      <a:pt x="39" y="82"/>
                      <a:pt x="42" y="76"/>
                    </a:cubicBezTo>
                    <a:cubicBezTo>
                      <a:pt x="21" y="55"/>
                      <a:pt x="21" y="55"/>
                      <a:pt x="21" y="55"/>
                    </a:cubicBezTo>
                    <a:cubicBezTo>
                      <a:pt x="19" y="54"/>
                      <a:pt x="19" y="51"/>
                      <a:pt x="21" y="49"/>
                    </a:cubicBezTo>
                    <a:cubicBezTo>
                      <a:pt x="49" y="21"/>
                      <a:pt x="49" y="21"/>
                      <a:pt x="49" y="21"/>
                    </a:cubicBezTo>
                    <a:cubicBezTo>
                      <a:pt x="51" y="19"/>
                      <a:pt x="54" y="19"/>
                      <a:pt x="55" y="21"/>
                    </a:cubicBezTo>
                    <a:cubicBezTo>
                      <a:pt x="76" y="42"/>
                      <a:pt x="76" y="42"/>
                      <a:pt x="76" y="42"/>
                    </a:cubicBezTo>
                    <a:cubicBezTo>
                      <a:pt x="82" y="38"/>
                      <a:pt x="91" y="35"/>
                      <a:pt x="96" y="34"/>
                    </a:cubicBezTo>
                    <a:cubicBezTo>
                      <a:pt x="96" y="4"/>
                      <a:pt x="96" y="4"/>
                      <a:pt x="96" y="4"/>
                    </a:cubicBezTo>
                    <a:cubicBezTo>
                      <a:pt x="96" y="2"/>
                      <a:pt x="98" y="0"/>
                      <a:pt x="100" y="0"/>
                    </a:cubicBezTo>
                    <a:cubicBezTo>
                      <a:pt x="140" y="0"/>
                      <a:pt x="140" y="0"/>
                      <a:pt x="140" y="0"/>
                    </a:cubicBezTo>
                    <a:cubicBezTo>
                      <a:pt x="142" y="0"/>
                      <a:pt x="144" y="2"/>
                      <a:pt x="144" y="4"/>
                    </a:cubicBezTo>
                    <a:cubicBezTo>
                      <a:pt x="144" y="34"/>
                      <a:pt x="144" y="34"/>
                      <a:pt x="144" y="34"/>
                    </a:cubicBezTo>
                    <a:cubicBezTo>
                      <a:pt x="149" y="35"/>
                      <a:pt x="158" y="38"/>
                      <a:pt x="164" y="42"/>
                    </a:cubicBezTo>
                    <a:cubicBezTo>
                      <a:pt x="185" y="21"/>
                      <a:pt x="185" y="21"/>
                      <a:pt x="185" y="21"/>
                    </a:cubicBezTo>
                    <a:cubicBezTo>
                      <a:pt x="186" y="19"/>
                      <a:pt x="189" y="19"/>
                      <a:pt x="191" y="21"/>
                    </a:cubicBezTo>
                    <a:cubicBezTo>
                      <a:pt x="219" y="49"/>
                      <a:pt x="219" y="49"/>
                      <a:pt x="219" y="49"/>
                    </a:cubicBezTo>
                    <a:cubicBezTo>
                      <a:pt x="220" y="50"/>
                      <a:pt x="220" y="51"/>
                      <a:pt x="220" y="52"/>
                    </a:cubicBezTo>
                    <a:cubicBezTo>
                      <a:pt x="220" y="53"/>
                      <a:pt x="220" y="54"/>
                      <a:pt x="219" y="55"/>
                    </a:cubicBezTo>
                    <a:cubicBezTo>
                      <a:pt x="198" y="76"/>
                      <a:pt x="198" y="76"/>
                      <a:pt x="198" y="76"/>
                    </a:cubicBezTo>
                    <a:cubicBezTo>
                      <a:pt x="202" y="82"/>
                      <a:pt x="204" y="89"/>
                      <a:pt x="206" y="96"/>
                    </a:cubicBezTo>
                    <a:cubicBezTo>
                      <a:pt x="236" y="96"/>
                      <a:pt x="236" y="96"/>
                      <a:pt x="236" y="96"/>
                    </a:cubicBezTo>
                    <a:cubicBezTo>
                      <a:pt x="238" y="96"/>
                      <a:pt x="240" y="98"/>
                      <a:pt x="240" y="100"/>
                    </a:cubicBezTo>
                    <a:cubicBezTo>
                      <a:pt x="240" y="132"/>
                      <a:pt x="240" y="132"/>
                      <a:pt x="240" y="132"/>
                    </a:cubicBezTo>
                    <a:cubicBezTo>
                      <a:pt x="240" y="134"/>
                      <a:pt x="238" y="136"/>
                      <a:pt x="236" y="136"/>
                    </a:cubicBezTo>
                    <a:cubicBezTo>
                      <a:pt x="207" y="136"/>
                      <a:pt x="207" y="136"/>
                      <a:pt x="207" y="136"/>
                    </a:cubicBezTo>
                    <a:cubicBezTo>
                      <a:pt x="205" y="152"/>
                      <a:pt x="202" y="158"/>
                      <a:pt x="198" y="164"/>
                    </a:cubicBezTo>
                    <a:cubicBezTo>
                      <a:pt x="219" y="185"/>
                      <a:pt x="219" y="185"/>
                      <a:pt x="219" y="185"/>
                    </a:cubicBezTo>
                    <a:cubicBezTo>
                      <a:pt x="221" y="186"/>
                      <a:pt x="221" y="189"/>
                      <a:pt x="219" y="191"/>
                    </a:cubicBezTo>
                    <a:cubicBezTo>
                      <a:pt x="191" y="219"/>
                      <a:pt x="191" y="219"/>
                      <a:pt x="191" y="219"/>
                    </a:cubicBezTo>
                    <a:cubicBezTo>
                      <a:pt x="189" y="221"/>
                      <a:pt x="186" y="221"/>
                      <a:pt x="185" y="219"/>
                    </a:cubicBezTo>
                    <a:cubicBezTo>
                      <a:pt x="164" y="198"/>
                      <a:pt x="164" y="198"/>
                      <a:pt x="164" y="198"/>
                    </a:cubicBezTo>
                    <a:cubicBezTo>
                      <a:pt x="159" y="200"/>
                      <a:pt x="154" y="202"/>
                      <a:pt x="149" y="204"/>
                    </a:cubicBezTo>
                    <a:cubicBezTo>
                      <a:pt x="147" y="205"/>
                      <a:pt x="145" y="205"/>
                      <a:pt x="144" y="206"/>
                    </a:cubicBezTo>
                    <a:cubicBezTo>
                      <a:pt x="144" y="236"/>
                      <a:pt x="144" y="236"/>
                      <a:pt x="144" y="236"/>
                    </a:cubicBezTo>
                    <a:cubicBezTo>
                      <a:pt x="144" y="238"/>
                      <a:pt x="142" y="240"/>
                      <a:pt x="140" y="240"/>
                    </a:cubicBezTo>
                    <a:close/>
                    <a:moveTo>
                      <a:pt x="104" y="232"/>
                    </a:moveTo>
                    <a:cubicBezTo>
                      <a:pt x="136" y="232"/>
                      <a:pt x="136" y="232"/>
                      <a:pt x="136" y="232"/>
                    </a:cubicBezTo>
                    <a:cubicBezTo>
                      <a:pt x="136" y="203"/>
                      <a:pt x="136" y="203"/>
                      <a:pt x="136" y="203"/>
                    </a:cubicBezTo>
                    <a:cubicBezTo>
                      <a:pt x="136" y="202"/>
                      <a:pt x="137" y="200"/>
                      <a:pt x="138" y="200"/>
                    </a:cubicBezTo>
                    <a:cubicBezTo>
                      <a:pt x="140" y="199"/>
                      <a:pt x="143" y="198"/>
                      <a:pt x="146" y="196"/>
                    </a:cubicBezTo>
                    <a:cubicBezTo>
                      <a:pt x="152" y="195"/>
                      <a:pt x="158" y="192"/>
                      <a:pt x="163" y="190"/>
                    </a:cubicBezTo>
                    <a:cubicBezTo>
                      <a:pt x="164" y="189"/>
                      <a:pt x="166" y="189"/>
                      <a:pt x="167" y="190"/>
                    </a:cubicBezTo>
                    <a:cubicBezTo>
                      <a:pt x="188" y="211"/>
                      <a:pt x="188" y="211"/>
                      <a:pt x="188" y="211"/>
                    </a:cubicBezTo>
                    <a:cubicBezTo>
                      <a:pt x="211" y="188"/>
                      <a:pt x="211" y="188"/>
                      <a:pt x="211" y="188"/>
                    </a:cubicBezTo>
                    <a:cubicBezTo>
                      <a:pt x="190" y="167"/>
                      <a:pt x="190" y="167"/>
                      <a:pt x="190" y="167"/>
                    </a:cubicBezTo>
                    <a:cubicBezTo>
                      <a:pt x="189" y="166"/>
                      <a:pt x="189" y="164"/>
                      <a:pt x="190" y="163"/>
                    </a:cubicBezTo>
                    <a:cubicBezTo>
                      <a:pt x="190" y="162"/>
                      <a:pt x="190" y="162"/>
                      <a:pt x="190" y="162"/>
                    </a:cubicBezTo>
                    <a:cubicBezTo>
                      <a:pt x="194" y="155"/>
                      <a:pt x="197" y="150"/>
                      <a:pt x="199" y="132"/>
                    </a:cubicBezTo>
                    <a:cubicBezTo>
                      <a:pt x="199" y="130"/>
                      <a:pt x="201" y="128"/>
                      <a:pt x="203" y="128"/>
                    </a:cubicBezTo>
                    <a:cubicBezTo>
                      <a:pt x="232" y="128"/>
                      <a:pt x="232" y="128"/>
                      <a:pt x="232" y="128"/>
                    </a:cubicBezTo>
                    <a:cubicBezTo>
                      <a:pt x="232" y="104"/>
                      <a:pt x="232" y="104"/>
                      <a:pt x="232" y="104"/>
                    </a:cubicBezTo>
                    <a:cubicBezTo>
                      <a:pt x="203" y="104"/>
                      <a:pt x="203" y="104"/>
                      <a:pt x="203" y="104"/>
                    </a:cubicBezTo>
                    <a:cubicBezTo>
                      <a:pt x="201" y="104"/>
                      <a:pt x="200" y="103"/>
                      <a:pt x="199" y="101"/>
                    </a:cubicBezTo>
                    <a:cubicBezTo>
                      <a:pt x="197" y="93"/>
                      <a:pt x="194" y="84"/>
                      <a:pt x="190" y="77"/>
                    </a:cubicBezTo>
                    <a:cubicBezTo>
                      <a:pt x="189" y="76"/>
                      <a:pt x="189" y="74"/>
                      <a:pt x="190" y="73"/>
                    </a:cubicBezTo>
                    <a:cubicBezTo>
                      <a:pt x="211" y="52"/>
                      <a:pt x="211" y="52"/>
                      <a:pt x="211" y="52"/>
                    </a:cubicBezTo>
                    <a:cubicBezTo>
                      <a:pt x="188" y="29"/>
                      <a:pt x="188" y="29"/>
                      <a:pt x="188" y="29"/>
                    </a:cubicBezTo>
                    <a:cubicBezTo>
                      <a:pt x="167" y="50"/>
                      <a:pt x="167" y="50"/>
                      <a:pt x="167" y="50"/>
                    </a:cubicBezTo>
                    <a:cubicBezTo>
                      <a:pt x="166" y="51"/>
                      <a:pt x="164" y="51"/>
                      <a:pt x="163" y="50"/>
                    </a:cubicBezTo>
                    <a:cubicBezTo>
                      <a:pt x="155" y="46"/>
                      <a:pt x="143" y="41"/>
                      <a:pt x="139" y="41"/>
                    </a:cubicBezTo>
                    <a:cubicBezTo>
                      <a:pt x="137" y="40"/>
                      <a:pt x="136" y="39"/>
                      <a:pt x="136" y="37"/>
                    </a:cubicBezTo>
                    <a:cubicBezTo>
                      <a:pt x="136" y="8"/>
                      <a:pt x="136" y="8"/>
                      <a:pt x="136" y="8"/>
                    </a:cubicBezTo>
                    <a:cubicBezTo>
                      <a:pt x="104" y="8"/>
                      <a:pt x="104" y="8"/>
                      <a:pt x="104" y="8"/>
                    </a:cubicBezTo>
                    <a:cubicBezTo>
                      <a:pt x="104" y="37"/>
                      <a:pt x="104" y="37"/>
                      <a:pt x="104" y="37"/>
                    </a:cubicBezTo>
                    <a:cubicBezTo>
                      <a:pt x="104" y="39"/>
                      <a:pt x="103" y="40"/>
                      <a:pt x="101" y="41"/>
                    </a:cubicBezTo>
                    <a:cubicBezTo>
                      <a:pt x="96" y="42"/>
                      <a:pt x="85" y="46"/>
                      <a:pt x="77" y="50"/>
                    </a:cubicBezTo>
                    <a:cubicBezTo>
                      <a:pt x="76" y="51"/>
                      <a:pt x="74" y="51"/>
                      <a:pt x="73" y="50"/>
                    </a:cubicBezTo>
                    <a:cubicBezTo>
                      <a:pt x="52" y="29"/>
                      <a:pt x="52" y="29"/>
                      <a:pt x="52" y="29"/>
                    </a:cubicBezTo>
                    <a:cubicBezTo>
                      <a:pt x="29" y="52"/>
                      <a:pt x="29" y="52"/>
                      <a:pt x="29" y="52"/>
                    </a:cubicBezTo>
                    <a:cubicBezTo>
                      <a:pt x="50" y="73"/>
                      <a:pt x="50" y="73"/>
                      <a:pt x="50" y="73"/>
                    </a:cubicBezTo>
                    <a:cubicBezTo>
                      <a:pt x="51" y="74"/>
                      <a:pt x="51" y="76"/>
                      <a:pt x="50" y="77"/>
                    </a:cubicBezTo>
                    <a:cubicBezTo>
                      <a:pt x="46" y="85"/>
                      <a:pt x="42" y="96"/>
                      <a:pt x="41" y="101"/>
                    </a:cubicBezTo>
                    <a:cubicBezTo>
                      <a:pt x="40" y="103"/>
                      <a:pt x="39" y="104"/>
                      <a:pt x="37" y="104"/>
                    </a:cubicBezTo>
                    <a:cubicBezTo>
                      <a:pt x="8" y="104"/>
                      <a:pt x="8" y="104"/>
                      <a:pt x="8" y="104"/>
                    </a:cubicBezTo>
                    <a:cubicBezTo>
                      <a:pt x="8" y="128"/>
                      <a:pt x="8" y="128"/>
                      <a:pt x="8" y="128"/>
                    </a:cubicBezTo>
                    <a:cubicBezTo>
                      <a:pt x="37" y="128"/>
                      <a:pt x="37" y="128"/>
                      <a:pt x="37" y="128"/>
                    </a:cubicBezTo>
                    <a:cubicBezTo>
                      <a:pt x="39" y="128"/>
                      <a:pt x="40" y="129"/>
                      <a:pt x="41" y="131"/>
                    </a:cubicBezTo>
                    <a:cubicBezTo>
                      <a:pt x="42" y="143"/>
                      <a:pt x="46" y="156"/>
                      <a:pt x="50" y="163"/>
                    </a:cubicBezTo>
                    <a:cubicBezTo>
                      <a:pt x="51" y="164"/>
                      <a:pt x="51" y="166"/>
                      <a:pt x="50" y="167"/>
                    </a:cubicBezTo>
                    <a:cubicBezTo>
                      <a:pt x="29" y="188"/>
                      <a:pt x="29" y="188"/>
                      <a:pt x="29" y="188"/>
                    </a:cubicBezTo>
                    <a:cubicBezTo>
                      <a:pt x="52" y="211"/>
                      <a:pt x="52" y="211"/>
                      <a:pt x="52" y="211"/>
                    </a:cubicBezTo>
                    <a:cubicBezTo>
                      <a:pt x="73" y="190"/>
                      <a:pt x="73" y="190"/>
                      <a:pt x="73" y="190"/>
                    </a:cubicBezTo>
                    <a:cubicBezTo>
                      <a:pt x="74" y="189"/>
                      <a:pt x="76" y="189"/>
                      <a:pt x="77" y="190"/>
                    </a:cubicBezTo>
                    <a:cubicBezTo>
                      <a:pt x="82" y="192"/>
                      <a:pt x="88" y="195"/>
                      <a:pt x="94" y="196"/>
                    </a:cubicBezTo>
                    <a:cubicBezTo>
                      <a:pt x="97" y="198"/>
                      <a:pt x="100" y="199"/>
                      <a:pt x="102" y="200"/>
                    </a:cubicBezTo>
                    <a:cubicBezTo>
                      <a:pt x="103" y="200"/>
                      <a:pt x="104" y="202"/>
                      <a:pt x="104" y="203"/>
                    </a:cubicBezTo>
                    <a:lnTo>
                      <a:pt x="104" y="232"/>
                    </a:lnTo>
                    <a:close/>
                  </a:path>
                </a:pathLst>
              </a:custGeom>
              <a:grpFill/>
              <a:ln w="19050"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8"/>
              <p:cNvSpPr>
                <a:spLocks noEditPoints="1"/>
              </p:cNvSpPr>
              <p:nvPr/>
            </p:nvSpPr>
            <p:spPr bwMode="auto">
              <a:xfrm>
                <a:off x="10026650" y="3055938"/>
                <a:ext cx="230188" cy="231775"/>
              </a:xfrm>
              <a:custGeom>
                <a:avLst/>
                <a:gdLst>
                  <a:gd name="T0" fmla="*/ 48 w 96"/>
                  <a:gd name="T1" fmla="*/ 96 h 96"/>
                  <a:gd name="T2" fmla="*/ 0 w 96"/>
                  <a:gd name="T3" fmla="*/ 48 h 96"/>
                  <a:gd name="T4" fmla="*/ 48 w 96"/>
                  <a:gd name="T5" fmla="*/ 0 h 96"/>
                  <a:gd name="T6" fmla="*/ 96 w 96"/>
                  <a:gd name="T7" fmla="*/ 48 h 96"/>
                  <a:gd name="T8" fmla="*/ 48 w 96"/>
                  <a:gd name="T9" fmla="*/ 96 h 96"/>
                  <a:gd name="T10" fmla="*/ 48 w 96"/>
                  <a:gd name="T11" fmla="*/ 8 h 96"/>
                  <a:gd name="T12" fmla="*/ 8 w 96"/>
                  <a:gd name="T13" fmla="*/ 48 h 96"/>
                  <a:gd name="T14" fmla="*/ 48 w 96"/>
                  <a:gd name="T15" fmla="*/ 88 h 96"/>
                  <a:gd name="T16" fmla="*/ 88 w 96"/>
                  <a:gd name="T17" fmla="*/ 48 h 96"/>
                  <a:gd name="T18" fmla="*/ 48 w 96"/>
                  <a:gd name="T19"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96"/>
                    </a:moveTo>
                    <a:cubicBezTo>
                      <a:pt x="22" y="96"/>
                      <a:pt x="0" y="74"/>
                      <a:pt x="0" y="48"/>
                    </a:cubicBezTo>
                    <a:cubicBezTo>
                      <a:pt x="0" y="22"/>
                      <a:pt x="22" y="0"/>
                      <a:pt x="48" y="0"/>
                    </a:cubicBezTo>
                    <a:cubicBezTo>
                      <a:pt x="74" y="0"/>
                      <a:pt x="96" y="22"/>
                      <a:pt x="96" y="48"/>
                    </a:cubicBezTo>
                    <a:cubicBezTo>
                      <a:pt x="96" y="74"/>
                      <a:pt x="74" y="96"/>
                      <a:pt x="48" y="96"/>
                    </a:cubicBezTo>
                    <a:close/>
                    <a:moveTo>
                      <a:pt x="48" y="8"/>
                    </a:moveTo>
                    <a:cubicBezTo>
                      <a:pt x="26" y="8"/>
                      <a:pt x="8" y="26"/>
                      <a:pt x="8" y="48"/>
                    </a:cubicBezTo>
                    <a:cubicBezTo>
                      <a:pt x="8" y="70"/>
                      <a:pt x="26" y="88"/>
                      <a:pt x="48" y="88"/>
                    </a:cubicBezTo>
                    <a:cubicBezTo>
                      <a:pt x="70" y="88"/>
                      <a:pt x="88" y="70"/>
                      <a:pt x="88" y="48"/>
                    </a:cubicBezTo>
                    <a:cubicBezTo>
                      <a:pt x="88" y="26"/>
                      <a:pt x="70" y="8"/>
                      <a:pt x="48" y="8"/>
                    </a:cubicBezTo>
                    <a:close/>
                  </a:path>
                </a:pathLst>
              </a:custGeom>
              <a:grpFill/>
              <a:ln w="19050"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Oval 45"/>
            <p:cNvSpPr/>
            <p:nvPr/>
          </p:nvSpPr>
          <p:spPr>
            <a:xfrm>
              <a:off x="4032439" y="2500455"/>
              <a:ext cx="801165" cy="881987"/>
            </a:xfrm>
            <a:prstGeom prst="ellipse">
              <a:avLst/>
            </a:prstGeom>
            <a:solidFill>
              <a:srgbClr val="D43815">
                <a:alpha val="30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spTree>
    <p:extLst>
      <p:ext uri="{BB962C8B-B14F-4D97-AF65-F5344CB8AC3E}">
        <p14:creationId xmlns:p14="http://schemas.microsoft.com/office/powerpoint/2010/main" val="6967729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right)">
                                      <p:cBhvr>
                                        <p:cTn id="13" dur="500"/>
                                        <p:tgtEl>
                                          <p:spTgt spid="49"/>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3641267" y="1435697"/>
            <a:ext cx="0" cy="3356328"/>
          </a:xfrm>
          <a:prstGeom prst="line">
            <a:avLst/>
          </a:prstGeom>
          <a:ln>
            <a:solidFill>
              <a:srgbClr val="B5A594"/>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898611" y="2008938"/>
            <a:ext cx="2472574" cy="2174377"/>
            <a:chOff x="898611" y="1782909"/>
            <a:chExt cx="2472574" cy="2174377"/>
          </a:xfrm>
        </p:grpSpPr>
        <p:sp>
          <p:nvSpPr>
            <p:cNvPr id="14" name="TextBox 13"/>
            <p:cNvSpPr txBox="1"/>
            <p:nvPr/>
          </p:nvSpPr>
          <p:spPr>
            <a:xfrm>
              <a:off x="898611" y="3618732"/>
              <a:ext cx="2472574" cy="338554"/>
            </a:xfrm>
            <a:prstGeom prst="rect">
              <a:avLst/>
            </a:prstGeom>
            <a:noFill/>
          </p:spPr>
          <p:txBody>
            <a:bodyPr wrap="square" rtlCol="0">
              <a:spAutoFit/>
            </a:bodyPr>
            <a:lstStyle/>
            <a:p>
              <a:pPr algn="ctr"/>
              <a:r>
                <a:rPr lang="en-US" sz="1600" b="1" dirty="0">
                  <a:solidFill>
                    <a:srgbClr val="D43815"/>
                  </a:solidFill>
                  <a:latin typeface="Arial"/>
                  <a:cs typeface="Arial"/>
                </a:rPr>
                <a:t>Monitor and rebalance </a:t>
              </a:r>
            </a:p>
          </p:txBody>
        </p:sp>
        <p:grpSp>
          <p:nvGrpSpPr>
            <p:cNvPr id="3" name="Group 2"/>
            <p:cNvGrpSpPr/>
            <p:nvPr/>
          </p:nvGrpSpPr>
          <p:grpSpPr>
            <a:xfrm>
              <a:off x="1021207" y="1782909"/>
              <a:ext cx="2164908" cy="1663938"/>
              <a:chOff x="1021207" y="1782909"/>
              <a:chExt cx="2164908" cy="1663938"/>
            </a:xfrm>
          </p:grpSpPr>
          <p:sp>
            <p:nvSpPr>
              <p:cNvPr id="27" name="Freeform 278"/>
              <p:cNvSpPr>
                <a:spLocks noEditPoints="1"/>
              </p:cNvSpPr>
              <p:nvPr/>
            </p:nvSpPr>
            <p:spPr bwMode="auto">
              <a:xfrm>
                <a:off x="1021207" y="1782909"/>
                <a:ext cx="2164908" cy="1663938"/>
              </a:xfrm>
              <a:custGeom>
                <a:avLst/>
                <a:gdLst>
                  <a:gd name="T0" fmla="*/ 236 w 240"/>
                  <a:gd name="T1" fmla="*/ 96 h 184"/>
                  <a:gd name="T2" fmla="*/ 235 w 240"/>
                  <a:gd name="T3" fmla="*/ 96 h 184"/>
                  <a:gd name="T4" fmla="*/ 206 w 240"/>
                  <a:gd name="T5" fmla="*/ 24 h 184"/>
                  <a:gd name="T6" fmla="*/ 216 w 240"/>
                  <a:gd name="T7" fmla="*/ 24 h 184"/>
                  <a:gd name="T8" fmla="*/ 220 w 240"/>
                  <a:gd name="T9" fmla="*/ 20 h 184"/>
                  <a:gd name="T10" fmla="*/ 216 w 240"/>
                  <a:gd name="T11" fmla="*/ 16 h 184"/>
                  <a:gd name="T12" fmla="*/ 136 w 240"/>
                  <a:gd name="T13" fmla="*/ 16 h 184"/>
                  <a:gd name="T14" fmla="*/ 116 w 240"/>
                  <a:gd name="T15" fmla="*/ 0 h 184"/>
                  <a:gd name="T16" fmla="*/ 96 w 240"/>
                  <a:gd name="T17" fmla="*/ 16 h 184"/>
                  <a:gd name="T18" fmla="*/ 24 w 240"/>
                  <a:gd name="T19" fmla="*/ 16 h 184"/>
                  <a:gd name="T20" fmla="*/ 20 w 240"/>
                  <a:gd name="T21" fmla="*/ 20 h 184"/>
                  <a:gd name="T22" fmla="*/ 24 w 240"/>
                  <a:gd name="T23" fmla="*/ 24 h 184"/>
                  <a:gd name="T24" fmla="*/ 34 w 240"/>
                  <a:gd name="T25" fmla="*/ 24 h 184"/>
                  <a:gd name="T26" fmla="*/ 5 w 240"/>
                  <a:gd name="T27" fmla="*/ 96 h 184"/>
                  <a:gd name="T28" fmla="*/ 4 w 240"/>
                  <a:gd name="T29" fmla="*/ 96 h 184"/>
                  <a:gd name="T30" fmla="*/ 0 w 240"/>
                  <a:gd name="T31" fmla="*/ 100 h 184"/>
                  <a:gd name="T32" fmla="*/ 40 w 240"/>
                  <a:gd name="T33" fmla="*/ 140 h 184"/>
                  <a:gd name="T34" fmla="*/ 80 w 240"/>
                  <a:gd name="T35" fmla="*/ 100 h 184"/>
                  <a:gd name="T36" fmla="*/ 76 w 240"/>
                  <a:gd name="T37" fmla="*/ 96 h 184"/>
                  <a:gd name="T38" fmla="*/ 75 w 240"/>
                  <a:gd name="T39" fmla="*/ 96 h 184"/>
                  <a:gd name="T40" fmla="*/ 46 w 240"/>
                  <a:gd name="T41" fmla="*/ 24 h 184"/>
                  <a:gd name="T42" fmla="*/ 96 w 240"/>
                  <a:gd name="T43" fmla="*/ 24 h 184"/>
                  <a:gd name="T44" fmla="*/ 112 w 240"/>
                  <a:gd name="T45" fmla="*/ 40 h 184"/>
                  <a:gd name="T46" fmla="*/ 112 w 240"/>
                  <a:gd name="T47" fmla="*/ 176 h 184"/>
                  <a:gd name="T48" fmla="*/ 84 w 240"/>
                  <a:gd name="T49" fmla="*/ 176 h 184"/>
                  <a:gd name="T50" fmla="*/ 80 w 240"/>
                  <a:gd name="T51" fmla="*/ 180 h 184"/>
                  <a:gd name="T52" fmla="*/ 84 w 240"/>
                  <a:gd name="T53" fmla="*/ 184 h 184"/>
                  <a:gd name="T54" fmla="*/ 156 w 240"/>
                  <a:gd name="T55" fmla="*/ 184 h 184"/>
                  <a:gd name="T56" fmla="*/ 160 w 240"/>
                  <a:gd name="T57" fmla="*/ 180 h 184"/>
                  <a:gd name="T58" fmla="*/ 156 w 240"/>
                  <a:gd name="T59" fmla="*/ 176 h 184"/>
                  <a:gd name="T60" fmla="*/ 120 w 240"/>
                  <a:gd name="T61" fmla="*/ 176 h 184"/>
                  <a:gd name="T62" fmla="*/ 120 w 240"/>
                  <a:gd name="T63" fmla="*/ 40 h 184"/>
                  <a:gd name="T64" fmla="*/ 136 w 240"/>
                  <a:gd name="T65" fmla="*/ 24 h 184"/>
                  <a:gd name="T66" fmla="*/ 194 w 240"/>
                  <a:gd name="T67" fmla="*/ 24 h 184"/>
                  <a:gd name="T68" fmla="*/ 165 w 240"/>
                  <a:gd name="T69" fmla="*/ 96 h 184"/>
                  <a:gd name="T70" fmla="*/ 164 w 240"/>
                  <a:gd name="T71" fmla="*/ 96 h 184"/>
                  <a:gd name="T72" fmla="*/ 160 w 240"/>
                  <a:gd name="T73" fmla="*/ 100 h 184"/>
                  <a:gd name="T74" fmla="*/ 200 w 240"/>
                  <a:gd name="T75" fmla="*/ 140 h 184"/>
                  <a:gd name="T76" fmla="*/ 240 w 240"/>
                  <a:gd name="T77" fmla="*/ 100 h 184"/>
                  <a:gd name="T78" fmla="*/ 236 w 240"/>
                  <a:gd name="T79" fmla="*/ 96 h 184"/>
                  <a:gd name="T80" fmla="*/ 40 w 240"/>
                  <a:gd name="T81" fmla="*/ 132 h 184"/>
                  <a:gd name="T82" fmla="*/ 8 w 240"/>
                  <a:gd name="T83" fmla="*/ 104 h 184"/>
                  <a:gd name="T84" fmla="*/ 72 w 240"/>
                  <a:gd name="T85" fmla="*/ 104 h 184"/>
                  <a:gd name="T86" fmla="*/ 40 w 240"/>
                  <a:gd name="T87" fmla="*/ 132 h 184"/>
                  <a:gd name="T88" fmla="*/ 14 w 240"/>
                  <a:gd name="T89" fmla="*/ 96 h 184"/>
                  <a:gd name="T90" fmla="*/ 40 w 240"/>
                  <a:gd name="T91" fmla="*/ 31 h 184"/>
                  <a:gd name="T92" fmla="*/ 66 w 240"/>
                  <a:gd name="T93" fmla="*/ 96 h 184"/>
                  <a:gd name="T94" fmla="*/ 14 w 240"/>
                  <a:gd name="T95" fmla="*/ 96 h 184"/>
                  <a:gd name="T96" fmla="*/ 116 w 240"/>
                  <a:gd name="T97" fmla="*/ 32 h 184"/>
                  <a:gd name="T98" fmla="*/ 104 w 240"/>
                  <a:gd name="T99" fmla="*/ 20 h 184"/>
                  <a:gd name="T100" fmla="*/ 116 w 240"/>
                  <a:gd name="T101" fmla="*/ 8 h 184"/>
                  <a:gd name="T102" fmla="*/ 128 w 240"/>
                  <a:gd name="T103" fmla="*/ 20 h 184"/>
                  <a:gd name="T104" fmla="*/ 116 w 240"/>
                  <a:gd name="T105" fmla="*/ 32 h 184"/>
                  <a:gd name="T106" fmla="*/ 200 w 240"/>
                  <a:gd name="T107" fmla="*/ 31 h 184"/>
                  <a:gd name="T108" fmla="*/ 226 w 240"/>
                  <a:gd name="T109" fmla="*/ 96 h 184"/>
                  <a:gd name="T110" fmla="*/ 174 w 240"/>
                  <a:gd name="T111" fmla="*/ 96 h 184"/>
                  <a:gd name="T112" fmla="*/ 200 w 240"/>
                  <a:gd name="T113" fmla="*/ 31 h 184"/>
                  <a:gd name="T114" fmla="*/ 200 w 240"/>
                  <a:gd name="T115" fmla="*/ 132 h 184"/>
                  <a:gd name="T116" fmla="*/ 168 w 240"/>
                  <a:gd name="T117" fmla="*/ 104 h 184"/>
                  <a:gd name="T118" fmla="*/ 232 w 240"/>
                  <a:gd name="T119" fmla="*/ 104 h 184"/>
                  <a:gd name="T120" fmla="*/ 200 w 240"/>
                  <a:gd name="T121" fmla="*/ 13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 h="184">
                    <a:moveTo>
                      <a:pt x="236" y="96"/>
                    </a:moveTo>
                    <a:cubicBezTo>
                      <a:pt x="235" y="96"/>
                      <a:pt x="235" y="96"/>
                      <a:pt x="235" y="96"/>
                    </a:cubicBezTo>
                    <a:cubicBezTo>
                      <a:pt x="206" y="24"/>
                      <a:pt x="206" y="24"/>
                      <a:pt x="206" y="24"/>
                    </a:cubicBezTo>
                    <a:cubicBezTo>
                      <a:pt x="216" y="24"/>
                      <a:pt x="216" y="24"/>
                      <a:pt x="216" y="24"/>
                    </a:cubicBezTo>
                    <a:cubicBezTo>
                      <a:pt x="218" y="24"/>
                      <a:pt x="220" y="22"/>
                      <a:pt x="220" y="20"/>
                    </a:cubicBezTo>
                    <a:cubicBezTo>
                      <a:pt x="220" y="18"/>
                      <a:pt x="218" y="16"/>
                      <a:pt x="216" y="16"/>
                    </a:cubicBezTo>
                    <a:cubicBezTo>
                      <a:pt x="136" y="16"/>
                      <a:pt x="136" y="16"/>
                      <a:pt x="136" y="16"/>
                    </a:cubicBezTo>
                    <a:cubicBezTo>
                      <a:pt x="134" y="7"/>
                      <a:pt x="126" y="0"/>
                      <a:pt x="116" y="0"/>
                    </a:cubicBezTo>
                    <a:cubicBezTo>
                      <a:pt x="106" y="0"/>
                      <a:pt x="98" y="7"/>
                      <a:pt x="96" y="16"/>
                    </a:cubicBezTo>
                    <a:cubicBezTo>
                      <a:pt x="24" y="16"/>
                      <a:pt x="24" y="16"/>
                      <a:pt x="24" y="16"/>
                    </a:cubicBezTo>
                    <a:cubicBezTo>
                      <a:pt x="22" y="16"/>
                      <a:pt x="20" y="18"/>
                      <a:pt x="20" y="20"/>
                    </a:cubicBezTo>
                    <a:cubicBezTo>
                      <a:pt x="20" y="22"/>
                      <a:pt x="22" y="24"/>
                      <a:pt x="24" y="24"/>
                    </a:cubicBezTo>
                    <a:cubicBezTo>
                      <a:pt x="34" y="24"/>
                      <a:pt x="34" y="24"/>
                      <a:pt x="34" y="24"/>
                    </a:cubicBezTo>
                    <a:cubicBezTo>
                      <a:pt x="5" y="96"/>
                      <a:pt x="5" y="96"/>
                      <a:pt x="5" y="96"/>
                    </a:cubicBezTo>
                    <a:cubicBezTo>
                      <a:pt x="4" y="96"/>
                      <a:pt x="4" y="96"/>
                      <a:pt x="4" y="96"/>
                    </a:cubicBezTo>
                    <a:cubicBezTo>
                      <a:pt x="2" y="96"/>
                      <a:pt x="0" y="98"/>
                      <a:pt x="0" y="100"/>
                    </a:cubicBezTo>
                    <a:cubicBezTo>
                      <a:pt x="0" y="122"/>
                      <a:pt x="18" y="140"/>
                      <a:pt x="40" y="140"/>
                    </a:cubicBezTo>
                    <a:cubicBezTo>
                      <a:pt x="62" y="140"/>
                      <a:pt x="80" y="122"/>
                      <a:pt x="80" y="100"/>
                    </a:cubicBezTo>
                    <a:cubicBezTo>
                      <a:pt x="80" y="98"/>
                      <a:pt x="78" y="96"/>
                      <a:pt x="76" y="96"/>
                    </a:cubicBezTo>
                    <a:cubicBezTo>
                      <a:pt x="75" y="96"/>
                      <a:pt x="75" y="96"/>
                      <a:pt x="75" y="96"/>
                    </a:cubicBezTo>
                    <a:cubicBezTo>
                      <a:pt x="46" y="24"/>
                      <a:pt x="46" y="24"/>
                      <a:pt x="46" y="24"/>
                    </a:cubicBezTo>
                    <a:cubicBezTo>
                      <a:pt x="96" y="24"/>
                      <a:pt x="96" y="24"/>
                      <a:pt x="96" y="24"/>
                    </a:cubicBezTo>
                    <a:cubicBezTo>
                      <a:pt x="98" y="32"/>
                      <a:pt x="104" y="38"/>
                      <a:pt x="112" y="40"/>
                    </a:cubicBezTo>
                    <a:cubicBezTo>
                      <a:pt x="112" y="176"/>
                      <a:pt x="112" y="176"/>
                      <a:pt x="112" y="176"/>
                    </a:cubicBezTo>
                    <a:cubicBezTo>
                      <a:pt x="84" y="176"/>
                      <a:pt x="84" y="176"/>
                      <a:pt x="84" y="176"/>
                    </a:cubicBezTo>
                    <a:cubicBezTo>
                      <a:pt x="82" y="176"/>
                      <a:pt x="80" y="178"/>
                      <a:pt x="80" y="180"/>
                    </a:cubicBezTo>
                    <a:cubicBezTo>
                      <a:pt x="80" y="182"/>
                      <a:pt x="82" y="184"/>
                      <a:pt x="84" y="184"/>
                    </a:cubicBezTo>
                    <a:cubicBezTo>
                      <a:pt x="156" y="184"/>
                      <a:pt x="156" y="184"/>
                      <a:pt x="156" y="184"/>
                    </a:cubicBezTo>
                    <a:cubicBezTo>
                      <a:pt x="158" y="184"/>
                      <a:pt x="160" y="182"/>
                      <a:pt x="160" y="180"/>
                    </a:cubicBezTo>
                    <a:cubicBezTo>
                      <a:pt x="160" y="178"/>
                      <a:pt x="158" y="176"/>
                      <a:pt x="156" y="176"/>
                    </a:cubicBezTo>
                    <a:cubicBezTo>
                      <a:pt x="120" y="176"/>
                      <a:pt x="120" y="176"/>
                      <a:pt x="120" y="176"/>
                    </a:cubicBezTo>
                    <a:cubicBezTo>
                      <a:pt x="120" y="40"/>
                      <a:pt x="120" y="40"/>
                      <a:pt x="120" y="40"/>
                    </a:cubicBezTo>
                    <a:cubicBezTo>
                      <a:pt x="128" y="38"/>
                      <a:pt x="134" y="32"/>
                      <a:pt x="136" y="24"/>
                    </a:cubicBezTo>
                    <a:cubicBezTo>
                      <a:pt x="194" y="24"/>
                      <a:pt x="194" y="24"/>
                      <a:pt x="194" y="24"/>
                    </a:cubicBezTo>
                    <a:cubicBezTo>
                      <a:pt x="165" y="96"/>
                      <a:pt x="165" y="96"/>
                      <a:pt x="165" y="96"/>
                    </a:cubicBezTo>
                    <a:cubicBezTo>
                      <a:pt x="164" y="96"/>
                      <a:pt x="164" y="96"/>
                      <a:pt x="164" y="96"/>
                    </a:cubicBezTo>
                    <a:cubicBezTo>
                      <a:pt x="162" y="96"/>
                      <a:pt x="160" y="98"/>
                      <a:pt x="160" y="100"/>
                    </a:cubicBezTo>
                    <a:cubicBezTo>
                      <a:pt x="160" y="122"/>
                      <a:pt x="178" y="140"/>
                      <a:pt x="200" y="140"/>
                    </a:cubicBezTo>
                    <a:cubicBezTo>
                      <a:pt x="222" y="140"/>
                      <a:pt x="240" y="122"/>
                      <a:pt x="240" y="100"/>
                    </a:cubicBezTo>
                    <a:cubicBezTo>
                      <a:pt x="240" y="98"/>
                      <a:pt x="238" y="96"/>
                      <a:pt x="236" y="96"/>
                    </a:cubicBezTo>
                    <a:close/>
                    <a:moveTo>
                      <a:pt x="40" y="132"/>
                    </a:moveTo>
                    <a:cubicBezTo>
                      <a:pt x="24" y="132"/>
                      <a:pt x="10" y="120"/>
                      <a:pt x="8" y="104"/>
                    </a:cubicBezTo>
                    <a:cubicBezTo>
                      <a:pt x="72" y="104"/>
                      <a:pt x="72" y="104"/>
                      <a:pt x="72" y="104"/>
                    </a:cubicBezTo>
                    <a:cubicBezTo>
                      <a:pt x="70" y="120"/>
                      <a:pt x="56" y="132"/>
                      <a:pt x="40" y="132"/>
                    </a:cubicBezTo>
                    <a:close/>
                    <a:moveTo>
                      <a:pt x="14" y="96"/>
                    </a:moveTo>
                    <a:cubicBezTo>
                      <a:pt x="40" y="31"/>
                      <a:pt x="40" y="31"/>
                      <a:pt x="40" y="31"/>
                    </a:cubicBezTo>
                    <a:cubicBezTo>
                      <a:pt x="66" y="96"/>
                      <a:pt x="66" y="96"/>
                      <a:pt x="66" y="96"/>
                    </a:cubicBezTo>
                    <a:lnTo>
                      <a:pt x="14" y="96"/>
                    </a:lnTo>
                    <a:close/>
                    <a:moveTo>
                      <a:pt x="116" y="32"/>
                    </a:moveTo>
                    <a:cubicBezTo>
                      <a:pt x="109" y="32"/>
                      <a:pt x="104" y="27"/>
                      <a:pt x="104" y="20"/>
                    </a:cubicBezTo>
                    <a:cubicBezTo>
                      <a:pt x="104" y="13"/>
                      <a:pt x="109" y="8"/>
                      <a:pt x="116" y="8"/>
                    </a:cubicBezTo>
                    <a:cubicBezTo>
                      <a:pt x="123" y="8"/>
                      <a:pt x="128" y="13"/>
                      <a:pt x="128" y="20"/>
                    </a:cubicBezTo>
                    <a:cubicBezTo>
                      <a:pt x="128" y="27"/>
                      <a:pt x="123" y="32"/>
                      <a:pt x="116" y="32"/>
                    </a:cubicBezTo>
                    <a:close/>
                    <a:moveTo>
                      <a:pt x="200" y="31"/>
                    </a:moveTo>
                    <a:cubicBezTo>
                      <a:pt x="226" y="96"/>
                      <a:pt x="226" y="96"/>
                      <a:pt x="226" y="96"/>
                    </a:cubicBezTo>
                    <a:cubicBezTo>
                      <a:pt x="174" y="96"/>
                      <a:pt x="174" y="96"/>
                      <a:pt x="174" y="96"/>
                    </a:cubicBezTo>
                    <a:lnTo>
                      <a:pt x="200" y="31"/>
                    </a:lnTo>
                    <a:close/>
                    <a:moveTo>
                      <a:pt x="200" y="132"/>
                    </a:moveTo>
                    <a:cubicBezTo>
                      <a:pt x="184" y="132"/>
                      <a:pt x="170" y="120"/>
                      <a:pt x="168" y="104"/>
                    </a:cubicBezTo>
                    <a:cubicBezTo>
                      <a:pt x="232" y="104"/>
                      <a:pt x="232" y="104"/>
                      <a:pt x="232" y="104"/>
                    </a:cubicBezTo>
                    <a:cubicBezTo>
                      <a:pt x="230" y="120"/>
                      <a:pt x="216" y="132"/>
                      <a:pt x="200" y="132"/>
                    </a:cubicBezTo>
                    <a:close/>
                  </a:path>
                </a:pathLst>
              </a:custGeom>
              <a:solidFill>
                <a:srgbClr val="0D4571"/>
              </a:solidFill>
              <a:ln>
                <a:solidFill>
                  <a:srgbClr val="0D4571"/>
                </a:solidFill>
              </a:ln>
            </p:spPr>
            <p:txBody>
              <a:bodyPr vert="horz" wrap="square" lIns="91440" tIns="45720" rIns="91440" bIns="45720" numCol="1" anchor="t" anchorCtr="0" compatLnSpc="1">
                <a:prstTxWarp prst="textNoShape">
                  <a:avLst/>
                </a:prstTxWarp>
              </a:bodyPr>
              <a:lstStyle/>
              <a:p>
                <a:endParaRPr lang="en-US"/>
              </a:p>
            </p:txBody>
          </p:sp>
          <p:sp>
            <p:nvSpPr>
              <p:cNvPr id="28" name="Oval 27"/>
              <p:cNvSpPr/>
              <p:nvPr/>
            </p:nvSpPr>
            <p:spPr>
              <a:xfrm>
                <a:off x="1917963" y="1809166"/>
                <a:ext cx="301486" cy="301485"/>
              </a:xfrm>
              <a:prstGeom prst="ellipse">
                <a:avLst/>
              </a:prstGeom>
              <a:solidFill>
                <a:srgbClr val="0D4571">
                  <a:alpha val="30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grpSp>
      <p:grpSp>
        <p:nvGrpSpPr>
          <p:cNvPr id="6" name="Group 5"/>
          <p:cNvGrpSpPr/>
          <p:nvPr/>
        </p:nvGrpSpPr>
        <p:grpSpPr>
          <a:xfrm>
            <a:off x="3894059" y="1603753"/>
            <a:ext cx="1498229" cy="1467908"/>
            <a:chOff x="4011659" y="1993955"/>
            <a:chExt cx="1939720" cy="1900464"/>
          </a:xfrm>
        </p:grpSpPr>
        <p:graphicFrame>
          <p:nvGraphicFramePr>
            <p:cNvPr id="16" name="Chart 15"/>
            <p:cNvGraphicFramePr/>
            <p:nvPr>
              <p:extLst>
                <p:ext uri="{D42A27DB-BD31-4B8C-83A1-F6EECF244321}">
                  <p14:modId xmlns:p14="http://schemas.microsoft.com/office/powerpoint/2010/main" val="3919889933"/>
                </p:ext>
              </p:extLst>
            </p:nvPr>
          </p:nvGraphicFramePr>
          <p:xfrm>
            <a:off x="4011659" y="1993955"/>
            <a:ext cx="1939720" cy="1900464"/>
          </p:xfrm>
          <a:graphic>
            <a:graphicData uri="http://schemas.openxmlformats.org/drawingml/2006/chart">
              <c:chart xmlns:c="http://schemas.openxmlformats.org/drawingml/2006/chart" xmlns:r="http://schemas.openxmlformats.org/officeDocument/2006/relationships" r:id="rId3"/>
            </a:graphicData>
          </a:graphic>
        </p:graphicFrame>
        <p:sp>
          <p:nvSpPr>
            <p:cNvPr id="52" name="TextBox 51"/>
            <p:cNvSpPr txBox="1"/>
            <p:nvPr/>
          </p:nvSpPr>
          <p:spPr>
            <a:xfrm>
              <a:off x="4949690" y="2969983"/>
              <a:ext cx="594237" cy="302173"/>
            </a:xfrm>
            <a:prstGeom prst="rect">
              <a:avLst/>
            </a:prstGeom>
            <a:noFill/>
          </p:spPr>
          <p:txBody>
            <a:bodyPr wrap="square" rtlCol="0">
              <a:spAutoFit/>
            </a:bodyPr>
            <a:lstStyle/>
            <a:p>
              <a:pPr algn="ctr">
                <a:lnSpc>
                  <a:spcPct val="90000"/>
                </a:lnSpc>
              </a:pPr>
              <a:r>
                <a:rPr lang="en-US" sz="1000" b="1" dirty="0">
                  <a:solidFill>
                    <a:srgbClr val="0D4571"/>
                  </a:solidFill>
                  <a:latin typeface="Arial"/>
                  <a:cs typeface="Arial"/>
                </a:rPr>
                <a:t>65%</a:t>
              </a:r>
            </a:p>
          </p:txBody>
        </p:sp>
        <p:sp>
          <p:nvSpPr>
            <p:cNvPr id="53" name="TextBox 52"/>
            <p:cNvSpPr txBox="1"/>
            <p:nvPr/>
          </p:nvSpPr>
          <p:spPr>
            <a:xfrm>
              <a:off x="4330453" y="2796169"/>
              <a:ext cx="594237" cy="302173"/>
            </a:xfrm>
            <a:prstGeom prst="rect">
              <a:avLst/>
            </a:prstGeom>
            <a:noFill/>
          </p:spPr>
          <p:txBody>
            <a:bodyPr wrap="square" rtlCol="0">
              <a:spAutoFit/>
            </a:bodyPr>
            <a:lstStyle/>
            <a:p>
              <a:pPr algn="ctr">
                <a:lnSpc>
                  <a:spcPct val="90000"/>
                </a:lnSpc>
              </a:pPr>
              <a:r>
                <a:rPr lang="en-US" sz="1000" b="1" dirty="0">
                  <a:solidFill>
                    <a:srgbClr val="D43815"/>
                  </a:solidFill>
                  <a:latin typeface="Arial"/>
                  <a:cs typeface="Arial"/>
                </a:rPr>
                <a:t>20%</a:t>
              </a:r>
            </a:p>
          </p:txBody>
        </p:sp>
        <p:sp>
          <p:nvSpPr>
            <p:cNvPr id="54" name="TextBox 53"/>
            <p:cNvSpPr txBox="1"/>
            <p:nvPr/>
          </p:nvSpPr>
          <p:spPr>
            <a:xfrm>
              <a:off x="4516519" y="2468570"/>
              <a:ext cx="594237" cy="302173"/>
            </a:xfrm>
            <a:prstGeom prst="rect">
              <a:avLst/>
            </a:prstGeom>
            <a:noFill/>
          </p:spPr>
          <p:txBody>
            <a:bodyPr wrap="square" rtlCol="0">
              <a:spAutoFit/>
            </a:bodyPr>
            <a:lstStyle/>
            <a:p>
              <a:pPr algn="ctr">
                <a:lnSpc>
                  <a:spcPct val="90000"/>
                </a:lnSpc>
              </a:pPr>
              <a:r>
                <a:rPr lang="en-US" sz="1000" b="1" dirty="0">
                  <a:solidFill>
                    <a:srgbClr val="EFAF24"/>
                  </a:solidFill>
                  <a:latin typeface="Arial"/>
                  <a:cs typeface="Arial"/>
                </a:rPr>
                <a:t>15%</a:t>
              </a:r>
            </a:p>
          </p:txBody>
        </p:sp>
      </p:grpSp>
      <p:grpSp>
        <p:nvGrpSpPr>
          <p:cNvPr id="5" name="Group 4"/>
          <p:cNvGrpSpPr/>
          <p:nvPr/>
        </p:nvGrpSpPr>
        <p:grpSpPr>
          <a:xfrm>
            <a:off x="3891033" y="3093202"/>
            <a:ext cx="1498229" cy="1467908"/>
            <a:chOff x="6368376" y="1993955"/>
            <a:chExt cx="1939720" cy="1900464"/>
          </a:xfrm>
        </p:grpSpPr>
        <p:graphicFrame>
          <p:nvGraphicFramePr>
            <p:cNvPr id="21" name="Chart 20"/>
            <p:cNvGraphicFramePr/>
            <p:nvPr>
              <p:extLst>
                <p:ext uri="{D42A27DB-BD31-4B8C-83A1-F6EECF244321}">
                  <p14:modId xmlns:p14="http://schemas.microsoft.com/office/powerpoint/2010/main" val="1727301957"/>
                </p:ext>
              </p:extLst>
            </p:nvPr>
          </p:nvGraphicFramePr>
          <p:xfrm>
            <a:off x="6368376" y="1993955"/>
            <a:ext cx="1939720" cy="1900464"/>
          </p:xfrm>
          <a:graphic>
            <a:graphicData uri="http://schemas.openxmlformats.org/drawingml/2006/chart">
              <c:chart xmlns:c="http://schemas.openxmlformats.org/drawingml/2006/chart" xmlns:r="http://schemas.openxmlformats.org/officeDocument/2006/relationships" r:id="rId4"/>
            </a:graphicData>
          </a:graphic>
        </p:graphicFrame>
        <p:sp>
          <p:nvSpPr>
            <p:cNvPr id="55" name="TextBox 54"/>
            <p:cNvSpPr txBox="1"/>
            <p:nvPr/>
          </p:nvSpPr>
          <p:spPr>
            <a:xfrm>
              <a:off x="7261761" y="2969983"/>
              <a:ext cx="713850" cy="302173"/>
            </a:xfrm>
            <a:prstGeom prst="rect">
              <a:avLst/>
            </a:prstGeom>
            <a:noFill/>
          </p:spPr>
          <p:txBody>
            <a:bodyPr wrap="square" rtlCol="0">
              <a:spAutoFit/>
            </a:bodyPr>
            <a:lstStyle/>
            <a:p>
              <a:pPr algn="ctr">
                <a:lnSpc>
                  <a:spcPct val="90000"/>
                </a:lnSpc>
              </a:pPr>
              <a:r>
                <a:rPr lang="en-US" sz="1000" b="1" dirty="0">
                  <a:solidFill>
                    <a:srgbClr val="0D4571"/>
                  </a:solidFill>
                  <a:latin typeface="Arial"/>
                  <a:cs typeface="Arial"/>
                </a:rPr>
                <a:t>60%</a:t>
              </a:r>
            </a:p>
          </p:txBody>
        </p:sp>
        <p:sp>
          <p:nvSpPr>
            <p:cNvPr id="56" name="TextBox 55"/>
            <p:cNvSpPr txBox="1"/>
            <p:nvPr/>
          </p:nvSpPr>
          <p:spPr>
            <a:xfrm>
              <a:off x="6642523" y="2857063"/>
              <a:ext cx="713850" cy="302173"/>
            </a:xfrm>
            <a:prstGeom prst="rect">
              <a:avLst/>
            </a:prstGeom>
            <a:noFill/>
          </p:spPr>
          <p:txBody>
            <a:bodyPr wrap="square" rtlCol="0">
              <a:spAutoFit/>
            </a:bodyPr>
            <a:lstStyle/>
            <a:p>
              <a:pPr algn="ctr">
                <a:lnSpc>
                  <a:spcPct val="90000"/>
                </a:lnSpc>
              </a:pPr>
              <a:r>
                <a:rPr lang="en-US" sz="1000" b="1" dirty="0">
                  <a:solidFill>
                    <a:srgbClr val="D43815"/>
                  </a:solidFill>
                  <a:latin typeface="Arial"/>
                  <a:cs typeface="Arial"/>
                </a:rPr>
                <a:t>30%</a:t>
              </a:r>
            </a:p>
          </p:txBody>
        </p:sp>
        <p:sp>
          <p:nvSpPr>
            <p:cNvPr id="57" name="TextBox 56"/>
            <p:cNvSpPr txBox="1"/>
            <p:nvPr/>
          </p:nvSpPr>
          <p:spPr>
            <a:xfrm>
              <a:off x="6859041" y="2448272"/>
              <a:ext cx="713850" cy="302173"/>
            </a:xfrm>
            <a:prstGeom prst="rect">
              <a:avLst/>
            </a:prstGeom>
            <a:noFill/>
          </p:spPr>
          <p:txBody>
            <a:bodyPr wrap="square" rtlCol="0">
              <a:spAutoFit/>
            </a:bodyPr>
            <a:lstStyle/>
            <a:p>
              <a:pPr algn="ctr">
                <a:lnSpc>
                  <a:spcPct val="90000"/>
                </a:lnSpc>
              </a:pPr>
              <a:r>
                <a:rPr lang="en-US" sz="1000" b="1" dirty="0">
                  <a:solidFill>
                    <a:srgbClr val="EFAF24"/>
                  </a:solidFill>
                  <a:latin typeface="Arial"/>
                  <a:cs typeface="Arial"/>
                </a:rPr>
                <a:t>10%</a:t>
              </a:r>
            </a:p>
          </p:txBody>
        </p:sp>
      </p:grpSp>
      <p:grpSp>
        <p:nvGrpSpPr>
          <p:cNvPr id="61" name="Group 60"/>
          <p:cNvGrpSpPr/>
          <p:nvPr/>
        </p:nvGrpSpPr>
        <p:grpSpPr>
          <a:xfrm>
            <a:off x="6029855" y="2565563"/>
            <a:ext cx="938656" cy="938654"/>
            <a:chOff x="6704071" y="2731646"/>
            <a:chExt cx="938656" cy="938654"/>
          </a:xfrm>
        </p:grpSpPr>
        <p:sp>
          <p:nvSpPr>
            <p:cNvPr id="62" name="Oval 61"/>
            <p:cNvSpPr/>
            <p:nvPr/>
          </p:nvSpPr>
          <p:spPr>
            <a:xfrm>
              <a:off x="6704071" y="2731646"/>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nvGrpSpPr>
            <p:cNvPr id="63" name="Group 62"/>
            <p:cNvGrpSpPr/>
            <p:nvPr/>
          </p:nvGrpSpPr>
          <p:grpSpPr>
            <a:xfrm>
              <a:off x="6935028" y="2858718"/>
              <a:ext cx="430430" cy="650036"/>
              <a:chOff x="8885238" y="2876551"/>
              <a:chExt cx="388938" cy="587375"/>
            </a:xfrm>
            <a:solidFill>
              <a:srgbClr val="D43815"/>
            </a:solidFill>
          </p:grpSpPr>
          <p:sp>
            <p:nvSpPr>
              <p:cNvPr id="64" name="Freeform 16"/>
              <p:cNvSpPr>
                <a:spLocks noEditPoints="1"/>
              </p:cNvSpPr>
              <p:nvPr/>
            </p:nvSpPr>
            <p:spPr bwMode="auto">
              <a:xfrm>
                <a:off x="8909050" y="3025776"/>
                <a:ext cx="358775" cy="438150"/>
              </a:xfrm>
              <a:custGeom>
                <a:avLst/>
                <a:gdLst>
                  <a:gd name="T0" fmla="*/ 130 w 147"/>
                  <a:gd name="T1" fmla="*/ 179 h 179"/>
                  <a:gd name="T2" fmla="*/ 50 w 147"/>
                  <a:gd name="T3" fmla="*/ 179 h 179"/>
                  <a:gd name="T4" fmla="*/ 47 w 147"/>
                  <a:gd name="T5" fmla="*/ 177 h 179"/>
                  <a:gd name="T6" fmla="*/ 6 w 147"/>
                  <a:gd name="T7" fmla="*/ 117 h 179"/>
                  <a:gd name="T8" fmla="*/ 4 w 147"/>
                  <a:gd name="T9" fmla="*/ 96 h 179"/>
                  <a:gd name="T10" fmla="*/ 14 w 147"/>
                  <a:gd name="T11" fmla="*/ 90 h 179"/>
                  <a:gd name="T12" fmla="*/ 50 w 147"/>
                  <a:gd name="T13" fmla="*/ 118 h 179"/>
                  <a:gd name="T14" fmla="*/ 50 w 147"/>
                  <a:gd name="T15" fmla="*/ 19 h 179"/>
                  <a:gd name="T16" fmla="*/ 70 w 147"/>
                  <a:gd name="T17" fmla="*/ 0 h 179"/>
                  <a:gd name="T18" fmla="*/ 90 w 147"/>
                  <a:gd name="T19" fmla="*/ 19 h 179"/>
                  <a:gd name="T20" fmla="*/ 90 w 147"/>
                  <a:gd name="T21" fmla="*/ 76 h 179"/>
                  <a:gd name="T22" fmla="*/ 131 w 147"/>
                  <a:gd name="T23" fmla="*/ 91 h 179"/>
                  <a:gd name="T24" fmla="*/ 144 w 147"/>
                  <a:gd name="T25" fmla="*/ 120 h 179"/>
                  <a:gd name="T26" fmla="*/ 134 w 147"/>
                  <a:gd name="T27" fmla="*/ 176 h 179"/>
                  <a:gd name="T28" fmla="*/ 130 w 147"/>
                  <a:gd name="T29" fmla="*/ 179 h 179"/>
                  <a:gd name="T30" fmla="*/ 52 w 147"/>
                  <a:gd name="T31" fmla="*/ 171 h 179"/>
                  <a:gd name="T32" fmla="*/ 127 w 147"/>
                  <a:gd name="T33" fmla="*/ 171 h 179"/>
                  <a:gd name="T34" fmla="*/ 136 w 147"/>
                  <a:gd name="T35" fmla="*/ 119 h 179"/>
                  <a:gd name="T36" fmla="*/ 128 w 147"/>
                  <a:gd name="T37" fmla="*/ 98 h 179"/>
                  <a:gd name="T38" fmla="*/ 85 w 147"/>
                  <a:gd name="T39" fmla="*/ 83 h 179"/>
                  <a:gd name="T40" fmla="*/ 82 w 147"/>
                  <a:gd name="T41" fmla="*/ 79 h 179"/>
                  <a:gd name="T42" fmla="*/ 82 w 147"/>
                  <a:gd name="T43" fmla="*/ 19 h 179"/>
                  <a:gd name="T44" fmla="*/ 70 w 147"/>
                  <a:gd name="T45" fmla="*/ 8 h 179"/>
                  <a:gd name="T46" fmla="*/ 58 w 147"/>
                  <a:gd name="T47" fmla="*/ 19 h 179"/>
                  <a:gd name="T48" fmla="*/ 58 w 147"/>
                  <a:gd name="T49" fmla="*/ 131 h 179"/>
                  <a:gd name="T50" fmla="*/ 55 w 147"/>
                  <a:gd name="T51" fmla="*/ 135 h 179"/>
                  <a:gd name="T52" fmla="*/ 51 w 147"/>
                  <a:gd name="T53" fmla="*/ 133 h 179"/>
                  <a:gd name="T54" fmla="*/ 14 w 147"/>
                  <a:gd name="T55" fmla="*/ 98 h 179"/>
                  <a:gd name="T56" fmla="*/ 11 w 147"/>
                  <a:gd name="T57" fmla="*/ 100 h 179"/>
                  <a:gd name="T58" fmla="*/ 12 w 147"/>
                  <a:gd name="T59" fmla="*/ 112 h 179"/>
                  <a:gd name="T60" fmla="*/ 52 w 147"/>
                  <a:gd name="T61" fmla="*/ 17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79">
                    <a:moveTo>
                      <a:pt x="130" y="179"/>
                    </a:moveTo>
                    <a:cubicBezTo>
                      <a:pt x="50" y="179"/>
                      <a:pt x="50" y="179"/>
                      <a:pt x="50" y="179"/>
                    </a:cubicBezTo>
                    <a:cubicBezTo>
                      <a:pt x="49" y="179"/>
                      <a:pt x="47" y="178"/>
                      <a:pt x="47" y="177"/>
                    </a:cubicBezTo>
                    <a:cubicBezTo>
                      <a:pt x="6" y="117"/>
                      <a:pt x="6" y="117"/>
                      <a:pt x="6" y="117"/>
                    </a:cubicBezTo>
                    <a:cubicBezTo>
                      <a:pt x="2" y="111"/>
                      <a:pt x="0" y="102"/>
                      <a:pt x="4" y="96"/>
                    </a:cubicBezTo>
                    <a:cubicBezTo>
                      <a:pt x="6" y="92"/>
                      <a:pt x="10" y="90"/>
                      <a:pt x="14" y="90"/>
                    </a:cubicBezTo>
                    <a:cubicBezTo>
                      <a:pt x="25" y="90"/>
                      <a:pt x="34" y="95"/>
                      <a:pt x="50" y="118"/>
                    </a:cubicBezTo>
                    <a:cubicBezTo>
                      <a:pt x="50" y="19"/>
                      <a:pt x="50" y="19"/>
                      <a:pt x="50" y="19"/>
                    </a:cubicBezTo>
                    <a:cubicBezTo>
                      <a:pt x="50" y="9"/>
                      <a:pt x="59" y="0"/>
                      <a:pt x="70" y="0"/>
                    </a:cubicBezTo>
                    <a:cubicBezTo>
                      <a:pt x="80" y="0"/>
                      <a:pt x="90" y="9"/>
                      <a:pt x="90" y="19"/>
                    </a:cubicBezTo>
                    <a:cubicBezTo>
                      <a:pt x="90" y="76"/>
                      <a:pt x="90" y="76"/>
                      <a:pt x="90" y="76"/>
                    </a:cubicBezTo>
                    <a:cubicBezTo>
                      <a:pt x="131" y="91"/>
                      <a:pt x="131" y="91"/>
                      <a:pt x="131" y="91"/>
                    </a:cubicBezTo>
                    <a:cubicBezTo>
                      <a:pt x="143" y="95"/>
                      <a:pt x="147" y="109"/>
                      <a:pt x="144" y="120"/>
                    </a:cubicBezTo>
                    <a:cubicBezTo>
                      <a:pt x="134" y="176"/>
                      <a:pt x="134" y="176"/>
                      <a:pt x="134" y="176"/>
                    </a:cubicBezTo>
                    <a:cubicBezTo>
                      <a:pt x="134" y="178"/>
                      <a:pt x="132" y="179"/>
                      <a:pt x="130" y="179"/>
                    </a:cubicBezTo>
                    <a:close/>
                    <a:moveTo>
                      <a:pt x="52" y="171"/>
                    </a:moveTo>
                    <a:cubicBezTo>
                      <a:pt x="127" y="171"/>
                      <a:pt x="127" y="171"/>
                      <a:pt x="127" y="171"/>
                    </a:cubicBezTo>
                    <a:cubicBezTo>
                      <a:pt x="136" y="119"/>
                      <a:pt x="136" y="119"/>
                      <a:pt x="136" y="119"/>
                    </a:cubicBezTo>
                    <a:cubicBezTo>
                      <a:pt x="138" y="111"/>
                      <a:pt x="136" y="101"/>
                      <a:pt x="128" y="98"/>
                    </a:cubicBezTo>
                    <a:cubicBezTo>
                      <a:pt x="85" y="83"/>
                      <a:pt x="85" y="83"/>
                      <a:pt x="85" y="83"/>
                    </a:cubicBezTo>
                    <a:cubicBezTo>
                      <a:pt x="83" y="82"/>
                      <a:pt x="82" y="81"/>
                      <a:pt x="82" y="79"/>
                    </a:cubicBezTo>
                    <a:cubicBezTo>
                      <a:pt x="82" y="19"/>
                      <a:pt x="82" y="19"/>
                      <a:pt x="82" y="19"/>
                    </a:cubicBezTo>
                    <a:cubicBezTo>
                      <a:pt x="82" y="13"/>
                      <a:pt x="76" y="8"/>
                      <a:pt x="70" y="8"/>
                    </a:cubicBezTo>
                    <a:cubicBezTo>
                      <a:pt x="64" y="8"/>
                      <a:pt x="58" y="13"/>
                      <a:pt x="58" y="19"/>
                    </a:cubicBezTo>
                    <a:cubicBezTo>
                      <a:pt x="58" y="131"/>
                      <a:pt x="58" y="131"/>
                      <a:pt x="58" y="131"/>
                    </a:cubicBezTo>
                    <a:cubicBezTo>
                      <a:pt x="58" y="133"/>
                      <a:pt x="57" y="134"/>
                      <a:pt x="55" y="135"/>
                    </a:cubicBezTo>
                    <a:cubicBezTo>
                      <a:pt x="53" y="135"/>
                      <a:pt x="52" y="135"/>
                      <a:pt x="51" y="133"/>
                    </a:cubicBezTo>
                    <a:cubicBezTo>
                      <a:pt x="30" y="101"/>
                      <a:pt x="21" y="98"/>
                      <a:pt x="14" y="98"/>
                    </a:cubicBezTo>
                    <a:cubicBezTo>
                      <a:pt x="12" y="98"/>
                      <a:pt x="11" y="99"/>
                      <a:pt x="11" y="100"/>
                    </a:cubicBezTo>
                    <a:cubicBezTo>
                      <a:pt x="9" y="103"/>
                      <a:pt x="10" y="109"/>
                      <a:pt x="12" y="112"/>
                    </a:cubicBezTo>
                    <a:lnTo>
                      <a:pt x="52" y="171"/>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7"/>
              <p:cNvSpPr>
                <a:spLocks/>
              </p:cNvSpPr>
              <p:nvPr/>
            </p:nvSpPr>
            <p:spPr bwMode="auto">
              <a:xfrm>
                <a:off x="9177338" y="3052763"/>
                <a:ext cx="96838" cy="20638"/>
              </a:xfrm>
              <a:custGeom>
                <a:avLst/>
                <a:gdLst>
                  <a:gd name="T0" fmla="*/ 36 w 40"/>
                  <a:gd name="T1" fmla="*/ 8 h 8"/>
                  <a:gd name="T2" fmla="*/ 4 w 40"/>
                  <a:gd name="T3" fmla="*/ 8 h 8"/>
                  <a:gd name="T4" fmla="*/ 0 w 40"/>
                  <a:gd name="T5" fmla="*/ 4 h 8"/>
                  <a:gd name="T6" fmla="*/ 4 w 40"/>
                  <a:gd name="T7" fmla="*/ 0 h 8"/>
                  <a:gd name="T8" fmla="*/ 36 w 40"/>
                  <a:gd name="T9" fmla="*/ 0 h 8"/>
                  <a:gd name="T10" fmla="*/ 40 w 40"/>
                  <a:gd name="T11" fmla="*/ 4 h 8"/>
                  <a:gd name="T12" fmla="*/ 36 w 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0" h="8">
                    <a:moveTo>
                      <a:pt x="36" y="8"/>
                    </a:moveTo>
                    <a:cubicBezTo>
                      <a:pt x="4" y="8"/>
                      <a:pt x="4" y="8"/>
                      <a:pt x="4" y="8"/>
                    </a:cubicBezTo>
                    <a:cubicBezTo>
                      <a:pt x="2" y="8"/>
                      <a:pt x="0" y="6"/>
                      <a:pt x="0" y="4"/>
                    </a:cubicBezTo>
                    <a:cubicBezTo>
                      <a:pt x="0" y="2"/>
                      <a:pt x="2" y="0"/>
                      <a:pt x="4" y="0"/>
                    </a:cubicBezTo>
                    <a:cubicBezTo>
                      <a:pt x="36" y="0"/>
                      <a:pt x="36" y="0"/>
                      <a:pt x="36" y="0"/>
                    </a:cubicBezTo>
                    <a:cubicBezTo>
                      <a:pt x="38" y="0"/>
                      <a:pt x="40" y="2"/>
                      <a:pt x="40" y="4"/>
                    </a:cubicBezTo>
                    <a:cubicBezTo>
                      <a:pt x="40" y="6"/>
                      <a:pt x="38" y="8"/>
                      <a:pt x="36"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8"/>
              <p:cNvSpPr>
                <a:spLocks/>
              </p:cNvSpPr>
              <p:nvPr/>
            </p:nvSpPr>
            <p:spPr bwMode="auto">
              <a:xfrm>
                <a:off x="9155113" y="2925763"/>
                <a:ext cx="71438" cy="68263"/>
              </a:xfrm>
              <a:custGeom>
                <a:avLst/>
                <a:gdLst>
                  <a:gd name="T0" fmla="*/ 4 w 29"/>
                  <a:gd name="T1" fmla="*/ 28 h 28"/>
                  <a:gd name="T2" fmla="*/ 1 w 29"/>
                  <a:gd name="T3" fmla="*/ 27 h 28"/>
                  <a:gd name="T4" fmla="*/ 1 w 29"/>
                  <a:gd name="T5" fmla="*/ 22 h 28"/>
                  <a:gd name="T6" fmla="*/ 21 w 29"/>
                  <a:gd name="T7" fmla="*/ 1 h 28"/>
                  <a:gd name="T8" fmla="*/ 27 w 29"/>
                  <a:gd name="T9" fmla="*/ 1 h 28"/>
                  <a:gd name="T10" fmla="*/ 27 w 29"/>
                  <a:gd name="T11" fmla="*/ 7 h 28"/>
                  <a:gd name="T12" fmla="*/ 7 w 29"/>
                  <a:gd name="T13" fmla="*/ 27 h 28"/>
                  <a:gd name="T14" fmla="*/ 4 w 29"/>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4" y="28"/>
                    </a:moveTo>
                    <a:cubicBezTo>
                      <a:pt x="3" y="28"/>
                      <a:pt x="2" y="28"/>
                      <a:pt x="1" y="27"/>
                    </a:cubicBezTo>
                    <a:cubicBezTo>
                      <a:pt x="0" y="26"/>
                      <a:pt x="0" y="23"/>
                      <a:pt x="1" y="22"/>
                    </a:cubicBezTo>
                    <a:cubicBezTo>
                      <a:pt x="21" y="1"/>
                      <a:pt x="21" y="1"/>
                      <a:pt x="21" y="1"/>
                    </a:cubicBezTo>
                    <a:cubicBezTo>
                      <a:pt x="23" y="0"/>
                      <a:pt x="25" y="0"/>
                      <a:pt x="27" y="1"/>
                    </a:cubicBezTo>
                    <a:cubicBezTo>
                      <a:pt x="29" y="3"/>
                      <a:pt x="29" y="5"/>
                      <a:pt x="27" y="7"/>
                    </a:cubicBezTo>
                    <a:cubicBezTo>
                      <a:pt x="7" y="27"/>
                      <a:pt x="7" y="27"/>
                      <a:pt x="7" y="27"/>
                    </a:cubicBezTo>
                    <a:cubicBezTo>
                      <a:pt x="6" y="28"/>
                      <a:pt x="5" y="28"/>
                      <a:pt x="4" y="2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9"/>
              <p:cNvSpPr>
                <a:spLocks/>
              </p:cNvSpPr>
              <p:nvPr/>
            </p:nvSpPr>
            <p:spPr bwMode="auto">
              <a:xfrm>
                <a:off x="9069388" y="2876551"/>
                <a:ext cx="20638" cy="98425"/>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0"/>
              <p:cNvSpPr>
                <a:spLocks/>
              </p:cNvSpPr>
              <p:nvPr/>
            </p:nvSpPr>
            <p:spPr bwMode="auto">
              <a:xfrm>
                <a:off x="8932863" y="2925763"/>
                <a:ext cx="71438" cy="68263"/>
              </a:xfrm>
              <a:custGeom>
                <a:avLst/>
                <a:gdLst>
                  <a:gd name="T0" fmla="*/ 24 w 29"/>
                  <a:gd name="T1" fmla="*/ 28 h 28"/>
                  <a:gd name="T2" fmla="*/ 22 w 29"/>
                  <a:gd name="T3" fmla="*/ 27 h 28"/>
                  <a:gd name="T4" fmla="*/ 1 w 29"/>
                  <a:gd name="T5" fmla="*/ 7 h 28"/>
                  <a:gd name="T6" fmla="*/ 1 w 29"/>
                  <a:gd name="T7" fmla="*/ 1 h 28"/>
                  <a:gd name="T8" fmla="*/ 7 w 29"/>
                  <a:gd name="T9" fmla="*/ 1 h 28"/>
                  <a:gd name="T10" fmla="*/ 27 w 29"/>
                  <a:gd name="T11" fmla="*/ 22 h 28"/>
                  <a:gd name="T12" fmla="*/ 27 w 29"/>
                  <a:gd name="T13" fmla="*/ 27 h 28"/>
                  <a:gd name="T14" fmla="*/ 24 w 29"/>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24" y="28"/>
                    </a:moveTo>
                    <a:cubicBezTo>
                      <a:pt x="23" y="28"/>
                      <a:pt x="22" y="28"/>
                      <a:pt x="22" y="27"/>
                    </a:cubicBezTo>
                    <a:cubicBezTo>
                      <a:pt x="1" y="7"/>
                      <a:pt x="1" y="7"/>
                      <a:pt x="1" y="7"/>
                    </a:cubicBezTo>
                    <a:cubicBezTo>
                      <a:pt x="0" y="5"/>
                      <a:pt x="0" y="3"/>
                      <a:pt x="1" y="1"/>
                    </a:cubicBezTo>
                    <a:cubicBezTo>
                      <a:pt x="3" y="0"/>
                      <a:pt x="5" y="0"/>
                      <a:pt x="7" y="1"/>
                    </a:cubicBezTo>
                    <a:cubicBezTo>
                      <a:pt x="27" y="22"/>
                      <a:pt x="27" y="22"/>
                      <a:pt x="27" y="22"/>
                    </a:cubicBezTo>
                    <a:cubicBezTo>
                      <a:pt x="29" y="23"/>
                      <a:pt x="29" y="26"/>
                      <a:pt x="27" y="27"/>
                    </a:cubicBezTo>
                    <a:cubicBezTo>
                      <a:pt x="26" y="28"/>
                      <a:pt x="25" y="28"/>
                      <a:pt x="24" y="2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1"/>
              <p:cNvSpPr>
                <a:spLocks/>
              </p:cNvSpPr>
              <p:nvPr/>
            </p:nvSpPr>
            <p:spPr bwMode="auto">
              <a:xfrm>
                <a:off x="8885238" y="3052763"/>
                <a:ext cx="96838" cy="20638"/>
              </a:xfrm>
              <a:custGeom>
                <a:avLst/>
                <a:gdLst>
                  <a:gd name="T0" fmla="*/ 36 w 40"/>
                  <a:gd name="T1" fmla="*/ 8 h 8"/>
                  <a:gd name="T2" fmla="*/ 4 w 40"/>
                  <a:gd name="T3" fmla="*/ 8 h 8"/>
                  <a:gd name="T4" fmla="*/ 0 w 40"/>
                  <a:gd name="T5" fmla="*/ 4 h 8"/>
                  <a:gd name="T6" fmla="*/ 4 w 40"/>
                  <a:gd name="T7" fmla="*/ 0 h 8"/>
                  <a:gd name="T8" fmla="*/ 36 w 40"/>
                  <a:gd name="T9" fmla="*/ 0 h 8"/>
                  <a:gd name="T10" fmla="*/ 40 w 40"/>
                  <a:gd name="T11" fmla="*/ 4 h 8"/>
                  <a:gd name="T12" fmla="*/ 36 w 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0" h="8">
                    <a:moveTo>
                      <a:pt x="36" y="8"/>
                    </a:moveTo>
                    <a:cubicBezTo>
                      <a:pt x="4" y="8"/>
                      <a:pt x="4" y="8"/>
                      <a:pt x="4" y="8"/>
                    </a:cubicBezTo>
                    <a:cubicBezTo>
                      <a:pt x="2" y="8"/>
                      <a:pt x="0" y="6"/>
                      <a:pt x="0" y="4"/>
                    </a:cubicBezTo>
                    <a:cubicBezTo>
                      <a:pt x="0" y="2"/>
                      <a:pt x="2" y="0"/>
                      <a:pt x="4" y="0"/>
                    </a:cubicBezTo>
                    <a:cubicBezTo>
                      <a:pt x="36" y="0"/>
                      <a:pt x="36" y="0"/>
                      <a:pt x="36" y="0"/>
                    </a:cubicBezTo>
                    <a:cubicBezTo>
                      <a:pt x="38" y="0"/>
                      <a:pt x="40" y="2"/>
                      <a:pt x="40" y="4"/>
                    </a:cubicBezTo>
                    <a:cubicBezTo>
                      <a:pt x="40" y="6"/>
                      <a:pt x="38" y="8"/>
                      <a:pt x="36"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70" name="Group 69"/>
          <p:cNvGrpSpPr/>
          <p:nvPr/>
        </p:nvGrpSpPr>
        <p:grpSpPr>
          <a:xfrm>
            <a:off x="7227730" y="2549885"/>
            <a:ext cx="938656" cy="938654"/>
            <a:chOff x="7768671" y="2731646"/>
            <a:chExt cx="938656" cy="938654"/>
          </a:xfrm>
        </p:grpSpPr>
        <p:sp>
          <p:nvSpPr>
            <p:cNvPr id="71" name="Oval 70"/>
            <p:cNvSpPr/>
            <p:nvPr/>
          </p:nvSpPr>
          <p:spPr>
            <a:xfrm>
              <a:off x="7768671" y="2731646"/>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nvGrpSpPr>
            <p:cNvPr id="72" name="Group 71"/>
            <p:cNvGrpSpPr/>
            <p:nvPr/>
          </p:nvGrpSpPr>
          <p:grpSpPr>
            <a:xfrm>
              <a:off x="7939526" y="2908800"/>
              <a:ext cx="621663" cy="619959"/>
              <a:chOff x="4075113" y="4279900"/>
              <a:chExt cx="579438" cy="577850"/>
            </a:xfrm>
            <a:solidFill>
              <a:srgbClr val="D43815"/>
            </a:solidFill>
          </p:grpSpPr>
          <p:sp>
            <p:nvSpPr>
              <p:cNvPr id="73" name="Freeform 133"/>
              <p:cNvSpPr>
                <a:spLocks noEditPoints="1"/>
              </p:cNvSpPr>
              <p:nvPr/>
            </p:nvSpPr>
            <p:spPr bwMode="auto">
              <a:xfrm>
                <a:off x="4075113" y="4279900"/>
                <a:ext cx="500063" cy="442913"/>
              </a:xfrm>
              <a:custGeom>
                <a:avLst/>
                <a:gdLst>
                  <a:gd name="T0" fmla="*/ 90 w 208"/>
                  <a:gd name="T1" fmla="*/ 176 h 184"/>
                  <a:gd name="T2" fmla="*/ 35 w 208"/>
                  <a:gd name="T3" fmla="*/ 176 h 184"/>
                  <a:gd name="T4" fmla="*/ 40 w 208"/>
                  <a:gd name="T5" fmla="*/ 164 h 184"/>
                  <a:gd name="T6" fmla="*/ 40 w 208"/>
                  <a:gd name="T7" fmla="*/ 56 h 184"/>
                  <a:gd name="T8" fmla="*/ 200 w 208"/>
                  <a:gd name="T9" fmla="*/ 56 h 184"/>
                  <a:gd name="T10" fmla="*/ 200 w 208"/>
                  <a:gd name="T11" fmla="*/ 90 h 184"/>
                  <a:gd name="T12" fmla="*/ 204 w 208"/>
                  <a:gd name="T13" fmla="*/ 94 h 184"/>
                  <a:gd name="T14" fmla="*/ 208 w 208"/>
                  <a:gd name="T15" fmla="*/ 90 h 184"/>
                  <a:gd name="T16" fmla="*/ 208 w 208"/>
                  <a:gd name="T17" fmla="*/ 52 h 184"/>
                  <a:gd name="T18" fmla="*/ 204 w 208"/>
                  <a:gd name="T19" fmla="*/ 48 h 184"/>
                  <a:gd name="T20" fmla="*/ 192 w 208"/>
                  <a:gd name="T21" fmla="*/ 48 h 184"/>
                  <a:gd name="T22" fmla="*/ 192 w 208"/>
                  <a:gd name="T23" fmla="*/ 28 h 184"/>
                  <a:gd name="T24" fmla="*/ 188 w 208"/>
                  <a:gd name="T25" fmla="*/ 24 h 184"/>
                  <a:gd name="T26" fmla="*/ 56 w 208"/>
                  <a:gd name="T27" fmla="*/ 24 h 184"/>
                  <a:gd name="T28" fmla="*/ 56 w 208"/>
                  <a:gd name="T29" fmla="*/ 4 h 184"/>
                  <a:gd name="T30" fmla="*/ 52 w 208"/>
                  <a:gd name="T31" fmla="*/ 0 h 184"/>
                  <a:gd name="T32" fmla="*/ 4 w 208"/>
                  <a:gd name="T33" fmla="*/ 0 h 184"/>
                  <a:gd name="T34" fmla="*/ 0 w 208"/>
                  <a:gd name="T35" fmla="*/ 4 h 184"/>
                  <a:gd name="T36" fmla="*/ 0 w 208"/>
                  <a:gd name="T37" fmla="*/ 164 h 184"/>
                  <a:gd name="T38" fmla="*/ 20 w 208"/>
                  <a:gd name="T39" fmla="*/ 184 h 184"/>
                  <a:gd name="T40" fmla="*/ 90 w 208"/>
                  <a:gd name="T41" fmla="*/ 184 h 184"/>
                  <a:gd name="T42" fmla="*/ 94 w 208"/>
                  <a:gd name="T43" fmla="*/ 180 h 184"/>
                  <a:gd name="T44" fmla="*/ 90 w 208"/>
                  <a:gd name="T45" fmla="*/ 176 h 184"/>
                  <a:gd name="T46" fmla="*/ 8 w 208"/>
                  <a:gd name="T47" fmla="*/ 164 h 184"/>
                  <a:gd name="T48" fmla="*/ 8 w 208"/>
                  <a:gd name="T49" fmla="*/ 8 h 184"/>
                  <a:gd name="T50" fmla="*/ 48 w 208"/>
                  <a:gd name="T51" fmla="*/ 8 h 184"/>
                  <a:gd name="T52" fmla="*/ 48 w 208"/>
                  <a:gd name="T53" fmla="*/ 28 h 184"/>
                  <a:gd name="T54" fmla="*/ 52 w 208"/>
                  <a:gd name="T55" fmla="*/ 32 h 184"/>
                  <a:gd name="T56" fmla="*/ 184 w 208"/>
                  <a:gd name="T57" fmla="*/ 32 h 184"/>
                  <a:gd name="T58" fmla="*/ 184 w 208"/>
                  <a:gd name="T59" fmla="*/ 48 h 184"/>
                  <a:gd name="T60" fmla="*/ 36 w 208"/>
                  <a:gd name="T61" fmla="*/ 48 h 184"/>
                  <a:gd name="T62" fmla="*/ 32 w 208"/>
                  <a:gd name="T63" fmla="*/ 52 h 184"/>
                  <a:gd name="T64" fmla="*/ 32 w 208"/>
                  <a:gd name="T65" fmla="*/ 164 h 184"/>
                  <a:gd name="T66" fmla="*/ 20 w 208"/>
                  <a:gd name="T67" fmla="*/ 176 h 184"/>
                  <a:gd name="T68" fmla="*/ 8 w 208"/>
                  <a:gd name="T69" fmla="*/ 16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184">
                    <a:moveTo>
                      <a:pt x="90" y="176"/>
                    </a:moveTo>
                    <a:cubicBezTo>
                      <a:pt x="35" y="176"/>
                      <a:pt x="35" y="176"/>
                      <a:pt x="35" y="176"/>
                    </a:cubicBezTo>
                    <a:cubicBezTo>
                      <a:pt x="38" y="173"/>
                      <a:pt x="40" y="168"/>
                      <a:pt x="40" y="164"/>
                    </a:cubicBezTo>
                    <a:cubicBezTo>
                      <a:pt x="40" y="56"/>
                      <a:pt x="40" y="56"/>
                      <a:pt x="40" y="56"/>
                    </a:cubicBezTo>
                    <a:cubicBezTo>
                      <a:pt x="200" y="56"/>
                      <a:pt x="200" y="56"/>
                      <a:pt x="200" y="56"/>
                    </a:cubicBezTo>
                    <a:cubicBezTo>
                      <a:pt x="200" y="90"/>
                      <a:pt x="200" y="90"/>
                      <a:pt x="200" y="90"/>
                    </a:cubicBezTo>
                    <a:cubicBezTo>
                      <a:pt x="200" y="92"/>
                      <a:pt x="202" y="94"/>
                      <a:pt x="204" y="94"/>
                    </a:cubicBezTo>
                    <a:cubicBezTo>
                      <a:pt x="206" y="94"/>
                      <a:pt x="208" y="92"/>
                      <a:pt x="208" y="90"/>
                    </a:cubicBezTo>
                    <a:cubicBezTo>
                      <a:pt x="208" y="52"/>
                      <a:pt x="208" y="52"/>
                      <a:pt x="208" y="52"/>
                    </a:cubicBezTo>
                    <a:cubicBezTo>
                      <a:pt x="208" y="50"/>
                      <a:pt x="206" y="48"/>
                      <a:pt x="204" y="48"/>
                    </a:cubicBezTo>
                    <a:cubicBezTo>
                      <a:pt x="192" y="48"/>
                      <a:pt x="192" y="48"/>
                      <a:pt x="192" y="48"/>
                    </a:cubicBezTo>
                    <a:cubicBezTo>
                      <a:pt x="192" y="28"/>
                      <a:pt x="192" y="28"/>
                      <a:pt x="192" y="28"/>
                    </a:cubicBezTo>
                    <a:cubicBezTo>
                      <a:pt x="192" y="26"/>
                      <a:pt x="190" y="24"/>
                      <a:pt x="188" y="24"/>
                    </a:cubicBezTo>
                    <a:cubicBezTo>
                      <a:pt x="56" y="24"/>
                      <a:pt x="56" y="24"/>
                      <a:pt x="56" y="24"/>
                    </a:cubicBezTo>
                    <a:cubicBezTo>
                      <a:pt x="56" y="4"/>
                      <a:pt x="56" y="4"/>
                      <a:pt x="56" y="4"/>
                    </a:cubicBezTo>
                    <a:cubicBezTo>
                      <a:pt x="56" y="2"/>
                      <a:pt x="54" y="0"/>
                      <a:pt x="52" y="0"/>
                    </a:cubicBezTo>
                    <a:cubicBezTo>
                      <a:pt x="4" y="0"/>
                      <a:pt x="4" y="0"/>
                      <a:pt x="4" y="0"/>
                    </a:cubicBezTo>
                    <a:cubicBezTo>
                      <a:pt x="2" y="0"/>
                      <a:pt x="0" y="2"/>
                      <a:pt x="0" y="4"/>
                    </a:cubicBezTo>
                    <a:cubicBezTo>
                      <a:pt x="0" y="164"/>
                      <a:pt x="0" y="164"/>
                      <a:pt x="0" y="164"/>
                    </a:cubicBezTo>
                    <a:cubicBezTo>
                      <a:pt x="0" y="175"/>
                      <a:pt x="9" y="184"/>
                      <a:pt x="20" y="184"/>
                    </a:cubicBezTo>
                    <a:cubicBezTo>
                      <a:pt x="90" y="184"/>
                      <a:pt x="90" y="184"/>
                      <a:pt x="90" y="184"/>
                    </a:cubicBezTo>
                    <a:cubicBezTo>
                      <a:pt x="92" y="184"/>
                      <a:pt x="94" y="182"/>
                      <a:pt x="94" y="180"/>
                    </a:cubicBezTo>
                    <a:cubicBezTo>
                      <a:pt x="94" y="178"/>
                      <a:pt x="92" y="176"/>
                      <a:pt x="90" y="176"/>
                    </a:cubicBezTo>
                    <a:close/>
                    <a:moveTo>
                      <a:pt x="8" y="164"/>
                    </a:moveTo>
                    <a:cubicBezTo>
                      <a:pt x="8" y="8"/>
                      <a:pt x="8" y="8"/>
                      <a:pt x="8" y="8"/>
                    </a:cubicBezTo>
                    <a:cubicBezTo>
                      <a:pt x="48" y="8"/>
                      <a:pt x="48" y="8"/>
                      <a:pt x="48" y="8"/>
                    </a:cubicBezTo>
                    <a:cubicBezTo>
                      <a:pt x="48" y="28"/>
                      <a:pt x="48" y="28"/>
                      <a:pt x="48" y="28"/>
                    </a:cubicBezTo>
                    <a:cubicBezTo>
                      <a:pt x="48" y="30"/>
                      <a:pt x="50" y="32"/>
                      <a:pt x="52" y="32"/>
                    </a:cubicBezTo>
                    <a:cubicBezTo>
                      <a:pt x="184" y="32"/>
                      <a:pt x="184" y="32"/>
                      <a:pt x="184" y="32"/>
                    </a:cubicBezTo>
                    <a:cubicBezTo>
                      <a:pt x="184" y="48"/>
                      <a:pt x="184" y="48"/>
                      <a:pt x="184" y="48"/>
                    </a:cubicBezTo>
                    <a:cubicBezTo>
                      <a:pt x="36" y="48"/>
                      <a:pt x="36" y="48"/>
                      <a:pt x="36" y="48"/>
                    </a:cubicBezTo>
                    <a:cubicBezTo>
                      <a:pt x="34" y="48"/>
                      <a:pt x="32" y="50"/>
                      <a:pt x="32" y="52"/>
                    </a:cubicBezTo>
                    <a:cubicBezTo>
                      <a:pt x="32" y="164"/>
                      <a:pt x="32" y="164"/>
                      <a:pt x="32" y="164"/>
                    </a:cubicBezTo>
                    <a:cubicBezTo>
                      <a:pt x="32" y="169"/>
                      <a:pt x="26" y="176"/>
                      <a:pt x="20" y="176"/>
                    </a:cubicBezTo>
                    <a:cubicBezTo>
                      <a:pt x="14" y="176"/>
                      <a:pt x="8" y="170"/>
                      <a:pt x="8" y="164"/>
                    </a:cubicBez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34"/>
              <p:cNvSpPr>
                <a:spLocks noEditPoints="1"/>
              </p:cNvSpPr>
              <p:nvPr/>
            </p:nvSpPr>
            <p:spPr bwMode="auto">
              <a:xfrm>
                <a:off x="4364038" y="4568825"/>
                <a:ext cx="290513" cy="288925"/>
              </a:xfrm>
              <a:custGeom>
                <a:avLst/>
                <a:gdLst>
                  <a:gd name="T0" fmla="*/ 109 w 121"/>
                  <a:gd name="T1" fmla="*/ 67 h 120"/>
                  <a:gd name="T2" fmla="*/ 109 w 121"/>
                  <a:gd name="T3" fmla="*/ 54 h 120"/>
                  <a:gd name="T4" fmla="*/ 120 w 121"/>
                  <a:gd name="T5" fmla="*/ 47 h 120"/>
                  <a:gd name="T6" fmla="*/ 104 w 121"/>
                  <a:gd name="T7" fmla="*/ 18 h 120"/>
                  <a:gd name="T8" fmla="*/ 99 w 121"/>
                  <a:gd name="T9" fmla="*/ 16 h 120"/>
                  <a:gd name="T10" fmla="*/ 80 w 121"/>
                  <a:gd name="T11" fmla="*/ 15 h 120"/>
                  <a:gd name="T12" fmla="*/ 76 w 121"/>
                  <a:gd name="T13" fmla="*/ 0 h 120"/>
                  <a:gd name="T14" fmla="*/ 41 w 121"/>
                  <a:gd name="T15" fmla="*/ 4 h 120"/>
                  <a:gd name="T16" fmla="*/ 31 w 121"/>
                  <a:gd name="T17" fmla="*/ 21 h 120"/>
                  <a:gd name="T18" fmla="*/ 16 w 121"/>
                  <a:gd name="T19" fmla="*/ 18 h 120"/>
                  <a:gd name="T20" fmla="*/ 3 w 121"/>
                  <a:gd name="T21" fmla="*/ 49 h 120"/>
                  <a:gd name="T22" fmla="*/ 11 w 121"/>
                  <a:gd name="T23" fmla="*/ 61 h 120"/>
                  <a:gd name="T24" fmla="*/ 3 w 121"/>
                  <a:gd name="T25" fmla="*/ 72 h 120"/>
                  <a:gd name="T26" fmla="*/ 16 w 121"/>
                  <a:gd name="T27" fmla="*/ 103 h 120"/>
                  <a:gd name="T28" fmla="*/ 31 w 121"/>
                  <a:gd name="T29" fmla="*/ 100 h 120"/>
                  <a:gd name="T30" fmla="*/ 41 w 121"/>
                  <a:gd name="T31" fmla="*/ 116 h 120"/>
                  <a:gd name="T32" fmla="*/ 76 w 121"/>
                  <a:gd name="T33" fmla="*/ 120 h 120"/>
                  <a:gd name="T34" fmla="*/ 80 w 121"/>
                  <a:gd name="T35" fmla="*/ 106 h 120"/>
                  <a:gd name="T36" fmla="*/ 99 w 121"/>
                  <a:gd name="T37" fmla="*/ 105 h 120"/>
                  <a:gd name="T38" fmla="*/ 104 w 121"/>
                  <a:gd name="T39" fmla="*/ 103 h 120"/>
                  <a:gd name="T40" fmla="*/ 118 w 121"/>
                  <a:gd name="T41" fmla="*/ 72 h 120"/>
                  <a:gd name="T42" fmla="*/ 92 w 121"/>
                  <a:gd name="T43" fmla="*/ 92 h 120"/>
                  <a:gd name="T44" fmla="*/ 74 w 121"/>
                  <a:gd name="T45" fmla="*/ 100 h 120"/>
                  <a:gd name="T46" fmla="*/ 72 w 121"/>
                  <a:gd name="T47" fmla="*/ 112 h 120"/>
                  <a:gd name="T48" fmla="*/ 49 w 121"/>
                  <a:gd name="T49" fmla="*/ 103 h 120"/>
                  <a:gd name="T50" fmla="*/ 34 w 121"/>
                  <a:gd name="T51" fmla="*/ 92 h 120"/>
                  <a:gd name="T52" fmla="*/ 21 w 121"/>
                  <a:gd name="T53" fmla="*/ 96 h 120"/>
                  <a:gd name="T54" fmla="*/ 18 w 121"/>
                  <a:gd name="T55" fmla="*/ 72 h 120"/>
                  <a:gd name="T56" fmla="*/ 19 w 121"/>
                  <a:gd name="T57" fmla="*/ 61 h 120"/>
                  <a:gd name="T58" fmla="*/ 18 w 121"/>
                  <a:gd name="T59" fmla="*/ 49 h 120"/>
                  <a:gd name="T60" fmla="*/ 21 w 121"/>
                  <a:gd name="T61" fmla="*/ 25 h 120"/>
                  <a:gd name="T62" fmla="*/ 34 w 121"/>
                  <a:gd name="T63" fmla="*/ 29 h 120"/>
                  <a:gd name="T64" fmla="*/ 49 w 121"/>
                  <a:gd name="T65" fmla="*/ 18 h 120"/>
                  <a:gd name="T66" fmla="*/ 72 w 121"/>
                  <a:gd name="T67" fmla="*/ 8 h 120"/>
                  <a:gd name="T68" fmla="*/ 74 w 121"/>
                  <a:gd name="T69" fmla="*/ 22 h 120"/>
                  <a:gd name="T70" fmla="*/ 92 w 121"/>
                  <a:gd name="T71" fmla="*/ 29 h 120"/>
                  <a:gd name="T72" fmla="*/ 111 w 121"/>
                  <a:gd name="T73" fmla="*/ 44 h 120"/>
                  <a:gd name="T74" fmla="*/ 101 w 121"/>
                  <a:gd name="T75" fmla="*/ 53 h 120"/>
                  <a:gd name="T76" fmla="*/ 101 w 121"/>
                  <a:gd name="T77" fmla="*/ 68 h 120"/>
                  <a:gd name="T78" fmla="*/ 111 w 121"/>
                  <a:gd name="T79" fmla="*/ 7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 h="120">
                    <a:moveTo>
                      <a:pt x="118" y="72"/>
                    </a:moveTo>
                    <a:cubicBezTo>
                      <a:pt x="109" y="67"/>
                      <a:pt x="109" y="67"/>
                      <a:pt x="109" y="67"/>
                    </a:cubicBezTo>
                    <a:cubicBezTo>
                      <a:pt x="110" y="65"/>
                      <a:pt x="110" y="63"/>
                      <a:pt x="110" y="61"/>
                    </a:cubicBezTo>
                    <a:cubicBezTo>
                      <a:pt x="110" y="58"/>
                      <a:pt x="110" y="56"/>
                      <a:pt x="109" y="54"/>
                    </a:cubicBezTo>
                    <a:cubicBezTo>
                      <a:pt x="118" y="49"/>
                      <a:pt x="118" y="49"/>
                      <a:pt x="118" y="49"/>
                    </a:cubicBezTo>
                    <a:cubicBezTo>
                      <a:pt x="119" y="49"/>
                      <a:pt x="120" y="48"/>
                      <a:pt x="120" y="47"/>
                    </a:cubicBezTo>
                    <a:cubicBezTo>
                      <a:pt x="120" y="46"/>
                      <a:pt x="120" y="45"/>
                      <a:pt x="119" y="44"/>
                    </a:cubicBezTo>
                    <a:cubicBezTo>
                      <a:pt x="104" y="18"/>
                      <a:pt x="104" y="18"/>
                      <a:pt x="104" y="18"/>
                    </a:cubicBezTo>
                    <a:cubicBezTo>
                      <a:pt x="104" y="17"/>
                      <a:pt x="103" y="16"/>
                      <a:pt x="102" y="16"/>
                    </a:cubicBezTo>
                    <a:cubicBezTo>
                      <a:pt x="101" y="16"/>
                      <a:pt x="100" y="16"/>
                      <a:pt x="99" y="16"/>
                    </a:cubicBezTo>
                    <a:cubicBezTo>
                      <a:pt x="90" y="21"/>
                      <a:pt x="90" y="21"/>
                      <a:pt x="90" y="21"/>
                    </a:cubicBezTo>
                    <a:cubicBezTo>
                      <a:pt x="87" y="19"/>
                      <a:pt x="83" y="17"/>
                      <a:pt x="80" y="15"/>
                    </a:cubicBezTo>
                    <a:cubicBezTo>
                      <a:pt x="80" y="4"/>
                      <a:pt x="80" y="4"/>
                      <a:pt x="80" y="4"/>
                    </a:cubicBezTo>
                    <a:cubicBezTo>
                      <a:pt x="80" y="2"/>
                      <a:pt x="78" y="0"/>
                      <a:pt x="76" y="0"/>
                    </a:cubicBezTo>
                    <a:cubicBezTo>
                      <a:pt x="45" y="0"/>
                      <a:pt x="45" y="0"/>
                      <a:pt x="45" y="0"/>
                    </a:cubicBezTo>
                    <a:cubicBezTo>
                      <a:pt x="43" y="0"/>
                      <a:pt x="41" y="2"/>
                      <a:pt x="41" y="4"/>
                    </a:cubicBezTo>
                    <a:cubicBezTo>
                      <a:pt x="41" y="15"/>
                      <a:pt x="41" y="15"/>
                      <a:pt x="41" y="15"/>
                    </a:cubicBezTo>
                    <a:cubicBezTo>
                      <a:pt x="38" y="16"/>
                      <a:pt x="34" y="18"/>
                      <a:pt x="31" y="21"/>
                    </a:cubicBezTo>
                    <a:cubicBezTo>
                      <a:pt x="22" y="16"/>
                      <a:pt x="22" y="16"/>
                      <a:pt x="22" y="16"/>
                    </a:cubicBezTo>
                    <a:cubicBezTo>
                      <a:pt x="20" y="15"/>
                      <a:pt x="18" y="16"/>
                      <a:pt x="16" y="18"/>
                    </a:cubicBezTo>
                    <a:cubicBezTo>
                      <a:pt x="1" y="44"/>
                      <a:pt x="1" y="44"/>
                      <a:pt x="1" y="44"/>
                    </a:cubicBezTo>
                    <a:cubicBezTo>
                      <a:pt x="0" y="46"/>
                      <a:pt x="1" y="48"/>
                      <a:pt x="3" y="49"/>
                    </a:cubicBezTo>
                    <a:cubicBezTo>
                      <a:pt x="11" y="54"/>
                      <a:pt x="11" y="54"/>
                      <a:pt x="11" y="54"/>
                    </a:cubicBezTo>
                    <a:cubicBezTo>
                      <a:pt x="11" y="56"/>
                      <a:pt x="11" y="59"/>
                      <a:pt x="11" y="61"/>
                    </a:cubicBezTo>
                    <a:cubicBezTo>
                      <a:pt x="11" y="63"/>
                      <a:pt x="11" y="65"/>
                      <a:pt x="11" y="67"/>
                    </a:cubicBezTo>
                    <a:cubicBezTo>
                      <a:pt x="3" y="72"/>
                      <a:pt x="3" y="72"/>
                      <a:pt x="3" y="72"/>
                    </a:cubicBezTo>
                    <a:cubicBezTo>
                      <a:pt x="1" y="73"/>
                      <a:pt x="0" y="75"/>
                      <a:pt x="1" y="77"/>
                    </a:cubicBezTo>
                    <a:cubicBezTo>
                      <a:pt x="16" y="103"/>
                      <a:pt x="16" y="103"/>
                      <a:pt x="16" y="103"/>
                    </a:cubicBezTo>
                    <a:cubicBezTo>
                      <a:pt x="18" y="105"/>
                      <a:pt x="20" y="106"/>
                      <a:pt x="22" y="105"/>
                    </a:cubicBezTo>
                    <a:cubicBezTo>
                      <a:pt x="31" y="100"/>
                      <a:pt x="31" y="100"/>
                      <a:pt x="31" y="100"/>
                    </a:cubicBezTo>
                    <a:cubicBezTo>
                      <a:pt x="34" y="103"/>
                      <a:pt x="38" y="105"/>
                      <a:pt x="41" y="106"/>
                    </a:cubicBezTo>
                    <a:cubicBezTo>
                      <a:pt x="41" y="116"/>
                      <a:pt x="41" y="116"/>
                      <a:pt x="41" y="116"/>
                    </a:cubicBezTo>
                    <a:cubicBezTo>
                      <a:pt x="41" y="118"/>
                      <a:pt x="43" y="120"/>
                      <a:pt x="45" y="120"/>
                    </a:cubicBezTo>
                    <a:cubicBezTo>
                      <a:pt x="76" y="120"/>
                      <a:pt x="76" y="120"/>
                      <a:pt x="76" y="120"/>
                    </a:cubicBezTo>
                    <a:cubicBezTo>
                      <a:pt x="78" y="120"/>
                      <a:pt x="80" y="118"/>
                      <a:pt x="80" y="116"/>
                    </a:cubicBezTo>
                    <a:cubicBezTo>
                      <a:pt x="80" y="106"/>
                      <a:pt x="80" y="106"/>
                      <a:pt x="80" y="106"/>
                    </a:cubicBezTo>
                    <a:cubicBezTo>
                      <a:pt x="83" y="104"/>
                      <a:pt x="87" y="102"/>
                      <a:pt x="90" y="100"/>
                    </a:cubicBezTo>
                    <a:cubicBezTo>
                      <a:pt x="99" y="105"/>
                      <a:pt x="99" y="105"/>
                      <a:pt x="99" y="105"/>
                    </a:cubicBezTo>
                    <a:cubicBezTo>
                      <a:pt x="100" y="105"/>
                      <a:pt x="101" y="106"/>
                      <a:pt x="102" y="105"/>
                    </a:cubicBezTo>
                    <a:cubicBezTo>
                      <a:pt x="103" y="105"/>
                      <a:pt x="104" y="104"/>
                      <a:pt x="104" y="103"/>
                    </a:cubicBezTo>
                    <a:cubicBezTo>
                      <a:pt x="119" y="77"/>
                      <a:pt x="119" y="77"/>
                      <a:pt x="119" y="77"/>
                    </a:cubicBezTo>
                    <a:cubicBezTo>
                      <a:pt x="121" y="75"/>
                      <a:pt x="120" y="73"/>
                      <a:pt x="118" y="72"/>
                    </a:cubicBezTo>
                    <a:close/>
                    <a:moveTo>
                      <a:pt x="99" y="96"/>
                    </a:moveTo>
                    <a:cubicBezTo>
                      <a:pt x="92" y="92"/>
                      <a:pt x="92" y="92"/>
                      <a:pt x="92" y="92"/>
                    </a:cubicBezTo>
                    <a:cubicBezTo>
                      <a:pt x="90" y="91"/>
                      <a:pt x="89" y="91"/>
                      <a:pt x="87" y="92"/>
                    </a:cubicBezTo>
                    <a:cubicBezTo>
                      <a:pt x="84" y="95"/>
                      <a:pt x="79" y="98"/>
                      <a:pt x="74" y="100"/>
                    </a:cubicBezTo>
                    <a:cubicBezTo>
                      <a:pt x="73" y="100"/>
                      <a:pt x="72" y="102"/>
                      <a:pt x="72" y="103"/>
                    </a:cubicBezTo>
                    <a:cubicBezTo>
                      <a:pt x="72" y="112"/>
                      <a:pt x="72" y="112"/>
                      <a:pt x="72" y="112"/>
                    </a:cubicBezTo>
                    <a:cubicBezTo>
                      <a:pt x="49" y="112"/>
                      <a:pt x="49" y="112"/>
                      <a:pt x="49" y="112"/>
                    </a:cubicBezTo>
                    <a:cubicBezTo>
                      <a:pt x="49" y="103"/>
                      <a:pt x="49" y="103"/>
                      <a:pt x="49" y="103"/>
                    </a:cubicBezTo>
                    <a:cubicBezTo>
                      <a:pt x="49" y="102"/>
                      <a:pt x="48" y="100"/>
                      <a:pt x="47" y="100"/>
                    </a:cubicBezTo>
                    <a:cubicBezTo>
                      <a:pt x="42" y="98"/>
                      <a:pt x="37" y="95"/>
                      <a:pt x="34" y="92"/>
                    </a:cubicBezTo>
                    <a:cubicBezTo>
                      <a:pt x="32" y="91"/>
                      <a:pt x="30" y="91"/>
                      <a:pt x="29" y="92"/>
                    </a:cubicBezTo>
                    <a:cubicBezTo>
                      <a:pt x="21" y="96"/>
                      <a:pt x="21" y="96"/>
                      <a:pt x="21" y="96"/>
                    </a:cubicBezTo>
                    <a:cubicBezTo>
                      <a:pt x="10" y="77"/>
                      <a:pt x="10" y="77"/>
                      <a:pt x="10" y="77"/>
                    </a:cubicBezTo>
                    <a:cubicBezTo>
                      <a:pt x="18" y="72"/>
                      <a:pt x="18" y="72"/>
                      <a:pt x="18" y="72"/>
                    </a:cubicBezTo>
                    <a:cubicBezTo>
                      <a:pt x="19" y="71"/>
                      <a:pt x="20" y="70"/>
                      <a:pt x="20" y="68"/>
                    </a:cubicBezTo>
                    <a:cubicBezTo>
                      <a:pt x="19" y="65"/>
                      <a:pt x="19" y="63"/>
                      <a:pt x="19" y="61"/>
                    </a:cubicBezTo>
                    <a:cubicBezTo>
                      <a:pt x="19" y="58"/>
                      <a:pt x="19" y="56"/>
                      <a:pt x="20" y="53"/>
                    </a:cubicBezTo>
                    <a:cubicBezTo>
                      <a:pt x="20" y="51"/>
                      <a:pt x="19" y="50"/>
                      <a:pt x="18" y="49"/>
                    </a:cubicBezTo>
                    <a:cubicBezTo>
                      <a:pt x="10" y="44"/>
                      <a:pt x="10" y="44"/>
                      <a:pt x="10" y="44"/>
                    </a:cubicBezTo>
                    <a:cubicBezTo>
                      <a:pt x="21" y="25"/>
                      <a:pt x="21" y="25"/>
                      <a:pt x="21" y="25"/>
                    </a:cubicBezTo>
                    <a:cubicBezTo>
                      <a:pt x="29" y="30"/>
                      <a:pt x="29" y="30"/>
                      <a:pt x="29" y="30"/>
                    </a:cubicBezTo>
                    <a:cubicBezTo>
                      <a:pt x="30" y="30"/>
                      <a:pt x="32" y="30"/>
                      <a:pt x="34" y="29"/>
                    </a:cubicBezTo>
                    <a:cubicBezTo>
                      <a:pt x="37" y="26"/>
                      <a:pt x="42" y="23"/>
                      <a:pt x="47" y="22"/>
                    </a:cubicBezTo>
                    <a:cubicBezTo>
                      <a:pt x="48" y="21"/>
                      <a:pt x="49" y="19"/>
                      <a:pt x="49" y="18"/>
                    </a:cubicBezTo>
                    <a:cubicBezTo>
                      <a:pt x="49" y="8"/>
                      <a:pt x="49" y="8"/>
                      <a:pt x="49" y="8"/>
                    </a:cubicBezTo>
                    <a:cubicBezTo>
                      <a:pt x="72" y="8"/>
                      <a:pt x="72" y="8"/>
                      <a:pt x="72" y="8"/>
                    </a:cubicBezTo>
                    <a:cubicBezTo>
                      <a:pt x="72" y="18"/>
                      <a:pt x="72" y="18"/>
                      <a:pt x="72" y="18"/>
                    </a:cubicBezTo>
                    <a:cubicBezTo>
                      <a:pt x="72" y="19"/>
                      <a:pt x="73" y="21"/>
                      <a:pt x="74" y="22"/>
                    </a:cubicBezTo>
                    <a:cubicBezTo>
                      <a:pt x="79" y="23"/>
                      <a:pt x="84" y="26"/>
                      <a:pt x="87" y="29"/>
                    </a:cubicBezTo>
                    <a:cubicBezTo>
                      <a:pt x="89" y="30"/>
                      <a:pt x="90" y="30"/>
                      <a:pt x="92" y="29"/>
                    </a:cubicBezTo>
                    <a:cubicBezTo>
                      <a:pt x="99" y="25"/>
                      <a:pt x="99" y="25"/>
                      <a:pt x="99" y="25"/>
                    </a:cubicBezTo>
                    <a:cubicBezTo>
                      <a:pt x="111" y="44"/>
                      <a:pt x="111" y="44"/>
                      <a:pt x="111" y="44"/>
                    </a:cubicBezTo>
                    <a:cubicBezTo>
                      <a:pt x="103" y="49"/>
                      <a:pt x="103" y="49"/>
                      <a:pt x="103" y="49"/>
                    </a:cubicBezTo>
                    <a:cubicBezTo>
                      <a:pt x="102" y="50"/>
                      <a:pt x="101" y="51"/>
                      <a:pt x="101" y="53"/>
                    </a:cubicBezTo>
                    <a:cubicBezTo>
                      <a:pt x="102" y="56"/>
                      <a:pt x="102" y="58"/>
                      <a:pt x="102" y="61"/>
                    </a:cubicBezTo>
                    <a:cubicBezTo>
                      <a:pt x="102" y="63"/>
                      <a:pt x="102" y="65"/>
                      <a:pt x="101" y="68"/>
                    </a:cubicBezTo>
                    <a:cubicBezTo>
                      <a:pt x="101" y="70"/>
                      <a:pt x="102" y="71"/>
                      <a:pt x="103" y="72"/>
                    </a:cubicBezTo>
                    <a:cubicBezTo>
                      <a:pt x="111" y="77"/>
                      <a:pt x="111" y="77"/>
                      <a:pt x="111" y="77"/>
                    </a:cubicBezTo>
                    <a:lnTo>
                      <a:pt x="99" y="96"/>
                    </a:ln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449763" y="4657725"/>
                <a:ext cx="115888" cy="11588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0"/>
                      <a:pt x="0" y="24"/>
                    </a:cubicBezTo>
                    <a:cubicBezTo>
                      <a:pt x="0" y="37"/>
                      <a:pt x="11" y="48"/>
                      <a:pt x="24" y="48"/>
                    </a:cubicBezTo>
                    <a:cubicBezTo>
                      <a:pt x="38" y="48"/>
                      <a:pt x="48" y="37"/>
                      <a:pt x="48" y="24"/>
                    </a:cubicBezTo>
                    <a:cubicBezTo>
                      <a:pt x="48" y="10"/>
                      <a:pt x="38" y="0"/>
                      <a:pt x="24" y="0"/>
                    </a:cubicBezTo>
                    <a:close/>
                    <a:moveTo>
                      <a:pt x="24" y="40"/>
                    </a:moveTo>
                    <a:cubicBezTo>
                      <a:pt x="16" y="40"/>
                      <a:pt x="8" y="32"/>
                      <a:pt x="8" y="24"/>
                    </a:cubicBezTo>
                    <a:cubicBezTo>
                      <a:pt x="8" y="15"/>
                      <a:pt x="16" y="8"/>
                      <a:pt x="24" y="8"/>
                    </a:cubicBezTo>
                    <a:cubicBezTo>
                      <a:pt x="33" y="8"/>
                      <a:pt x="40" y="15"/>
                      <a:pt x="40" y="24"/>
                    </a:cubicBezTo>
                    <a:cubicBezTo>
                      <a:pt x="40" y="32"/>
                      <a:pt x="33" y="40"/>
                      <a:pt x="24" y="40"/>
                    </a:cubicBez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76" name="Straight Connector 75"/>
          <p:cNvCxnSpPr/>
          <p:nvPr/>
        </p:nvCxnSpPr>
        <p:spPr>
          <a:xfrm>
            <a:off x="5585167" y="1435697"/>
            <a:ext cx="0" cy="3356328"/>
          </a:xfrm>
          <a:prstGeom prst="line">
            <a:avLst/>
          </a:prstGeom>
          <a:ln>
            <a:solidFill>
              <a:srgbClr val="B5A594"/>
            </a:solidFill>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262986" y="708405"/>
            <a:ext cx="7690424" cy="461665"/>
          </a:xfrm>
          <a:prstGeom prst="rect">
            <a:avLst/>
          </a:prstGeom>
          <a:noFill/>
        </p:spPr>
        <p:txBody>
          <a:bodyPr wrap="square" rtlCol="0">
            <a:spAutoFit/>
          </a:bodyPr>
          <a:lstStyle/>
          <a:p>
            <a:r>
              <a:rPr lang="en-US" sz="2400" b="1" dirty="0">
                <a:solidFill>
                  <a:srgbClr val="0D4571"/>
                </a:solidFill>
                <a:latin typeface="Arial"/>
                <a:cs typeface="Arial"/>
              </a:rPr>
              <a:t>Reallocate your investments</a:t>
            </a:r>
          </a:p>
        </p:txBody>
      </p:sp>
      <p:grpSp>
        <p:nvGrpSpPr>
          <p:cNvPr id="59" name="Group 58"/>
          <p:cNvGrpSpPr/>
          <p:nvPr/>
        </p:nvGrpSpPr>
        <p:grpSpPr>
          <a:xfrm>
            <a:off x="253397" y="0"/>
            <a:ext cx="2407627" cy="561402"/>
            <a:chOff x="5913317" y="0"/>
            <a:chExt cx="2407627" cy="561402"/>
          </a:xfrm>
        </p:grpSpPr>
        <p:sp>
          <p:nvSpPr>
            <p:cNvPr id="60" name="Round Same Side Corner Rectangle 59"/>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77" name="Group 76"/>
            <p:cNvGrpSpPr/>
            <p:nvPr/>
          </p:nvGrpSpPr>
          <p:grpSpPr>
            <a:xfrm>
              <a:off x="5998058" y="117953"/>
              <a:ext cx="1806980" cy="328396"/>
              <a:chOff x="-18290" y="2448962"/>
              <a:chExt cx="1806980" cy="288079"/>
            </a:xfrm>
          </p:grpSpPr>
          <p:sp>
            <p:nvSpPr>
              <p:cNvPr id="79" name="Rounded Rectangle 78"/>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80" name="TextBox 79"/>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3</a:t>
                </a:r>
                <a:endParaRPr lang="en-US" sz="1400" b="1" dirty="0">
                  <a:solidFill>
                    <a:schemeClr val="bg1"/>
                  </a:solidFill>
                  <a:latin typeface="Arial"/>
                  <a:cs typeface="Arial"/>
                </a:endParaRPr>
              </a:p>
            </p:txBody>
          </p:sp>
        </p:grpSp>
        <p:sp>
          <p:nvSpPr>
            <p:cNvPr id="78" name="Oval 77"/>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grpSp>
        <p:nvGrpSpPr>
          <p:cNvPr id="81" name="Group 80"/>
          <p:cNvGrpSpPr/>
          <p:nvPr/>
        </p:nvGrpSpPr>
        <p:grpSpPr>
          <a:xfrm>
            <a:off x="2274800" y="168275"/>
            <a:ext cx="215668" cy="229966"/>
            <a:chOff x="1790700" y="4003675"/>
            <a:chExt cx="574675" cy="612775"/>
          </a:xfrm>
          <a:solidFill>
            <a:schemeClr val="bg1"/>
          </a:solidFill>
        </p:grpSpPr>
        <p:sp>
          <p:nvSpPr>
            <p:cNvPr id="82" name="Freeform 33"/>
            <p:cNvSpPr>
              <a:spLocks noEditPoints="1"/>
            </p:cNvSpPr>
            <p:nvPr/>
          </p:nvSpPr>
          <p:spPr bwMode="auto">
            <a:xfrm>
              <a:off x="2035175" y="4003675"/>
              <a:ext cx="330200" cy="327025"/>
            </a:xfrm>
            <a:custGeom>
              <a:avLst/>
              <a:gdLst>
                <a:gd name="T0" fmla="*/ 55 w 138"/>
                <a:gd name="T1" fmla="*/ 136 h 136"/>
                <a:gd name="T2" fmla="*/ 51 w 138"/>
                <a:gd name="T3" fmla="*/ 121 h 136"/>
                <a:gd name="T4" fmla="*/ 21 w 138"/>
                <a:gd name="T5" fmla="*/ 119 h 136"/>
                <a:gd name="T6" fmla="*/ 1 w 138"/>
                <a:gd name="T7" fmla="*/ 91 h 136"/>
                <a:gd name="T8" fmla="*/ 2 w 138"/>
                <a:gd name="T9" fmla="*/ 86 h 136"/>
                <a:gd name="T10" fmla="*/ 15 w 138"/>
                <a:gd name="T11" fmla="*/ 61 h 136"/>
                <a:gd name="T12" fmla="*/ 1 w 138"/>
                <a:gd name="T13" fmla="*/ 51 h 136"/>
                <a:gd name="T14" fmla="*/ 16 w 138"/>
                <a:gd name="T15" fmla="*/ 22 h 136"/>
                <a:gd name="T16" fmla="*/ 35 w 138"/>
                <a:gd name="T17" fmla="*/ 28 h 136"/>
                <a:gd name="T18" fmla="*/ 51 w 138"/>
                <a:gd name="T19" fmla="*/ 4 h 136"/>
                <a:gd name="T20" fmla="*/ 85 w 138"/>
                <a:gd name="T21" fmla="*/ 0 h 136"/>
                <a:gd name="T22" fmla="*/ 89 w 138"/>
                <a:gd name="T23" fmla="*/ 19 h 136"/>
                <a:gd name="T24" fmla="*/ 116 w 138"/>
                <a:gd name="T25" fmla="*/ 20 h 136"/>
                <a:gd name="T26" fmla="*/ 121 w 138"/>
                <a:gd name="T27" fmla="*/ 22 h 136"/>
                <a:gd name="T28" fmla="*/ 135 w 138"/>
                <a:gd name="T29" fmla="*/ 54 h 136"/>
                <a:gd name="T30" fmla="*/ 122 w 138"/>
                <a:gd name="T31" fmla="*/ 79 h 136"/>
                <a:gd name="T32" fmla="*/ 136 w 138"/>
                <a:gd name="T33" fmla="*/ 91 h 136"/>
                <a:gd name="T34" fmla="*/ 119 w 138"/>
                <a:gd name="T35" fmla="*/ 119 h 136"/>
                <a:gd name="T36" fmla="*/ 104 w 138"/>
                <a:gd name="T37" fmla="*/ 112 h 136"/>
                <a:gd name="T38" fmla="*/ 89 w 138"/>
                <a:gd name="T39" fmla="*/ 132 h 136"/>
                <a:gd name="T40" fmla="*/ 59 w 138"/>
                <a:gd name="T41" fmla="*/ 128 h 136"/>
                <a:gd name="T42" fmla="*/ 81 w 138"/>
                <a:gd name="T43" fmla="*/ 118 h 136"/>
                <a:gd name="T44" fmla="*/ 101 w 138"/>
                <a:gd name="T45" fmla="*/ 104 h 136"/>
                <a:gd name="T46" fmla="*/ 116 w 138"/>
                <a:gd name="T47" fmla="*/ 110 h 136"/>
                <a:gd name="T48" fmla="*/ 116 w 138"/>
                <a:gd name="T49" fmla="*/ 84 h 136"/>
                <a:gd name="T50" fmla="*/ 114 w 138"/>
                <a:gd name="T51" fmla="*/ 60 h 136"/>
                <a:gd name="T52" fmla="*/ 128 w 138"/>
                <a:gd name="T53" fmla="*/ 49 h 136"/>
                <a:gd name="T54" fmla="*/ 105 w 138"/>
                <a:gd name="T55" fmla="*/ 36 h 136"/>
                <a:gd name="T56" fmla="*/ 83 w 138"/>
                <a:gd name="T57" fmla="*/ 25 h 136"/>
                <a:gd name="T58" fmla="*/ 81 w 138"/>
                <a:gd name="T59" fmla="*/ 8 h 136"/>
                <a:gd name="T60" fmla="*/ 59 w 138"/>
                <a:gd name="T61" fmla="*/ 22 h 136"/>
                <a:gd name="T62" fmla="*/ 38 w 138"/>
                <a:gd name="T63" fmla="*/ 35 h 136"/>
                <a:gd name="T64" fmla="*/ 21 w 138"/>
                <a:gd name="T65" fmla="*/ 29 h 136"/>
                <a:gd name="T66" fmla="*/ 22 w 138"/>
                <a:gd name="T67" fmla="*/ 55 h 136"/>
                <a:gd name="T68" fmla="*/ 23 w 138"/>
                <a:gd name="T69" fmla="*/ 80 h 136"/>
                <a:gd name="T70" fmla="*/ 10 w 138"/>
                <a:gd name="T71" fmla="*/ 91 h 136"/>
                <a:gd name="T72" fmla="*/ 33 w 138"/>
                <a:gd name="T73" fmla="*/ 103 h 136"/>
                <a:gd name="T74" fmla="*/ 56 w 138"/>
                <a:gd name="T75" fmla="*/ 114 h 136"/>
                <a:gd name="T76" fmla="*/ 59 w 138"/>
                <a:gd name="T77"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136">
                  <a:moveTo>
                    <a:pt x="85" y="136"/>
                  </a:moveTo>
                  <a:cubicBezTo>
                    <a:pt x="55" y="136"/>
                    <a:pt x="55" y="136"/>
                    <a:pt x="55" y="136"/>
                  </a:cubicBezTo>
                  <a:cubicBezTo>
                    <a:pt x="53" y="136"/>
                    <a:pt x="51" y="134"/>
                    <a:pt x="51" y="132"/>
                  </a:cubicBezTo>
                  <a:cubicBezTo>
                    <a:pt x="51" y="121"/>
                    <a:pt x="51" y="121"/>
                    <a:pt x="51" y="121"/>
                  </a:cubicBezTo>
                  <a:cubicBezTo>
                    <a:pt x="43" y="119"/>
                    <a:pt x="39" y="116"/>
                    <a:pt x="35" y="112"/>
                  </a:cubicBezTo>
                  <a:cubicBezTo>
                    <a:pt x="21" y="119"/>
                    <a:pt x="21" y="119"/>
                    <a:pt x="21" y="119"/>
                  </a:cubicBezTo>
                  <a:cubicBezTo>
                    <a:pt x="19" y="120"/>
                    <a:pt x="17" y="120"/>
                    <a:pt x="16" y="118"/>
                  </a:cubicBezTo>
                  <a:cubicBezTo>
                    <a:pt x="1" y="91"/>
                    <a:pt x="1" y="91"/>
                    <a:pt x="1" y="91"/>
                  </a:cubicBezTo>
                  <a:cubicBezTo>
                    <a:pt x="0" y="91"/>
                    <a:pt x="0" y="89"/>
                    <a:pt x="0" y="88"/>
                  </a:cubicBezTo>
                  <a:cubicBezTo>
                    <a:pt x="1" y="87"/>
                    <a:pt x="1" y="86"/>
                    <a:pt x="2" y="86"/>
                  </a:cubicBezTo>
                  <a:cubicBezTo>
                    <a:pt x="15" y="79"/>
                    <a:pt x="15" y="79"/>
                    <a:pt x="15" y="79"/>
                  </a:cubicBezTo>
                  <a:cubicBezTo>
                    <a:pt x="14" y="73"/>
                    <a:pt x="14" y="67"/>
                    <a:pt x="15" y="61"/>
                  </a:cubicBezTo>
                  <a:cubicBezTo>
                    <a:pt x="2" y="54"/>
                    <a:pt x="2" y="54"/>
                    <a:pt x="2" y="54"/>
                  </a:cubicBezTo>
                  <a:cubicBezTo>
                    <a:pt x="2" y="53"/>
                    <a:pt x="1" y="52"/>
                    <a:pt x="1" y="51"/>
                  </a:cubicBezTo>
                  <a:cubicBezTo>
                    <a:pt x="0" y="50"/>
                    <a:pt x="0" y="49"/>
                    <a:pt x="1" y="48"/>
                  </a:cubicBezTo>
                  <a:cubicBezTo>
                    <a:pt x="16" y="22"/>
                    <a:pt x="16" y="22"/>
                    <a:pt x="16" y="22"/>
                  </a:cubicBezTo>
                  <a:cubicBezTo>
                    <a:pt x="17" y="20"/>
                    <a:pt x="20" y="19"/>
                    <a:pt x="22" y="20"/>
                  </a:cubicBezTo>
                  <a:cubicBezTo>
                    <a:pt x="35" y="28"/>
                    <a:pt x="35" y="28"/>
                    <a:pt x="35" y="28"/>
                  </a:cubicBezTo>
                  <a:cubicBezTo>
                    <a:pt x="39" y="24"/>
                    <a:pt x="43" y="21"/>
                    <a:pt x="51" y="19"/>
                  </a:cubicBezTo>
                  <a:cubicBezTo>
                    <a:pt x="51" y="4"/>
                    <a:pt x="51" y="4"/>
                    <a:pt x="51" y="4"/>
                  </a:cubicBezTo>
                  <a:cubicBezTo>
                    <a:pt x="51" y="2"/>
                    <a:pt x="53" y="0"/>
                    <a:pt x="55" y="0"/>
                  </a:cubicBezTo>
                  <a:cubicBezTo>
                    <a:pt x="85" y="0"/>
                    <a:pt x="85" y="0"/>
                    <a:pt x="85" y="0"/>
                  </a:cubicBezTo>
                  <a:cubicBezTo>
                    <a:pt x="87" y="0"/>
                    <a:pt x="89" y="2"/>
                    <a:pt x="89" y="4"/>
                  </a:cubicBezTo>
                  <a:cubicBezTo>
                    <a:pt x="89" y="19"/>
                    <a:pt x="89" y="19"/>
                    <a:pt x="89" y="19"/>
                  </a:cubicBezTo>
                  <a:cubicBezTo>
                    <a:pt x="95" y="22"/>
                    <a:pt x="100" y="25"/>
                    <a:pt x="104" y="28"/>
                  </a:cubicBezTo>
                  <a:cubicBezTo>
                    <a:pt x="116" y="20"/>
                    <a:pt x="116" y="20"/>
                    <a:pt x="116" y="20"/>
                  </a:cubicBezTo>
                  <a:cubicBezTo>
                    <a:pt x="117" y="20"/>
                    <a:pt x="118" y="20"/>
                    <a:pt x="119" y="20"/>
                  </a:cubicBezTo>
                  <a:cubicBezTo>
                    <a:pt x="120" y="20"/>
                    <a:pt x="121" y="21"/>
                    <a:pt x="121" y="22"/>
                  </a:cubicBezTo>
                  <a:cubicBezTo>
                    <a:pt x="136" y="48"/>
                    <a:pt x="136" y="48"/>
                    <a:pt x="136" y="48"/>
                  </a:cubicBezTo>
                  <a:cubicBezTo>
                    <a:pt x="138" y="50"/>
                    <a:pt x="137" y="52"/>
                    <a:pt x="135" y="54"/>
                  </a:cubicBezTo>
                  <a:cubicBezTo>
                    <a:pt x="122" y="61"/>
                    <a:pt x="122" y="61"/>
                    <a:pt x="122" y="61"/>
                  </a:cubicBezTo>
                  <a:cubicBezTo>
                    <a:pt x="123" y="67"/>
                    <a:pt x="123" y="73"/>
                    <a:pt x="122" y="79"/>
                  </a:cubicBezTo>
                  <a:cubicBezTo>
                    <a:pt x="135" y="86"/>
                    <a:pt x="135" y="86"/>
                    <a:pt x="135" y="86"/>
                  </a:cubicBezTo>
                  <a:cubicBezTo>
                    <a:pt x="137" y="87"/>
                    <a:pt x="138" y="90"/>
                    <a:pt x="136" y="91"/>
                  </a:cubicBezTo>
                  <a:cubicBezTo>
                    <a:pt x="121" y="118"/>
                    <a:pt x="121" y="118"/>
                    <a:pt x="121" y="118"/>
                  </a:cubicBezTo>
                  <a:cubicBezTo>
                    <a:pt x="121" y="119"/>
                    <a:pt x="120" y="119"/>
                    <a:pt x="119" y="119"/>
                  </a:cubicBezTo>
                  <a:cubicBezTo>
                    <a:pt x="118" y="120"/>
                    <a:pt x="117" y="120"/>
                    <a:pt x="116" y="119"/>
                  </a:cubicBezTo>
                  <a:cubicBezTo>
                    <a:pt x="104" y="112"/>
                    <a:pt x="104" y="112"/>
                    <a:pt x="104" y="112"/>
                  </a:cubicBezTo>
                  <a:cubicBezTo>
                    <a:pt x="100" y="115"/>
                    <a:pt x="95" y="118"/>
                    <a:pt x="89" y="120"/>
                  </a:cubicBezTo>
                  <a:cubicBezTo>
                    <a:pt x="89" y="132"/>
                    <a:pt x="89" y="132"/>
                    <a:pt x="89" y="132"/>
                  </a:cubicBezTo>
                  <a:cubicBezTo>
                    <a:pt x="89" y="134"/>
                    <a:pt x="87" y="136"/>
                    <a:pt x="85" y="136"/>
                  </a:cubicBezTo>
                  <a:close/>
                  <a:moveTo>
                    <a:pt x="59" y="128"/>
                  </a:moveTo>
                  <a:cubicBezTo>
                    <a:pt x="81" y="128"/>
                    <a:pt x="81" y="128"/>
                    <a:pt x="81" y="128"/>
                  </a:cubicBezTo>
                  <a:cubicBezTo>
                    <a:pt x="81" y="118"/>
                    <a:pt x="81" y="118"/>
                    <a:pt x="81" y="118"/>
                  </a:cubicBezTo>
                  <a:cubicBezTo>
                    <a:pt x="81" y="116"/>
                    <a:pt x="82" y="115"/>
                    <a:pt x="83" y="114"/>
                  </a:cubicBezTo>
                  <a:cubicBezTo>
                    <a:pt x="91" y="111"/>
                    <a:pt x="97" y="107"/>
                    <a:pt x="101" y="104"/>
                  </a:cubicBezTo>
                  <a:cubicBezTo>
                    <a:pt x="102" y="103"/>
                    <a:pt x="104" y="103"/>
                    <a:pt x="105" y="103"/>
                  </a:cubicBezTo>
                  <a:cubicBezTo>
                    <a:pt x="116" y="110"/>
                    <a:pt x="116" y="110"/>
                    <a:pt x="116" y="110"/>
                  </a:cubicBezTo>
                  <a:cubicBezTo>
                    <a:pt x="128" y="91"/>
                    <a:pt x="128" y="91"/>
                    <a:pt x="128" y="91"/>
                  </a:cubicBezTo>
                  <a:cubicBezTo>
                    <a:pt x="116" y="84"/>
                    <a:pt x="116" y="84"/>
                    <a:pt x="116" y="84"/>
                  </a:cubicBezTo>
                  <a:cubicBezTo>
                    <a:pt x="114" y="83"/>
                    <a:pt x="114" y="82"/>
                    <a:pt x="114" y="80"/>
                  </a:cubicBezTo>
                  <a:cubicBezTo>
                    <a:pt x="115" y="73"/>
                    <a:pt x="115" y="66"/>
                    <a:pt x="114" y="60"/>
                  </a:cubicBezTo>
                  <a:cubicBezTo>
                    <a:pt x="114" y="58"/>
                    <a:pt x="114" y="56"/>
                    <a:pt x="116" y="55"/>
                  </a:cubicBezTo>
                  <a:cubicBezTo>
                    <a:pt x="128" y="49"/>
                    <a:pt x="128" y="49"/>
                    <a:pt x="128" y="49"/>
                  </a:cubicBezTo>
                  <a:cubicBezTo>
                    <a:pt x="116" y="29"/>
                    <a:pt x="116" y="29"/>
                    <a:pt x="116" y="29"/>
                  </a:cubicBezTo>
                  <a:cubicBezTo>
                    <a:pt x="105" y="36"/>
                    <a:pt x="105" y="36"/>
                    <a:pt x="105" y="36"/>
                  </a:cubicBezTo>
                  <a:cubicBezTo>
                    <a:pt x="104" y="37"/>
                    <a:pt x="102" y="37"/>
                    <a:pt x="101" y="36"/>
                  </a:cubicBezTo>
                  <a:cubicBezTo>
                    <a:pt x="97" y="32"/>
                    <a:pt x="91" y="29"/>
                    <a:pt x="83" y="25"/>
                  </a:cubicBezTo>
                  <a:cubicBezTo>
                    <a:pt x="82" y="25"/>
                    <a:pt x="81" y="23"/>
                    <a:pt x="81" y="22"/>
                  </a:cubicBezTo>
                  <a:cubicBezTo>
                    <a:pt x="81" y="8"/>
                    <a:pt x="81" y="8"/>
                    <a:pt x="81" y="8"/>
                  </a:cubicBezTo>
                  <a:cubicBezTo>
                    <a:pt x="59" y="8"/>
                    <a:pt x="59" y="8"/>
                    <a:pt x="59" y="8"/>
                  </a:cubicBezTo>
                  <a:cubicBezTo>
                    <a:pt x="59" y="22"/>
                    <a:pt x="59" y="22"/>
                    <a:pt x="59" y="22"/>
                  </a:cubicBezTo>
                  <a:cubicBezTo>
                    <a:pt x="59" y="23"/>
                    <a:pt x="57" y="25"/>
                    <a:pt x="56" y="26"/>
                  </a:cubicBezTo>
                  <a:cubicBezTo>
                    <a:pt x="47" y="28"/>
                    <a:pt x="43" y="31"/>
                    <a:pt x="38" y="35"/>
                  </a:cubicBezTo>
                  <a:cubicBezTo>
                    <a:pt x="37" y="37"/>
                    <a:pt x="35" y="37"/>
                    <a:pt x="33" y="36"/>
                  </a:cubicBezTo>
                  <a:cubicBezTo>
                    <a:pt x="21" y="29"/>
                    <a:pt x="21" y="29"/>
                    <a:pt x="21" y="29"/>
                  </a:cubicBezTo>
                  <a:cubicBezTo>
                    <a:pt x="10" y="49"/>
                    <a:pt x="10" y="49"/>
                    <a:pt x="10" y="49"/>
                  </a:cubicBezTo>
                  <a:cubicBezTo>
                    <a:pt x="22" y="55"/>
                    <a:pt x="22" y="55"/>
                    <a:pt x="22" y="55"/>
                  </a:cubicBezTo>
                  <a:cubicBezTo>
                    <a:pt x="23" y="56"/>
                    <a:pt x="24" y="58"/>
                    <a:pt x="23" y="60"/>
                  </a:cubicBezTo>
                  <a:cubicBezTo>
                    <a:pt x="22" y="66"/>
                    <a:pt x="22" y="73"/>
                    <a:pt x="23" y="80"/>
                  </a:cubicBezTo>
                  <a:cubicBezTo>
                    <a:pt x="24" y="82"/>
                    <a:pt x="23" y="83"/>
                    <a:pt x="21" y="84"/>
                  </a:cubicBezTo>
                  <a:cubicBezTo>
                    <a:pt x="10" y="91"/>
                    <a:pt x="10" y="91"/>
                    <a:pt x="10" y="91"/>
                  </a:cubicBezTo>
                  <a:cubicBezTo>
                    <a:pt x="21" y="110"/>
                    <a:pt x="21" y="110"/>
                    <a:pt x="21" y="110"/>
                  </a:cubicBezTo>
                  <a:cubicBezTo>
                    <a:pt x="33" y="103"/>
                    <a:pt x="33" y="103"/>
                    <a:pt x="33" y="103"/>
                  </a:cubicBezTo>
                  <a:cubicBezTo>
                    <a:pt x="35" y="103"/>
                    <a:pt x="37" y="103"/>
                    <a:pt x="38" y="104"/>
                  </a:cubicBezTo>
                  <a:cubicBezTo>
                    <a:pt x="43" y="109"/>
                    <a:pt x="47" y="112"/>
                    <a:pt x="56" y="114"/>
                  </a:cubicBezTo>
                  <a:cubicBezTo>
                    <a:pt x="57" y="114"/>
                    <a:pt x="59" y="116"/>
                    <a:pt x="59" y="118"/>
                  </a:cubicBezTo>
                  <a:lnTo>
                    <a:pt x="59" y="128"/>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34"/>
            <p:cNvSpPr>
              <a:spLocks noEditPoints="1"/>
            </p:cNvSpPr>
            <p:nvPr/>
          </p:nvSpPr>
          <p:spPr bwMode="auto">
            <a:xfrm>
              <a:off x="2143125" y="4117975"/>
              <a:ext cx="117475" cy="115887"/>
            </a:xfrm>
            <a:custGeom>
              <a:avLst/>
              <a:gdLst>
                <a:gd name="T0" fmla="*/ 25 w 49"/>
                <a:gd name="T1" fmla="*/ 48 h 48"/>
                <a:gd name="T2" fmla="*/ 0 w 49"/>
                <a:gd name="T3" fmla="*/ 24 h 48"/>
                <a:gd name="T4" fmla="*/ 25 w 49"/>
                <a:gd name="T5" fmla="*/ 0 h 48"/>
                <a:gd name="T6" fmla="*/ 49 w 49"/>
                <a:gd name="T7" fmla="*/ 24 h 48"/>
                <a:gd name="T8" fmla="*/ 25 w 49"/>
                <a:gd name="T9" fmla="*/ 48 h 48"/>
                <a:gd name="T10" fmla="*/ 25 w 49"/>
                <a:gd name="T11" fmla="*/ 8 h 48"/>
                <a:gd name="T12" fmla="*/ 8 w 49"/>
                <a:gd name="T13" fmla="*/ 24 h 48"/>
                <a:gd name="T14" fmla="*/ 25 w 49"/>
                <a:gd name="T15" fmla="*/ 40 h 48"/>
                <a:gd name="T16" fmla="*/ 41 w 49"/>
                <a:gd name="T17" fmla="*/ 24 h 48"/>
                <a:gd name="T18" fmla="*/ 25 w 49"/>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5" y="48"/>
                  </a:moveTo>
                  <a:cubicBezTo>
                    <a:pt x="11" y="48"/>
                    <a:pt x="0" y="37"/>
                    <a:pt x="0" y="24"/>
                  </a:cubicBezTo>
                  <a:cubicBezTo>
                    <a:pt x="0" y="10"/>
                    <a:pt x="11" y="0"/>
                    <a:pt x="25" y="0"/>
                  </a:cubicBezTo>
                  <a:cubicBezTo>
                    <a:pt x="38" y="0"/>
                    <a:pt x="49" y="10"/>
                    <a:pt x="49" y="24"/>
                  </a:cubicBezTo>
                  <a:cubicBezTo>
                    <a:pt x="49" y="37"/>
                    <a:pt x="38" y="48"/>
                    <a:pt x="25" y="48"/>
                  </a:cubicBezTo>
                  <a:close/>
                  <a:moveTo>
                    <a:pt x="25" y="8"/>
                  </a:moveTo>
                  <a:cubicBezTo>
                    <a:pt x="16" y="8"/>
                    <a:pt x="8" y="15"/>
                    <a:pt x="8" y="24"/>
                  </a:cubicBezTo>
                  <a:cubicBezTo>
                    <a:pt x="8" y="33"/>
                    <a:pt x="16" y="40"/>
                    <a:pt x="25" y="40"/>
                  </a:cubicBezTo>
                  <a:cubicBezTo>
                    <a:pt x="34" y="40"/>
                    <a:pt x="41" y="33"/>
                    <a:pt x="41" y="24"/>
                  </a:cubicBezTo>
                  <a:cubicBezTo>
                    <a:pt x="41" y="15"/>
                    <a:pt x="34" y="8"/>
                    <a:pt x="25"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5"/>
            <p:cNvSpPr>
              <a:spLocks noEditPoints="1"/>
            </p:cNvSpPr>
            <p:nvPr/>
          </p:nvSpPr>
          <p:spPr bwMode="auto">
            <a:xfrm>
              <a:off x="1790700" y="4289425"/>
              <a:ext cx="330200" cy="327025"/>
            </a:xfrm>
            <a:custGeom>
              <a:avLst/>
              <a:gdLst>
                <a:gd name="T0" fmla="*/ 55 w 137"/>
                <a:gd name="T1" fmla="*/ 136 h 136"/>
                <a:gd name="T2" fmla="*/ 51 w 137"/>
                <a:gd name="T3" fmla="*/ 118 h 136"/>
                <a:gd name="T4" fmla="*/ 22 w 137"/>
                <a:gd name="T5" fmla="*/ 116 h 136"/>
                <a:gd name="T6" fmla="*/ 1 w 137"/>
                <a:gd name="T7" fmla="*/ 88 h 136"/>
                <a:gd name="T8" fmla="*/ 3 w 137"/>
                <a:gd name="T9" fmla="*/ 83 h 136"/>
                <a:gd name="T10" fmla="*/ 15 w 137"/>
                <a:gd name="T11" fmla="*/ 58 h 136"/>
                <a:gd name="T12" fmla="*/ 1 w 137"/>
                <a:gd name="T13" fmla="*/ 48 h 136"/>
                <a:gd name="T14" fmla="*/ 16 w 137"/>
                <a:gd name="T15" fmla="*/ 19 h 136"/>
                <a:gd name="T16" fmla="*/ 35 w 137"/>
                <a:gd name="T17" fmla="*/ 25 h 136"/>
                <a:gd name="T18" fmla="*/ 51 w 137"/>
                <a:gd name="T19" fmla="*/ 4 h 136"/>
                <a:gd name="T20" fmla="*/ 85 w 137"/>
                <a:gd name="T21" fmla="*/ 0 h 136"/>
                <a:gd name="T22" fmla="*/ 89 w 137"/>
                <a:gd name="T23" fmla="*/ 16 h 136"/>
                <a:gd name="T24" fmla="*/ 116 w 137"/>
                <a:gd name="T25" fmla="*/ 17 h 136"/>
                <a:gd name="T26" fmla="*/ 122 w 137"/>
                <a:gd name="T27" fmla="*/ 19 h 136"/>
                <a:gd name="T28" fmla="*/ 137 w 137"/>
                <a:gd name="T29" fmla="*/ 48 h 136"/>
                <a:gd name="T30" fmla="*/ 123 w 137"/>
                <a:gd name="T31" fmla="*/ 58 h 136"/>
                <a:gd name="T32" fmla="*/ 135 w 137"/>
                <a:gd name="T33" fmla="*/ 83 h 136"/>
                <a:gd name="T34" fmla="*/ 137 w 137"/>
                <a:gd name="T35" fmla="*/ 88 h 136"/>
                <a:gd name="T36" fmla="*/ 119 w 137"/>
                <a:gd name="T37" fmla="*/ 116 h 136"/>
                <a:gd name="T38" fmla="*/ 104 w 137"/>
                <a:gd name="T39" fmla="*/ 109 h 136"/>
                <a:gd name="T40" fmla="*/ 89 w 137"/>
                <a:gd name="T41" fmla="*/ 132 h 136"/>
                <a:gd name="T42" fmla="*/ 59 w 137"/>
                <a:gd name="T43" fmla="*/ 128 h 136"/>
                <a:gd name="T44" fmla="*/ 81 w 137"/>
                <a:gd name="T45" fmla="*/ 115 h 136"/>
                <a:gd name="T46" fmla="*/ 101 w 137"/>
                <a:gd name="T47" fmla="*/ 101 h 136"/>
                <a:gd name="T48" fmla="*/ 117 w 137"/>
                <a:gd name="T49" fmla="*/ 107 h 136"/>
                <a:gd name="T50" fmla="*/ 116 w 137"/>
                <a:gd name="T51" fmla="*/ 81 h 136"/>
                <a:gd name="T52" fmla="*/ 114 w 137"/>
                <a:gd name="T53" fmla="*/ 57 h 136"/>
                <a:gd name="T54" fmla="*/ 128 w 137"/>
                <a:gd name="T55" fmla="*/ 45 h 136"/>
                <a:gd name="T56" fmla="*/ 106 w 137"/>
                <a:gd name="T57" fmla="*/ 33 h 136"/>
                <a:gd name="T58" fmla="*/ 84 w 137"/>
                <a:gd name="T59" fmla="*/ 22 h 136"/>
                <a:gd name="T60" fmla="*/ 81 w 137"/>
                <a:gd name="T61" fmla="*/ 8 h 136"/>
                <a:gd name="T62" fmla="*/ 59 w 137"/>
                <a:gd name="T63" fmla="*/ 18 h 136"/>
                <a:gd name="T64" fmla="*/ 38 w 137"/>
                <a:gd name="T65" fmla="*/ 32 h 136"/>
                <a:gd name="T66" fmla="*/ 21 w 137"/>
                <a:gd name="T67" fmla="*/ 26 h 136"/>
                <a:gd name="T68" fmla="*/ 22 w 137"/>
                <a:gd name="T69" fmla="*/ 52 h 136"/>
                <a:gd name="T70" fmla="*/ 24 w 137"/>
                <a:gd name="T71" fmla="*/ 77 h 136"/>
                <a:gd name="T72" fmla="*/ 10 w 137"/>
                <a:gd name="T73" fmla="*/ 88 h 136"/>
                <a:gd name="T74" fmla="*/ 33 w 137"/>
                <a:gd name="T75" fmla="*/ 100 h 136"/>
                <a:gd name="T76" fmla="*/ 56 w 137"/>
                <a:gd name="T77" fmla="*/ 111 h 136"/>
                <a:gd name="T78" fmla="*/ 59 w 137"/>
                <a:gd name="T79"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36">
                  <a:moveTo>
                    <a:pt x="85" y="136"/>
                  </a:moveTo>
                  <a:cubicBezTo>
                    <a:pt x="55" y="136"/>
                    <a:pt x="55" y="136"/>
                    <a:pt x="55" y="136"/>
                  </a:cubicBezTo>
                  <a:cubicBezTo>
                    <a:pt x="53" y="136"/>
                    <a:pt x="51" y="134"/>
                    <a:pt x="51" y="132"/>
                  </a:cubicBezTo>
                  <a:cubicBezTo>
                    <a:pt x="51" y="118"/>
                    <a:pt x="51" y="118"/>
                    <a:pt x="51" y="118"/>
                  </a:cubicBezTo>
                  <a:cubicBezTo>
                    <a:pt x="43" y="116"/>
                    <a:pt x="39" y="112"/>
                    <a:pt x="35" y="109"/>
                  </a:cubicBezTo>
                  <a:cubicBezTo>
                    <a:pt x="22" y="116"/>
                    <a:pt x="22" y="116"/>
                    <a:pt x="22" y="116"/>
                  </a:cubicBezTo>
                  <a:cubicBezTo>
                    <a:pt x="20" y="117"/>
                    <a:pt x="17" y="116"/>
                    <a:pt x="16" y="114"/>
                  </a:cubicBezTo>
                  <a:cubicBezTo>
                    <a:pt x="1" y="88"/>
                    <a:pt x="1" y="88"/>
                    <a:pt x="1" y="88"/>
                  </a:cubicBezTo>
                  <a:cubicBezTo>
                    <a:pt x="1" y="87"/>
                    <a:pt x="0" y="86"/>
                    <a:pt x="1" y="85"/>
                  </a:cubicBezTo>
                  <a:cubicBezTo>
                    <a:pt x="1" y="84"/>
                    <a:pt x="2" y="83"/>
                    <a:pt x="3" y="83"/>
                  </a:cubicBezTo>
                  <a:cubicBezTo>
                    <a:pt x="15" y="76"/>
                    <a:pt x="15" y="76"/>
                    <a:pt x="15" y="76"/>
                  </a:cubicBezTo>
                  <a:cubicBezTo>
                    <a:pt x="14" y="70"/>
                    <a:pt x="14" y="64"/>
                    <a:pt x="15" y="58"/>
                  </a:cubicBezTo>
                  <a:cubicBezTo>
                    <a:pt x="3" y="50"/>
                    <a:pt x="3" y="50"/>
                    <a:pt x="3" y="50"/>
                  </a:cubicBezTo>
                  <a:cubicBezTo>
                    <a:pt x="2" y="50"/>
                    <a:pt x="1" y="49"/>
                    <a:pt x="1" y="48"/>
                  </a:cubicBezTo>
                  <a:cubicBezTo>
                    <a:pt x="1" y="47"/>
                    <a:pt x="1" y="46"/>
                    <a:pt x="1" y="45"/>
                  </a:cubicBezTo>
                  <a:cubicBezTo>
                    <a:pt x="16" y="19"/>
                    <a:pt x="16" y="19"/>
                    <a:pt x="16" y="19"/>
                  </a:cubicBezTo>
                  <a:cubicBezTo>
                    <a:pt x="18" y="17"/>
                    <a:pt x="20" y="16"/>
                    <a:pt x="22" y="17"/>
                  </a:cubicBezTo>
                  <a:cubicBezTo>
                    <a:pt x="35" y="25"/>
                    <a:pt x="35" y="25"/>
                    <a:pt x="35" y="25"/>
                  </a:cubicBezTo>
                  <a:cubicBezTo>
                    <a:pt x="39" y="21"/>
                    <a:pt x="43" y="18"/>
                    <a:pt x="51" y="15"/>
                  </a:cubicBezTo>
                  <a:cubicBezTo>
                    <a:pt x="51" y="4"/>
                    <a:pt x="51" y="4"/>
                    <a:pt x="51" y="4"/>
                  </a:cubicBezTo>
                  <a:cubicBezTo>
                    <a:pt x="51" y="2"/>
                    <a:pt x="53" y="0"/>
                    <a:pt x="55" y="0"/>
                  </a:cubicBezTo>
                  <a:cubicBezTo>
                    <a:pt x="85" y="0"/>
                    <a:pt x="85" y="0"/>
                    <a:pt x="85" y="0"/>
                  </a:cubicBezTo>
                  <a:cubicBezTo>
                    <a:pt x="87" y="0"/>
                    <a:pt x="89" y="2"/>
                    <a:pt x="89" y="4"/>
                  </a:cubicBezTo>
                  <a:cubicBezTo>
                    <a:pt x="89" y="16"/>
                    <a:pt x="89" y="16"/>
                    <a:pt x="89" y="16"/>
                  </a:cubicBezTo>
                  <a:cubicBezTo>
                    <a:pt x="95" y="19"/>
                    <a:pt x="100" y="22"/>
                    <a:pt x="104" y="25"/>
                  </a:cubicBezTo>
                  <a:cubicBezTo>
                    <a:pt x="116" y="17"/>
                    <a:pt x="116" y="17"/>
                    <a:pt x="116" y="17"/>
                  </a:cubicBezTo>
                  <a:cubicBezTo>
                    <a:pt x="117" y="17"/>
                    <a:pt x="118" y="17"/>
                    <a:pt x="119" y="17"/>
                  </a:cubicBezTo>
                  <a:cubicBezTo>
                    <a:pt x="120" y="17"/>
                    <a:pt x="121" y="18"/>
                    <a:pt x="122" y="19"/>
                  </a:cubicBezTo>
                  <a:cubicBezTo>
                    <a:pt x="137" y="45"/>
                    <a:pt x="137" y="45"/>
                    <a:pt x="137" y="45"/>
                  </a:cubicBezTo>
                  <a:cubicBezTo>
                    <a:pt x="137" y="46"/>
                    <a:pt x="137" y="47"/>
                    <a:pt x="137" y="48"/>
                  </a:cubicBezTo>
                  <a:cubicBezTo>
                    <a:pt x="137" y="49"/>
                    <a:pt x="136" y="50"/>
                    <a:pt x="135" y="50"/>
                  </a:cubicBezTo>
                  <a:cubicBezTo>
                    <a:pt x="123" y="58"/>
                    <a:pt x="123" y="58"/>
                    <a:pt x="123" y="58"/>
                  </a:cubicBezTo>
                  <a:cubicBezTo>
                    <a:pt x="124" y="64"/>
                    <a:pt x="124" y="70"/>
                    <a:pt x="123" y="76"/>
                  </a:cubicBezTo>
                  <a:cubicBezTo>
                    <a:pt x="135" y="83"/>
                    <a:pt x="135" y="83"/>
                    <a:pt x="135" y="83"/>
                  </a:cubicBezTo>
                  <a:cubicBezTo>
                    <a:pt x="136" y="83"/>
                    <a:pt x="137" y="84"/>
                    <a:pt x="137" y="85"/>
                  </a:cubicBezTo>
                  <a:cubicBezTo>
                    <a:pt x="137" y="86"/>
                    <a:pt x="137" y="87"/>
                    <a:pt x="137" y="88"/>
                  </a:cubicBezTo>
                  <a:cubicBezTo>
                    <a:pt x="122" y="114"/>
                    <a:pt x="122" y="114"/>
                    <a:pt x="122" y="114"/>
                  </a:cubicBezTo>
                  <a:cubicBezTo>
                    <a:pt x="121" y="115"/>
                    <a:pt x="120" y="116"/>
                    <a:pt x="119" y="116"/>
                  </a:cubicBezTo>
                  <a:cubicBezTo>
                    <a:pt x="118" y="117"/>
                    <a:pt x="117" y="116"/>
                    <a:pt x="116" y="116"/>
                  </a:cubicBezTo>
                  <a:cubicBezTo>
                    <a:pt x="104" y="109"/>
                    <a:pt x="104" y="109"/>
                    <a:pt x="104" y="109"/>
                  </a:cubicBezTo>
                  <a:cubicBezTo>
                    <a:pt x="100" y="112"/>
                    <a:pt x="95" y="114"/>
                    <a:pt x="89" y="117"/>
                  </a:cubicBezTo>
                  <a:cubicBezTo>
                    <a:pt x="89" y="132"/>
                    <a:pt x="89" y="132"/>
                    <a:pt x="89" y="132"/>
                  </a:cubicBezTo>
                  <a:cubicBezTo>
                    <a:pt x="89" y="134"/>
                    <a:pt x="87" y="136"/>
                    <a:pt x="85" y="136"/>
                  </a:cubicBezTo>
                  <a:close/>
                  <a:moveTo>
                    <a:pt x="59" y="128"/>
                  </a:moveTo>
                  <a:cubicBezTo>
                    <a:pt x="81" y="128"/>
                    <a:pt x="81" y="128"/>
                    <a:pt x="81" y="128"/>
                  </a:cubicBezTo>
                  <a:cubicBezTo>
                    <a:pt x="81" y="115"/>
                    <a:pt x="81" y="115"/>
                    <a:pt x="81" y="115"/>
                  </a:cubicBezTo>
                  <a:cubicBezTo>
                    <a:pt x="81" y="113"/>
                    <a:pt x="82" y="112"/>
                    <a:pt x="84" y="111"/>
                  </a:cubicBezTo>
                  <a:cubicBezTo>
                    <a:pt x="91" y="108"/>
                    <a:pt x="97" y="104"/>
                    <a:pt x="101" y="101"/>
                  </a:cubicBezTo>
                  <a:cubicBezTo>
                    <a:pt x="102" y="100"/>
                    <a:pt x="104" y="99"/>
                    <a:pt x="106" y="100"/>
                  </a:cubicBezTo>
                  <a:cubicBezTo>
                    <a:pt x="117" y="107"/>
                    <a:pt x="117" y="107"/>
                    <a:pt x="117" y="107"/>
                  </a:cubicBezTo>
                  <a:cubicBezTo>
                    <a:pt x="128" y="88"/>
                    <a:pt x="128" y="88"/>
                    <a:pt x="128" y="88"/>
                  </a:cubicBezTo>
                  <a:cubicBezTo>
                    <a:pt x="116" y="81"/>
                    <a:pt x="116" y="81"/>
                    <a:pt x="116" y="81"/>
                  </a:cubicBezTo>
                  <a:cubicBezTo>
                    <a:pt x="115" y="80"/>
                    <a:pt x="114" y="78"/>
                    <a:pt x="114" y="77"/>
                  </a:cubicBezTo>
                  <a:cubicBezTo>
                    <a:pt x="116" y="70"/>
                    <a:pt x="116" y="63"/>
                    <a:pt x="114" y="57"/>
                  </a:cubicBezTo>
                  <a:cubicBezTo>
                    <a:pt x="114" y="55"/>
                    <a:pt x="115" y="53"/>
                    <a:pt x="116" y="52"/>
                  </a:cubicBezTo>
                  <a:cubicBezTo>
                    <a:pt x="128" y="45"/>
                    <a:pt x="128" y="45"/>
                    <a:pt x="128" y="45"/>
                  </a:cubicBezTo>
                  <a:cubicBezTo>
                    <a:pt x="117" y="26"/>
                    <a:pt x="117" y="26"/>
                    <a:pt x="117" y="26"/>
                  </a:cubicBezTo>
                  <a:cubicBezTo>
                    <a:pt x="106" y="33"/>
                    <a:pt x="106" y="33"/>
                    <a:pt x="106" y="33"/>
                  </a:cubicBezTo>
                  <a:cubicBezTo>
                    <a:pt x="104" y="34"/>
                    <a:pt x="102" y="34"/>
                    <a:pt x="101" y="32"/>
                  </a:cubicBezTo>
                  <a:cubicBezTo>
                    <a:pt x="97" y="29"/>
                    <a:pt x="91" y="26"/>
                    <a:pt x="84" y="22"/>
                  </a:cubicBezTo>
                  <a:cubicBezTo>
                    <a:pt x="82" y="22"/>
                    <a:pt x="81" y="20"/>
                    <a:pt x="81" y="18"/>
                  </a:cubicBezTo>
                  <a:cubicBezTo>
                    <a:pt x="81" y="8"/>
                    <a:pt x="81" y="8"/>
                    <a:pt x="81" y="8"/>
                  </a:cubicBezTo>
                  <a:cubicBezTo>
                    <a:pt x="59" y="8"/>
                    <a:pt x="59" y="8"/>
                    <a:pt x="59" y="8"/>
                  </a:cubicBezTo>
                  <a:cubicBezTo>
                    <a:pt x="59" y="18"/>
                    <a:pt x="59" y="18"/>
                    <a:pt x="59" y="18"/>
                  </a:cubicBezTo>
                  <a:cubicBezTo>
                    <a:pt x="59" y="20"/>
                    <a:pt x="58" y="22"/>
                    <a:pt x="56" y="22"/>
                  </a:cubicBezTo>
                  <a:cubicBezTo>
                    <a:pt x="47" y="24"/>
                    <a:pt x="43" y="28"/>
                    <a:pt x="38" y="32"/>
                  </a:cubicBezTo>
                  <a:cubicBezTo>
                    <a:pt x="37" y="33"/>
                    <a:pt x="35" y="34"/>
                    <a:pt x="33" y="33"/>
                  </a:cubicBezTo>
                  <a:cubicBezTo>
                    <a:pt x="21" y="26"/>
                    <a:pt x="21" y="26"/>
                    <a:pt x="21" y="26"/>
                  </a:cubicBezTo>
                  <a:cubicBezTo>
                    <a:pt x="10" y="45"/>
                    <a:pt x="10" y="45"/>
                    <a:pt x="10" y="45"/>
                  </a:cubicBezTo>
                  <a:cubicBezTo>
                    <a:pt x="22" y="52"/>
                    <a:pt x="22" y="52"/>
                    <a:pt x="22" y="52"/>
                  </a:cubicBezTo>
                  <a:cubicBezTo>
                    <a:pt x="23" y="53"/>
                    <a:pt x="24" y="55"/>
                    <a:pt x="24" y="57"/>
                  </a:cubicBezTo>
                  <a:cubicBezTo>
                    <a:pt x="22" y="63"/>
                    <a:pt x="22" y="70"/>
                    <a:pt x="24" y="77"/>
                  </a:cubicBezTo>
                  <a:cubicBezTo>
                    <a:pt x="24" y="78"/>
                    <a:pt x="23" y="80"/>
                    <a:pt x="22" y="81"/>
                  </a:cubicBezTo>
                  <a:cubicBezTo>
                    <a:pt x="10" y="88"/>
                    <a:pt x="10" y="88"/>
                    <a:pt x="10" y="88"/>
                  </a:cubicBezTo>
                  <a:cubicBezTo>
                    <a:pt x="21" y="107"/>
                    <a:pt x="21" y="107"/>
                    <a:pt x="21" y="107"/>
                  </a:cubicBezTo>
                  <a:cubicBezTo>
                    <a:pt x="33" y="100"/>
                    <a:pt x="33" y="100"/>
                    <a:pt x="33" y="100"/>
                  </a:cubicBezTo>
                  <a:cubicBezTo>
                    <a:pt x="35" y="99"/>
                    <a:pt x="37" y="100"/>
                    <a:pt x="38" y="101"/>
                  </a:cubicBezTo>
                  <a:cubicBezTo>
                    <a:pt x="43" y="106"/>
                    <a:pt x="47" y="109"/>
                    <a:pt x="56" y="111"/>
                  </a:cubicBezTo>
                  <a:cubicBezTo>
                    <a:pt x="58" y="111"/>
                    <a:pt x="59" y="113"/>
                    <a:pt x="59" y="115"/>
                  </a:cubicBezTo>
                  <a:lnTo>
                    <a:pt x="59" y="128"/>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36"/>
            <p:cNvSpPr>
              <a:spLocks noEditPoints="1"/>
            </p:cNvSpPr>
            <p:nvPr/>
          </p:nvSpPr>
          <p:spPr bwMode="auto">
            <a:xfrm>
              <a:off x="1898650" y="4389438"/>
              <a:ext cx="115888" cy="119062"/>
            </a:xfrm>
            <a:custGeom>
              <a:avLst/>
              <a:gdLst>
                <a:gd name="T0" fmla="*/ 24 w 48"/>
                <a:gd name="T1" fmla="*/ 49 h 49"/>
                <a:gd name="T2" fmla="*/ 0 w 48"/>
                <a:gd name="T3" fmla="*/ 25 h 49"/>
                <a:gd name="T4" fmla="*/ 24 w 48"/>
                <a:gd name="T5" fmla="*/ 0 h 49"/>
                <a:gd name="T6" fmla="*/ 48 w 48"/>
                <a:gd name="T7" fmla="*/ 25 h 49"/>
                <a:gd name="T8" fmla="*/ 24 w 48"/>
                <a:gd name="T9" fmla="*/ 49 h 49"/>
                <a:gd name="T10" fmla="*/ 24 w 48"/>
                <a:gd name="T11" fmla="*/ 8 h 49"/>
                <a:gd name="T12" fmla="*/ 8 w 48"/>
                <a:gd name="T13" fmla="*/ 25 h 49"/>
                <a:gd name="T14" fmla="*/ 24 w 48"/>
                <a:gd name="T15" fmla="*/ 41 h 49"/>
                <a:gd name="T16" fmla="*/ 40 w 48"/>
                <a:gd name="T17" fmla="*/ 25 h 49"/>
                <a:gd name="T18" fmla="*/ 24 w 48"/>
                <a:gd name="T1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49"/>
                  </a:moveTo>
                  <a:cubicBezTo>
                    <a:pt x="11" y="49"/>
                    <a:pt x="0" y="38"/>
                    <a:pt x="0" y="25"/>
                  </a:cubicBezTo>
                  <a:cubicBezTo>
                    <a:pt x="0" y="11"/>
                    <a:pt x="11" y="0"/>
                    <a:pt x="24" y="0"/>
                  </a:cubicBezTo>
                  <a:cubicBezTo>
                    <a:pt x="37" y="0"/>
                    <a:pt x="48" y="11"/>
                    <a:pt x="48" y="25"/>
                  </a:cubicBezTo>
                  <a:cubicBezTo>
                    <a:pt x="48" y="38"/>
                    <a:pt x="37" y="49"/>
                    <a:pt x="24" y="49"/>
                  </a:cubicBezTo>
                  <a:close/>
                  <a:moveTo>
                    <a:pt x="24" y="8"/>
                  </a:moveTo>
                  <a:cubicBezTo>
                    <a:pt x="15" y="8"/>
                    <a:pt x="8" y="16"/>
                    <a:pt x="8" y="25"/>
                  </a:cubicBezTo>
                  <a:cubicBezTo>
                    <a:pt x="8" y="34"/>
                    <a:pt x="15" y="41"/>
                    <a:pt x="24" y="41"/>
                  </a:cubicBezTo>
                  <a:cubicBezTo>
                    <a:pt x="33" y="41"/>
                    <a:pt x="40" y="34"/>
                    <a:pt x="40" y="25"/>
                  </a:cubicBezTo>
                  <a:cubicBezTo>
                    <a:pt x="40" y="16"/>
                    <a:pt x="33" y="8"/>
                    <a:pt x="24"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4757131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par>
                          <p:cTn id="14" fill="hold">
                            <p:stCondLst>
                              <p:cond delay="1000"/>
                            </p:stCondLst>
                            <p:childTnLst>
                              <p:par>
                                <p:cTn id="15" presetID="3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style.rotation</p:attrName>
                                        </p:attrNameLst>
                                      </p:cBhvr>
                                      <p:tavLst>
                                        <p:tav tm="0">
                                          <p:val>
                                            <p:fltVal val="720"/>
                                          </p:val>
                                        </p:tav>
                                        <p:tav tm="100000">
                                          <p:val>
                                            <p:fltVal val="0"/>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ppt_w</p:attrName>
                                        </p:attrNameLst>
                                      </p:cBhvr>
                                      <p:tavLst>
                                        <p:tav tm="0">
                                          <p:val>
                                            <p:fltVal val="0"/>
                                          </p:val>
                                        </p:tav>
                                        <p:tav tm="100000">
                                          <p:val>
                                            <p:strVal val="#ppt_w"/>
                                          </p:val>
                                        </p:tav>
                                      </p:tavLst>
                                    </p:anim>
                                  </p:childTnLst>
                                </p:cTn>
                              </p:par>
                              <p:par>
                                <p:cTn id="21" presetID="35"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style.rotation</p:attrName>
                                        </p:attrNameLst>
                                      </p:cBhvr>
                                      <p:tavLst>
                                        <p:tav tm="0">
                                          <p:val>
                                            <p:fltVal val="720"/>
                                          </p:val>
                                        </p:tav>
                                        <p:tav tm="100000">
                                          <p:val>
                                            <p:fltVal val="0"/>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wipe(down)">
                                      <p:cBhvr>
                                        <p:cTn id="30" dur="500"/>
                                        <p:tgtEl>
                                          <p:spTgt spid="76"/>
                                        </p:tgtEl>
                                      </p:cBhvr>
                                    </p:animEffect>
                                  </p:childTnLst>
                                </p:cTn>
                              </p:par>
                            </p:childTnLst>
                          </p:cTn>
                        </p:par>
                        <p:par>
                          <p:cTn id="31" fill="hold">
                            <p:stCondLst>
                              <p:cond delay="2500"/>
                            </p:stCondLst>
                            <p:childTnLst>
                              <p:par>
                                <p:cTn id="32" presetID="45" presetClass="entr" presetSubtype="0" fill="hold" nodeType="after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1000"/>
                                        <p:tgtEl>
                                          <p:spTgt spid="61"/>
                                        </p:tgtEl>
                                      </p:cBhvr>
                                    </p:animEffect>
                                    <p:anim calcmode="lin" valueType="num">
                                      <p:cBhvr>
                                        <p:cTn id="35" dur="1000" fill="hold"/>
                                        <p:tgtEl>
                                          <p:spTgt spid="61"/>
                                        </p:tgtEl>
                                        <p:attrNameLst>
                                          <p:attrName>ppt_w</p:attrName>
                                        </p:attrNameLst>
                                      </p:cBhvr>
                                      <p:tavLst>
                                        <p:tav tm="0" fmla="#ppt_w*sin(2.5*pi*$)">
                                          <p:val>
                                            <p:fltVal val="0"/>
                                          </p:val>
                                        </p:tav>
                                        <p:tav tm="100000">
                                          <p:val>
                                            <p:fltVal val="1"/>
                                          </p:val>
                                        </p:tav>
                                      </p:tavLst>
                                    </p:anim>
                                    <p:anim calcmode="lin" valueType="num">
                                      <p:cBhvr>
                                        <p:cTn id="36" dur="1000" fill="hold"/>
                                        <p:tgtEl>
                                          <p:spTgt spid="61"/>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1000"/>
                                        <p:tgtEl>
                                          <p:spTgt spid="70"/>
                                        </p:tgtEl>
                                      </p:cBhvr>
                                    </p:animEffect>
                                    <p:anim calcmode="lin" valueType="num">
                                      <p:cBhvr>
                                        <p:cTn id="40" dur="1000" fill="hold"/>
                                        <p:tgtEl>
                                          <p:spTgt spid="70"/>
                                        </p:tgtEl>
                                        <p:attrNameLst>
                                          <p:attrName>ppt_w</p:attrName>
                                        </p:attrNameLst>
                                      </p:cBhvr>
                                      <p:tavLst>
                                        <p:tav tm="0" fmla="#ppt_w*sin(2.5*pi*$)">
                                          <p:val>
                                            <p:fltVal val="0"/>
                                          </p:val>
                                        </p:tav>
                                        <p:tav tm="100000">
                                          <p:val>
                                            <p:fltVal val="1"/>
                                          </p:val>
                                        </p:tav>
                                      </p:tavLst>
                                    </p:anim>
                                    <p:anim calcmode="lin" valueType="num">
                                      <p:cBhvr>
                                        <p:cTn id="41" dur="1000" fill="hold"/>
                                        <p:tgtEl>
                                          <p:spTgt spid="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62986" y="708405"/>
            <a:ext cx="7690424" cy="461665"/>
          </a:xfrm>
          <a:prstGeom prst="rect">
            <a:avLst/>
          </a:prstGeom>
          <a:noFill/>
        </p:spPr>
        <p:txBody>
          <a:bodyPr wrap="square" rtlCol="0">
            <a:spAutoFit/>
          </a:bodyPr>
          <a:lstStyle/>
          <a:p>
            <a:r>
              <a:rPr lang="en-US" sz="2400" b="1" dirty="0">
                <a:solidFill>
                  <a:srgbClr val="0D4571"/>
                </a:solidFill>
                <a:latin typeface="Arial"/>
                <a:cs typeface="Arial"/>
              </a:rPr>
              <a:t>How to rebalance</a:t>
            </a:r>
          </a:p>
        </p:txBody>
      </p:sp>
      <p:grpSp>
        <p:nvGrpSpPr>
          <p:cNvPr id="34" name="Group 33"/>
          <p:cNvGrpSpPr/>
          <p:nvPr/>
        </p:nvGrpSpPr>
        <p:grpSpPr>
          <a:xfrm>
            <a:off x="253397" y="0"/>
            <a:ext cx="2407627" cy="561402"/>
            <a:chOff x="5913317" y="0"/>
            <a:chExt cx="2407627" cy="561402"/>
          </a:xfrm>
        </p:grpSpPr>
        <p:sp>
          <p:nvSpPr>
            <p:cNvPr id="35" name="Round Same Side Corner Rectangle 34"/>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36" name="Group 35"/>
            <p:cNvGrpSpPr/>
            <p:nvPr/>
          </p:nvGrpSpPr>
          <p:grpSpPr>
            <a:xfrm>
              <a:off x="5998058" y="117953"/>
              <a:ext cx="1806980" cy="328396"/>
              <a:chOff x="-18290" y="2448962"/>
              <a:chExt cx="1806980" cy="288079"/>
            </a:xfrm>
          </p:grpSpPr>
          <p:sp>
            <p:nvSpPr>
              <p:cNvPr id="38" name="Rounded Rectangle 37"/>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9" name="TextBox 38"/>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3</a:t>
                </a:r>
                <a:endParaRPr lang="en-US" sz="1400" b="1" dirty="0">
                  <a:solidFill>
                    <a:schemeClr val="bg1"/>
                  </a:solidFill>
                  <a:latin typeface="Arial"/>
                  <a:cs typeface="Arial"/>
                </a:endParaRPr>
              </a:p>
            </p:txBody>
          </p:sp>
        </p:grpSp>
        <p:sp>
          <p:nvSpPr>
            <p:cNvPr id="37" name="Oval 36"/>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grpSp>
        <p:nvGrpSpPr>
          <p:cNvPr id="40" name="Group 39"/>
          <p:cNvGrpSpPr/>
          <p:nvPr/>
        </p:nvGrpSpPr>
        <p:grpSpPr>
          <a:xfrm>
            <a:off x="2274800" y="168275"/>
            <a:ext cx="215668" cy="229966"/>
            <a:chOff x="1790700" y="4003675"/>
            <a:chExt cx="574675" cy="612775"/>
          </a:xfrm>
          <a:solidFill>
            <a:schemeClr val="bg1"/>
          </a:solidFill>
        </p:grpSpPr>
        <p:sp>
          <p:nvSpPr>
            <p:cNvPr id="53" name="Freeform 33"/>
            <p:cNvSpPr>
              <a:spLocks noEditPoints="1"/>
            </p:cNvSpPr>
            <p:nvPr/>
          </p:nvSpPr>
          <p:spPr bwMode="auto">
            <a:xfrm>
              <a:off x="2035175" y="4003675"/>
              <a:ext cx="330200" cy="327025"/>
            </a:xfrm>
            <a:custGeom>
              <a:avLst/>
              <a:gdLst>
                <a:gd name="T0" fmla="*/ 55 w 138"/>
                <a:gd name="T1" fmla="*/ 136 h 136"/>
                <a:gd name="T2" fmla="*/ 51 w 138"/>
                <a:gd name="T3" fmla="*/ 121 h 136"/>
                <a:gd name="T4" fmla="*/ 21 w 138"/>
                <a:gd name="T5" fmla="*/ 119 h 136"/>
                <a:gd name="T6" fmla="*/ 1 w 138"/>
                <a:gd name="T7" fmla="*/ 91 h 136"/>
                <a:gd name="T8" fmla="*/ 2 w 138"/>
                <a:gd name="T9" fmla="*/ 86 h 136"/>
                <a:gd name="T10" fmla="*/ 15 w 138"/>
                <a:gd name="T11" fmla="*/ 61 h 136"/>
                <a:gd name="T12" fmla="*/ 1 w 138"/>
                <a:gd name="T13" fmla="*/ 51 h 136"/>
                <a:gd name="T14" fmla="*/ 16 w 138"/>
                <a:gd name="T15" fmla="*/ 22 h 136"/>
                <a:gd name="T16" fmla="*/ 35 w 138"/>
                <a:gd name="T17" fmla="*/ 28 h 136"/>
                <a:gd name="T18" fmla="*/ 51 w 138"/>
                <a:gd name="T19" fmla="*/ 4 h 136"/>
                <a:gd name="T20" fmla="*/ 85 w 138"/>
                <a:gd name="T21" fmla="*/ 0 h 136"/>
                <a:gd name="T22" fmla="*/ 89 w 138"/>
                <a:gd name="T23" fmla="*/ 19 h 136"/>
                <a:gd name="T24" fmla="*/ 116 w 138"/>
                <a:gd name="T25" fmla="*/ 20 h 136"/>
                <a:gd name="T26" fmla="*/ 121 w 138"/>
                <a:gd name="T27" fmla="*/ 22 h 136"/>
                <a:gd name="T28" fmla="*/ 135 w 138"/>
                <a:gd name="T29" fmla="*/ 54 h 136"/>
                <a:gd name="T30" fmla="*/ 122 w 138"/>
                <a:gd name="T31" fmla="*/ 79 h 136"/>
                <a:gd name="T32" fmla="*/ 136 w 138"/>
                <a:gd name="T33" fmla="*/ 91 h 136"/>
                <a:gd name="T34" fmla="*/ 119 w 138"/>
                <a:gd name="T35" fmla="*/ 119 h 136"/>
                <a:gd name="T36" fmla="*/ 104 w 138"/>
                <a:gd name="T37" fmla="*/ 112 h 136"/>
                <a:gd name="T38" fmla="*/ 89 w 138"/>
                <a:gd name="T39" fmla="*/ 132 h 136"/>
                <a:gd name="T40" fmla="*/ 59 w 138"/>
                <a:gd name="T41" fmla="*/ 128 h 136"/>
                <a:gd name="T42" fmla="*/ 81 w 138"/>
                <a:gd name="T43" fmla="*/ 118 h 136"/>
                <a:gd name="T44" fmla="*/ 101 w 138"/>
                <a:gd name="T45" fmla="*/ 104 h 136"/>
                <a:gd name="T46" fmla="*/ 116 w 138"/>
                <a:gd name="T47" fmla="*/ 110 h 136"/>
                <a:gd name="T48" fmla="*/ 116 w 138"/>
                <a:gd name="T49" fmla="*/ 84 h 136"/>
                <a:gd name="T50" fmla="*/ 114 w 138"/>
                <a:gd name="T51" fmla="*/ 60 h 136"/>
                <a:gd name="T52" fmla="*/ 128 w 138"/>
                <a:gd name="T53" fmla="*/ 49 h 136"/>
                <a:gd name="T54" fmla="*/ 105 w 138"/>
                <a:gd name="T55" fmla="*/ 36 h 136"/>
                <a:gd name="T56" fmla="*/ 83 w 138"/>
                <a:gd name="T57" fmla="*/ 25 h 136"/>
                <a:gd name="T58" fmla="*/ 81 w 138"/>
                <a:gd name="T59" fmla="*/ 8 h 136"/>
                <a:gd name="T60" fmla="*/ 59 w 138"/>
                <a:gd name="T61" fmla="*/ 22 h 136"/>
                <a:gd name="T62" fmla="*/ 38 w 138"/>
                <a:gd name="T63" fmla="*/ 35 h 136"/>
                <a:gd name="T64" fmla="*/ 21 w 138"/>
                <a:gd name="T65" fmla="*/ 29 h 136"/>
                <a:gd name="T66" fmla="*/ 22 w 138"/>
                <a:gd name="T67" fmla="*/ 55 h 136"/>
                <a:gd name="T68" fmla="*/ 23 w 138"/>
                <a:gd name="T69" fmla="*/ 80 h 136"/>
                <a:gd name="T70" fmla="*/ 10 w 138"/>
                <a:gd name="T71" fmla="*/ 91 h 136"/>
                <a:gd name="T72" fmla="*/ 33 w 138"/>
                <a:gd name="T73" fmla="*/ 103 h 136"/>
                <a:gd name="T74" fmla="*/ 56 w 138"/>
                <a:gd name="T75" fmla="*/ 114 h 136"/>
                <a:gd name="T76" fmla="*/ 59 w 138"/>
                <a:gd name="T77"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136">
                  <a:moveTo>
                    <a:pt x="85" y="136"/>
                  </a:moveTo>
                  <a:cubicBezTo>
                    <a:pt x="55" y="136"/>
                    <a:pt x="55" y="136"/>
                    <a:pt x="55" y="136"/>
                  </a:cubicBezTo>
                  <a:cubicBezTo>
                    <a:pt x="53" y="136"/>
                    <a:pt x="51" y="134"/>
                    <a:pt x="51" y="132"/>
                  </a:cubicBezTo>
                  <a:cubicBezTo>
                    <a:pt x="51" y="121"/>
                    <a:pt x="51" y="121"/>
                    <a:pt x="51" y="121"/>
                  </a:cubicBezTo>
                  <a:cubicBezTo>
                    <a:pt x="43" y="119"/>
                    <a:pt x="39" y="116"/>
                    <a:pt x="35" y="112"/>
                  </a:cubicBezTo>
                  <a:cubicBezTo>
                    <a:pt x="21" y="119"/>
                    <a:pt x="21" y="119"/>
                    <a:pt x="21" y="119"/>
                  </a:cubicBezTo>
                  <a:cubicBezTo>
                    <a:pt x="19" y="120"/>
                    <a:pt x="17" y="120"/>
                    <a:pt x="16" y="118"/>
                  </a:cubicBezTo>
                  <a:cubicBezTo>
                    <a:pt x="1" y="91"/>
                    <a:pt x="1" y="91"/>
                    <a:pt x="1" y="91"/>
                  </a:cubicBezTo>
                  <a:cubicBezTo>
                    <a:pt x="0" y="91"/>
                    <a:pt x="0" y="89"/>
                    <a:pt x="0" y="88"/>
                  </a:cubicBezTo>
                  <a:cubicBezTo>
                    <a:pt x="1" y="87"/>
                    <a:pt x="1" y="86"/>
                    <a:pt x="2" y="86"/>
                  </a:cubicBezTo>
                  <a:cubicBezTo>
                    <a:pt x="15" y="79"/>
                    <a:pt x="15" y="79"/>
                    <a:pt x="15" y="79"/>
                  </a:cubicBezTo>
                  <a:cubicBezTo>
                    <a:pt x="14" y="73"/>
                    <a:pt x="14" y="67"/>
                    <a:pt x="15" y="61"/>
                  </a:cubicBezTo>
                  <a:cubicBezTo>
                    <a:pt x="2" y="54"/>
                    <a:pt x="2" y="54"/>
                    <a:pt x="2" y="54"/>
                  </a:cubicBezTo>
                  <a:cubicBezTo>
                    <a:pt x="2" y="53"/>
                    <a:pt x="1" y="52"/>
                    <a:pt x="1" y="51"/>
                  </a:cubicBezTo>
                  <a:cubicBezTo>
                    <a:pt x="0" y="50"/>
                    <a:pt x="0" y="49"/>
                    <a:pt x="1" y="48"/>
                  </a:cubicBezTo>
                  <a:cubicBezTo>
                    <a:pt x="16" y="22"/>
                    <a:pt x="16" y="22"/>
                    <a:pt x="16" y="22"/>
                  </a:cubicBezTo>
                  <a:cubicBezTo>
                    <a:pt x="17" y="20"/>
                    <a:pt x="20" y="19"/>
                    <a:pt x="22" y="20"/>
                  </a:cubicBezTo>
                  <a:cubicBezTo>
                    <a:pt x="35" y="28"/>
                    <a:pt x="35" y="28"/>
                    <a:pt x="35" y="28"/>
                  </a:cubicBezTo>
                  <a:cubicBezTo>
                    <a:pt x="39" y="24"/>
                    <a:pt x="43" y="21"/>
                    <a:pt x="51" y="19"/>
                  </a:cubicBezTo>
                  <a:cubicBezTo>
                    <a:pt x="51" y="4"/>
                    <a:pt x="51" y="4"/>
                    <a:pt x="51" y="4"/>
                  </a:cubicBezTo>
                  <a:cubicBezTo>
                    <a:pt x="51" y="2"/>
                    <a:pt x="53" y="0"/>
                    <a:pt x="55" y="0"/>
                  </a:cubicBezTo>
                  <a:cubicBezTo>
                    <a:pt x="85" y="0"/>
                    <a:pt x="85" y="0"/>
                    <a:pt x="85" y="0"/>
                  </a:cubicBezTo>
                  <a:cubicBezTo>
                    <a:pt x="87" y="0"/>
                    <a:pt x="89" y="2"/>
                    <a:pt x="89" y="4"/>
                  </a:cubicBezTo>
                  <a:cubicBezTo>
                    <a:pt x="89" y="19"/>
                    <a:pt x="89" y="19"/>
                    <a:pt x="89" y="19"/>
                  </a:cubicBezTo>
                  <a:cubicBezTo>
                    <a:pt x="95" y="22"/>
                    <a:pt x="100" y="25"/>
                    <a:pt x="104" y="28"/>
                  </a:cubicBezTo>
                  <a:cubicBezTo>
                    <a:pt x="116" y="20"/>
                    <a:pt x="116" y="20"/>
                    <a:pt x="116" y="20"/>
                  </a:cubicBezTo>
                  <a:cubicBezTo>
                    <a:pt x="117" y="20"/>
                    <a:pt x="118" y="20"/>
                    <a:pt x="119" y="20"/>
                  </a:cubicBezTo>
                  <a:cubicBezTo>
                    <a:pt x="120" y="20"/>
                    <a:pt x="121" y="21"/>
                    <a:pt x="121" y="22"/>
                  </a:cubicBezTo>
                  <a:cubicBezTo>
                    <a:pt x="136" y="48"/>
                    <a:pt x="136" y="48"/>
                    <a:pt x="136" y="48"/>
                  </a:cubicBezTo>
                  <a:cubicBezTo>
                    <a:pt x="138" y="50"/>
                    <a:pt x="137" y="52"/>
                    <a:pt x="135" y="54"/>
                  </a:cubicBezTo>
                  <a:cubicBezTo>
                    <a:pt x="122" y="61"/>
                    <a:pt x="122" y="61"/>
                    <a:pt x="122" y="61"/>
                  </a:cubicBezTo>
                  <a:cubicBezTo>
                    <a:pt x="123" y="67"/>
                    <a:pt x="123" y="73"/>
                    <a:pt x="122" y="79"/>
                  </a:cubicBezTo>
                  <a:cubicBezTo>
                    <a:pt x="135" y="86"/>
                    <a:pt x="135" y="86"/>
                    <a:pt x="135" y="86"/>
                  </a:cubicBezTo>
                  <a:cubicBezTo>
                    <a:pt x="137" y="87"/>
                    <a:pt x="138" y="90"/>
                    <a:pt x="136" y="91"/>
                  </a:cubicBezTo>
                  <a:cubicBezTo>
                    <a:pt x="121" y="118"/>
                    <a:pt x="121" y="118"/>
                    <a:pt x="121" y="118"/>
                  </a:cubicBezTo>
                  <a:cubicBezTo>
                    <a:pt x="121" y="119"/>
                    <a:pt x="120" y="119"/>
                    <a:pt x="119" y="119"/>
                  </a:cubicBezTo>
                  <a:cubicBezTo>
                    <a:pt x="118" y="120"/>
                    <a:pt x="117" y="120"/>
                    <a:pt x="116" y="119"/>
                  </a:cubicBezTo>
                  <a:cubicBezTo>
                    <a:pt x="104" y="112"/>
                    <a:pt x="104" y="112"/>
                    <a:pt x="104" y="112"/>
                  </a:cubicBezTo>
                  <a:cubicBezTo>
                    <a:pt x="100" y="115"/>
                    <a:pt x="95" y="118"/>
                    <a:pt x="89" y="120"/>
                  </a:cubicBezTo>
                  <a:cubicBezTo>
                    <a:pt x="89" y="132"/>
                    <a:pt x="89" y="132"/>
                    <a:pt x="89" y="132"/>
                  </a:cubicBezTo>
                  <a:cubicBezTo>
                    <a:pt x="89" y="134"/>
                    <a:pt x="87" y="136"/>
                    <a:pt x="85" y="136"/>
                  </a:cubicBezTo>
                  <a:close/>
                  <a:moveTo>
                    <a:pt x="59" y="128"/>
                  </a:moveTo>
                  <a:cubicBezTo>
                    <a:pt x="81" y="128"/>
                    <a:pt x="81" y="128"/>
                    <a:pt x="81" y="128"/>
                  </a:cubicBezTo>
                  <a:cubicBezTo>
                    <a:pt x="81" y="118"/>
                    <a:pt x="81" y="118"/>
                    <a:pt x="81" y="118"/>
                  </a:cubicBezTo>
                  <a:cubicBezTo>
                    <a:pt x="81" y="116"/>
                    <a:pt x="82" y="115"/>
                    <a:pt x="83" y="114"/>
                  </a:cubicBezTo>
                  <a:cubicBezTo>
                    <a:pt x="91" y="111"/>
                    <a:pt x="97" y="107"/>
                    <a:pt x="101" y="104"/>
                  </a:cubicBezTo>
                  <a:cubicBezTo>
                    <a:pt x="102" y="103"/>
                    <a:pt x="104" y="103"/>
                    <a:pt x="105" y="103"/>
                  </a:cubicBezTo>
                  <a:cubicBezTo>
                    <a:pt x="116" y="110"/>
                    <a:pt x="116" y="110"/>
                    <a:pt x="116" y="110"/>
                  </a:cubicBezTo>
                  <a:cubicBezTo>
                    <a:pt x="128" y="91"/>
                    <a:pt x="128" y="91"/>
                    <a:pt x="128" y="91"/>
                  </a:cubicBezTo>
                  <a:cubicBezTo>
                    <a:pt x="116" y="84"/>
                    <a:pt x="116" y="84"/>
                    <a:pt x="116" y="84"/>
                  </a:cubicBezTo>
                  <a:cubicBezTo>
                    <a:pt x="114" y="83"/>
                    <a:pt x="114" y="82"/>
                    <a:pt x="114" y="80"/>
                  </a:cubicBezTo>
                  <a:cubicBezTo>
                    <a:pt x="115" y="73"/>
                    <a:pt x="115" y="66"/>
                    <a:pt x="114" y="60"/>
                  </a:cubicBezTo>
                  <a:cubicBezTo>
                    <a:pt x="114" y="58"/>
                    <a:pt x="114" y="56"/>
                    <a:pt x="116" y="55"/>
                  </a:cubicBezTo>
                  <a:cubicBezTo>
                    <a:pt x="128" y="49"/>
                    <a:pt x="128" y="49"/>
                    <a:pt x="128" y="49"/>
                  </a:cubicBezTo>
                  <a:cubicBezTo>
                    <a:pt x="116" y="29"/>
                    <a:pt x="116" y="29"/>
                    <a:pt x="116" y="29"/>
                  </a:cubicBezTo>
                  <a:cubicBezTo>
                    <a:pt x="105" y="36"/>
                    <a:pt x="105" y="36"/>
                    <a:pt x="105" y="36"/>
                  </a:cubicBezTo>
                  <a:cubicBezTo>
                    <a:pt x="104" y="37"/>
                    <a:pt x="102" y="37"/>
                    <a:pt x="101" y="36"/>
                  </a:cubicBezTo>
                  <a:cubicBezTo>
                    <a:pt x="97" y="32"/>
                    <a:pt x="91" y="29"/>
                    <a:pt x="83" y="25"/>
                  </a:cubicBezTo>
                  <a:cubicBezTo>
                    <a:pt x="82" y="25"/>
                    <a:pt x="81" y="23"/>
                    <a:pt x="81" y="22"/>
                  </a:cubicBezTo>
                  <a:cubicBezTo>
                    <a:pt x="81" y="8"/>
                    <a:pt x="81" y="8"/>
                    <a:pt x="81" y="8"/>
                  </a:cubicBezTo>
                  <a:cubicBezTo>
                    <a:pt x="59" y="8"/>
                    <a:pt x="59" y="8"/>
                    <a:pt x="59" y="8"/>
                  </a:cubicBezTo>
                  <a:cubicBezTo>
                    <a:pt x="59" y="22"/>
                    <a:pt x="59" y="22"/>
                    <a:pt x="59" y="22"/>
                  </a:cubicBezTo>
                  <a:cubicBezTo>
                    <a:pt x="59" y="23"/>
                    <a:pt x="57" y="25"/>
                    <a:pt x="56" y="26"/>
                  </a:cubicBezTo>
                  <a:cubicBezTo>
                    <a:pt x="47" y="28"/>
                    <a:pt x="43" y="31"/>
                    <a:pt x="38" y="35"/>
                  </a:cubicBezTo>
                  <a:cubicBezTo>
                    <a:pt x="37" y="37"/>
                    <a:pt x="35" y="37"/>
                    <a:pt x="33" y="36"/>
                  </a:cubicBezTo>
                  <a:cubicBezTo>
                    <a:pt x="21" y="29"/>
                    <a:pt x="21" y="29"/>
                    <a:pt x="21" y="29"/>
                  </a:cubicBezTo>
                  <a:cubicBezTo>
                    <a:pt x="10" y="49"/>
                    <a:pt x="10" y="49"/>
                    <a:pt x="10" y="49"/>
                  </a:cubicBezTo>
                  <a:cubicBezTo>
                    <a:pt x="22" y="55"/>
                    <a:pt x="22" y="55"/>
                    <a:pt x="22" y="55"/>
                  </a:cubicBezTo>
                  <a:cubicBezTo>
                    <a:pt x="23" y="56"/>
                    <a:pt x="24" y="58"/>
                    <a:pt x="23" y="60"/>
                  </a:cubicBezTo>
                  <a:cubicBezTo>
                    <a:pt x="22" y="66"/>
                    <a:pt x="22" y="73"/>
                    <a:pt x="23" y="80"/>
                  </a:cubicBezTo>
                  <a:cubicBezTo>
                    <a:pt x="24" y="82"/>
                    <a:pt x="23" y="83"/>
                    <a:pt x="21" y="84"/>
                  </a:cubicBezTo>
                  <a:cubicBezTo>
                    <a:pt x="10" y="91"/>
                    <a:pt x="10" y="91"/>
                    <a:pt x="10" y="91"/>
                  </a:cubicBezTo>
                  <a:cubicBezTo>
                    <a:pt x="21" y="110"/>
                    <a:pt x="21" y="110"/>
                    <a:pt x="21" y="110"/>
                  </a:cubicBezTo>
                  <a:cubicBezTo>
                    <a:pt x="33" y="103"/>
                    <a:pt x="33" y="103"/>
                    <a:pt x="33" y="103"/>
                  </a:cubicBezTo>
                  <a:cubicBezTo>
                    <a:pt x="35" y="103"/>
                    <a:pt x="37" y="103"/>
                    <a:pt x="38" y="104"/>
                  </a:cubicBezTo>
                  <a:cubicBezTo>
                    <a:pt x="43" y="109"/>
                    <a:pt x="47" y="112"/>
                    <a:pt x="56" y="114"/>
                  </a:cubicBezTo>
                  <a:cubicBezTo>
                    <a:pt x="57" y="114"/>
                    <a:pt x="59" y="116"/>
                    <a:pt x="59" y="118"/>
                  </a:cubicBezTo>
                  <a:lnTo>
                    <a:pt x="59" y="128"/>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34"/>
            <p:cNvSpPr>
              <a:spLocks noEditPoints="1"/>
            </p:cNvSpPr>
            <p:nvPr/>
          </p:nvSpPr>
          <p:spPr bwMode="auto">
            <a:xfrm>
              <a:off x="2143125" y="4117975"/>
              <a:ext cx="117475" cy="115887"/>
            </a:xfrm>
            <a:custGeom>
              <a:avLst/>
              <a:gdLst>
                <a:gd name="T0" fmla="*/ 25 w 49"/>
                <a:gd name="T1" fmla="*/ 48 h 48"/>
                <a:gd name="T2" fmla="*/ 0 w 49"/>
                <a:gd name="T3" fmla="*/ 24 h 48"/>
                <a:gd name="T4" fmla="*/ 25 w 49"/>
                <a:gd name="T5" fmla="*/ 0 h 48"/>
                <a:gd name="T6" fmla="*/ 49 w 49"/>
                <a:gd name="T7" fmla="*/ 24 h 48"/>
                <a:gd name="T8" fmla="*/ 25 w 49"/>
                <a:gd name="T9" fmla="*/ 48 h 48"/>
                <a:gd name="T10" fmla="*/ 25 w 49"/>
                <a:gd name="T11" fmla="*/ 8 h 48"/>
                <a:gd name="T12" fmla="*/ 8 w 49"/>
                <a:gd name="T13" fmla="*/ 24 h 48"/>
                <a:gd name="T14" fmla="*/ 25 w 49"/>
                <a:gd name="T15" fmla="*/ 40 h 48"/>
                <a:gd name="T16" fmla="*/ 41 w 49"/>
                <a:gd name="T17" fmla="*/ 24 h 48"/>
                <a:gd name="T18" fmla="*/ 25 w 49"/>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5" y="48"/>
                  </a:moveTo>
                  <a:cubicBezTo>
                    <a:pt x="11" y="48"/>
                    <a:pt x="0" y="37"/>
                    <a:pt x="0" y="24"/>
                  </a:cubicBezTo>
                  <a:cubicBezTo>
                    <a:pt x="0" y="10"/>
                    <a:pt x="11" y="0"/>
                    <a:pt x="25" y="0"/>
                  </a:cubicBezTo>
                  <a:cubicBezTo>
                    <a:pt x="38" y="0"/>
                    <a:pt x="49" y="10"/>
                    <a:pt x="49" y="24"/>
                  </a:cubicBezTo>
                  <a:cubicBezTo>
                    <a:pt x="49" y="37"/>
                    <a:pt x="38" y="48"/>
                    <a:pt x="25" y="48"/>
                  </a:cubicBezTo>
                  <a:close/>
                  <a:moveTo>
                    <a:pt x="25" y="8"/>
                  </a:moveTo>
                  <a:cubicBezTo>
                    <a:pt x="16" y="8"/>
                    <a:pt x="8" y="15"/>
                    <a:pt x="8" y="24"/>
                  </a:cubicBezTo>
                  <a:cubicBezTo>
                    <a:pt x="8" y="33"/>
                    <a:pt x="16" y="40"/>
                    <a:pt x="25" y="40"/>
                  </a:cubicBezTo>
                  <a:cubicBezTo>
                    <a:pt x="34" y="40"/>
                    <a:pt x="41" y="33"/>
                    <a:pt x="41" y="24"/>
                  </a:cubicBezTo>
                  <a:cubicBezTo>
                    <a:pt x="41" y="15"/>
                    <a:pt x="34" y="8"/>
                    <a:pt x="25"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35"/>
            <p:cNvSpPr>
              <a:spLocks noEditPoints="1"/>
            </p:cNvSpPr>
            <p:nvPr/>
          </p:nvSpPr>
          <p:spPr bwMode="auto">
            <a:xfrm>
              <a:off x="1790700" y="4289425"/>
              <a:ext cx="330200" cy="327025"/>
            </a:xfrm>
            <a:custGeom>
              <a:avLst/>
              <a:gdLst>
                <a:gd name="T0" fmla="*/ 55 w 137"/>
                <a:gd name="T1" fmla="*/ 136 h 136"/>
                <a:gd name="T2" fmla="*/ 51 w 137"/>
                <a:gd name="T3" fmla="*/ 118 h 136"/>
                <a:gd name="T4" fmla="*/ 22 w 137"/>
                <a:gd name="T5" fmla="*/ 116 h 136"/>
                <a:gd name="T6" fmla="*/ 1 w 137"/>
                <a:gd name="T7" fmla="*/ 88 h 136"/>
                <a:gd name="T8" fmla="*/ 3 w 137"/>
                <a:gd name="T9" fmla="*/ 83 h 136"/>
                <a:gd name="T10" fmla="*/ 15 w 137"/>
                <a:gd name="T11" fmla="*/ 58 h 136"/>
                <a:gd name="T12" fmla="*/ 1 w 137"/>
                <a:gd name="T13" fmla="*/ 48 h 136"/>
                <a:gd name="T14" fmla="*/ 16 w 137"/>
                <a:gd name="T15" fmla="*/ 19 h 136"/>
                <a:gd name="T16" fmla="*/ 35 w 137"/>
                <a:gd name="T17" fmla="*/ 25 h 136"/>
                <a:gd name="T18" fmla="*/ 51 w 137"/>
                <a:gd name="T19" fmla="*/ 4 h 136"/>
                <a:gd name="T20" fmla="*/ 85 w 137"/>
                <a:gd name="T21" fmla="*/ 0 h 136"/>
                <a:gd name="T22" fmla="*/ 89 w 137"/>
                <a:gd name="T23" fmla="*/ 16 h 136"/>
                <a:gd name="T24" fmla="*/ 116 w 137"/>
                <a:gd name="T25" fmla="*/ 17 h 136"/>
                <a:gd name="T26" fmla="*/ 122 w 137"/>
                <a:gd name="T27" fmla="*/ 19 h 136"/>
                <a:gd name="T28" fmla="*/ 137 w 137"/>
                <a:gd name="T29" fmla="*/ 48 h 136"/>
                <a:gd name="T30" fmla="*/ 123 w 137"/>
                <a:gd name="T31" fmla="*/ 58 h 136"/>
                <a:gd name="T32" fmla="*/ 135 w 137"/>
                <a:gd name="T33" fmla="*/ 83 h 136"/>
                <a:gd name="T34" fmla="*/ 137 w 137"/>
                <a:gd name="T35" fmla="*/ 88 h 136"/>
                <a:gd name="T36" fmla="*/ 119 w 137"/>
                <a:gd name="T37" fmla="*/ 116 h 136"/>
                <a:gd name="T38" fmla="*/ 104 w 137"/>
                <a:gd name="T39" fmla="*/ 109 h 136"/>
                <a:gd name="T40" fmla="*/ 89 w 137"/>
                <a:gd name="T41" fmla="*/ 132 h 136"/>
                <a:gd name="T42" fmla="*/ 59 w 137"/>
                <a:gd name="T43" fmla="*/ 128 h 136"/>
                <a:gd name="T44" fmla="*/ 81 w 137"/>
                <a:gd name="T45" fmla="*/ 115 h 136"/>
                <a:gd name="T46" fmla="*/ 101 w 137"/>
                <a:gd name="T47" fmla="*/ 101 h 136"/>
                <a:gd name="T48" fmla="*/ 117 w 137"/>
                <a:gd name="T49" fmla="*/ 107 h 136"/>
                <a:gd name="T50" fmla="*/ 116 w 137"/>
                <a:gd name="T51" fmla="*/ 81 h 136"/>
                <a:gd name="T52" fmla="*/ 114 w 137"/>
                <a:gd name="T53" fmla="*/ 57 h 136"/>
                <a:gd name="T54" fmla="*/ 128 w 137"/>
                <a:gd name="T55" fmla="*/ 45 h 136"/>
                <a:gd name="T56" fmla="*/ 106 w 137"/>
                <a:gd name="T57" fmla="*/ 33 h 136"/>
                <a:gd name="T58" fmla="*/ 84 w 137"/>
                <a:gd name="T59" fmla="*/ 22 h 136"/>
                <a:gd name="T60" fmla="*/ 81 w 137"/>
                <a:gd name="T61" fmla="*/ 8 h 136"/>
                <a:gd name="T62" fmla="*/ 59 w 137"/>
                <a:gd name="T63" fmla="*/ 18 h 136"/>
                <a:gd name="T64" fmla="*/ 38 w 137"/>
                <a:gd name="T65" fmla="*/ 32 h 136"/>
                <a:gd name="T66" fmla="*/ 21 w 137"/>
                <a:gd name="T67" fmla="*/ 26 h 136"/>
                <a:gd name="T68" fmla="*/ 22 w 137"/>
                <a:gd name="T69" fmla="*/ 52 h 136"/>
                <a:gd name="T70" fmla="*/ 24 w 137"/>
                <a:gd name="T71" fmla="*/ 77 h 136"/>
                <a:gd name="T72" fmla="*/ 10 w 137"/>
                <a:gd name="T73" fmla="*/ 88 h 136"/>
                <a:gd name="T74" fmla="*/ 33 w 137"/>
                <a:gd name="T75" fmla="*/ 100 h 136"/>
                <a:gd name="T76" fmla="*/ 56 w 137"/>
                <a:gd name="T77" fmla="*/ 111 h 136"/>
                <a:gd name="T78" fmla="*/ 59 w 137"/>
                <a:gd name="T79"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36">
                  <a:moveTo>
                    <a:pt x="85" y="136"/>
                  </a:moveTo>
                  <a:cubicBezTo>
                    <a:pt x="55" y="136"/>
                    <a:pt x="55" y="136"/>
                    <a:pt x="55" y="136"/>
                  </a:cubicBezTo>
                  <a:cubicBezTo>
                    <a:pt x="53" y="136"/>
                    <a:pt x="51" y="134"/>
                    <a:pt x="51" y="132"/>
                  </a:cubicBezTo>
                  <a:cubicBezTo>
                    <a:pt x="51" y="118"/>
                    <a:pt x="51" y="118"/>
                    <a:pt x="51" y="118"/>
                  </a:cubicBezTo>
                  <a:cubicBezTo>
                    <a:pt x="43" y="116"/>
                    <a:pt x="39" y="112"/>
                    <a:pt x="35" y="109"/>
                  </a:cubicBezTo>
                  <a:cubicBezTo>
                    <a:pt x="22" y="116"/>
                    <a:pt x="22" y="116"/>
                    <a:pt x="22" y="116"/>
                  </a:cubicBezTo>
                  <a:cubicBezTo>
                    <a:pt x="20" y="117"/>
                    <a:pt x="17" y="116"/>
                    <a:pt x="16" y="114"/>
                  </a:cubicBezTo>
                  <a:cubicBezTo>
                    <a:pt x="1" y="88"/>
                    <a:pt x="1" y="88"/>
                    <a:pt x="1" y="88"/>
                  </a:cubicBezTo>
                  <a:cubicBezTo>
                    <a:pt x="1" y="87"/>
                    <a:pt x="0" y="86"/>
                    <a:pt x="1" y="85"/>
                  </a:cubicBezTo>
                  <a:cubicBezTo>
                    <a:pt x="1" y="84"/>
                    <a:pt x="2" y="83"/>
                    <a:pt x="3" y="83"/>
                  </a:cubicBezTo>
                  <a:cubicBezTo>
                    <a:pt x="15" y="76"/>
                    <a:pt x="15" y="76"/>
                    <a:pt x="15" y="76"/>
                  </a:cubicBezTo>
                  <a:cubicBezTo>
                    <a:pt x="14" y="70"/>
                    <a:pt x="14" y="64"/>
                    <a:pt x="15" y="58"/>
                  </a:cubicBezTo>
                  <a:cubicBezTo>
                    <a:pt x="3" y="50"/>
                    <a:pt x="3" y="50"/>
                    <a:pt x="3" y="50"/>
                  </a:cubicBezTo>
                  <a:cubicBezTo>
                    <a:pt x="2" y="50"/>
                    <a:pt x="1" y="49"/>
                    <a:pt x="1" y="48"/>
                  </a:cubicBezTo>
                  <a:cubicBezTo>
                    <a:pt x="1" y="47"/>
                    <a:pt x="1" y="46"/>
                    <a:pt x="1" y="45"/>
                  </a:cubicBezTo>
                  <a:cubicBezTo>
                    <a:pt x="16" y="19"/>
                    <a:pt x="16" y="19"/>
                    <a:pt x="16" y="19"/>
                  </a:cubicBezTo>
                  <a:cubicBezTo>
                    <a:pt x="18" y="17"/>
                    <a:pt x="20" y="16"/>
                    <a:pt x="22" y="17"/>
                  </a:cubicBezTo>
                  <a:cubicBezTo>
                    <a:pt x="35" y="25"/>
                    <a:pt x="35" y="25"/>
                    <a:pt x="35" y="25"/>
                  </a:cubicBezTo>
                  <a:cubicBezTo>
                    <a:pt x="39" y="21"/>
                    <a:pt x="43" y="18"/>
                    <a:pt x="51" y="15"/>
                  </a:cubicBezTo>
                  <a:cubicBezTo>
                    <a:pt x="51" y="4"/>
                    <a:pt x="51" y="4"/>
                    <a:pt x="51" y="4"/>
                  </a:cubicBezTo>
                  <a:cubicBezTo>
                    <a:pt x="51" y="2"/>
                    <a:pt x="53" y="0"/>
                    <a:pt x="55" y="0"/>
                  </a:cubicBezTo>
                  <a:cubicBezTo>
                    <a:pt x="85" y="0"/>
                    <a:pt x="85" y="0"/>
                    <a:pt x="85" y="0"/>
                  </a:cubicBezTo>
                  <a:cubicBezTo>
                    <a:pt x="87" y="0"/>
                    <a:pt x="89" y="2"/>
                    <a:pt x="89" y="4"/>
                  </a:cubicBezTo>
                  <a:cubicBezTo>
                    <a:pt x="89" y="16"/>
                    <a:pt x="89" y="16"/>
                    <a:pt x="89" y="16"/>
                  </a:cubicBezTo>
                  <a:cubicBezTo>
                    <a:pt x="95" y="19"/>
                    <a:pt x="100" y="22"/>
                    <a:pt x="104" y="25"/>
                  </a:cubicBezTo>
                  <a:cubicBezTo>
                    <a:pt x="116" y="17"/>
                    <a:pt x="116" y="17"/>
                    <a:pt x="116" y="17"/>
                  </a:cubicBezTo>
                  <a:cubicBezTo>
                    <a:pt x="117" y="17"/>
                    <a:pt x="118" y="17"/>
                    <a:pt x="119" y="17"/>
                  </a:cubicBezTo>
                  <a:cubicBezTo>
                    <a:pt x="120" y="17"/>
                    <a:pt x="121" y="18"/>
                    <a:pt x="122" y="19"/>
                  </a:cubicBezTo>
                  <a:cubicBezTo>
                    <a:pt x="137" y="45"/>
                    <a:pt x="137" y="45"/>
                    <a:pt x="137" y="45"/>
                  </a:cubicBezTo>
                  <a:cubicBezTo>
                    <a:pt x="137" y="46"/>
                    <a:pt x="137" y="47"/>
                    <a:pt x="137" y="48"/>
                  </a:cubicBezTo>
                  <a:cubicBezTo>
                    <a:pt x="137" y="49"/>
                    <a:pt x="136" y="50"/>
                    <a:pt x="135" y="50"/>
                  </a:cubicBezTo>
                  <a:cubicBezTo>
                    <a:pt x="123" y="58"/>
                    <a:pt x="123" y="58"/>
                    <a:pt x="123" y="58"/>
                  </a:cubicBezTo>
                  <a:cubicBezTo>
                    <a:pt x="124" y="64"/>
                    <a:pt x="124" y="70"/>
                    <a:pt x="123" y="76"/>
                  </a:cubicBezTo>
                  <a:cubicBezTo>
                    <a:pt x="135" y="83"/>
                    <a:pt x="135" y="83"/>
                    <a:pt x="135" y="83"/>
                  </a:cubicBezTo>
                  <a:cubicBezTo>
                    <a:pt x="136" y="83"/>
                    <a:pt x="137" y="84"/>
                    <a:pt x="137" y="85"/>
                  </a:cubicBezTo>
                  <a:cubicBezTo>
                    <a:pt x="137" y="86"/>
                    <a:pt x="137" y="87"/>
                    <a:pt x="137" y="88"/>
                  </a:cubicBezTo>
                  <a:cubicBezTo>
                    <a:pt x="122" y="114"/>
                    <a:pt x="122" y="114"/>
                    <a:pt x="122" y="114"/>
                  </a:cubicBezTo>
                  <a:cubicBezTo>
                    <a:pt x="121" y="115"/>
                    <a:pt x="120" y="116"/>
                    <a:pt x="119" y="116"/>
                  </a:cubicBezTo>
                  <a:cubicBezTo>
                    <a:pt x="118" y="117"/>
                    <a:pt x="117" y="116"/>
                    <a:pt x="116" y="116"/>
                  </a:cubicBezTo>
                  <a:cubicBezTo>
                    <a:pt x="104" y="109"/>
                    <a:pt x="104" y="109"/>
                    <a:pt x="104" y="109"/>
                  </a:cubicBezTo>
                  <a:cubicBezTo>
                    <a:pt x="100" y="112"/>
                    <a:pt x="95" y="114"/>
                    <a:pt x="89" y="117"/>
                  </a:cubicBezTo>
                  <a:cubicBezTo>
                    <a:pt x="89" y="132"/>
                    <a:pt x="89" y="132"/>
                    <a:pt x="89" y="132"/>
                  </a:cubicBezTo>
                  <a:cubicBezTo>
                    <a:pt x="89" y="134"/>
                    <a:pt x="87" y="136"/>
                    <a:pt x="85" y="136"/>
                  </a:cubicBezTo>
                  <a:close/>
                  <a:moveTo>
                    <a:pt x="59" y="128"/>
                  </a:moveTo>
                  <a:cubicBezTo>
                    <a:pt x="81" y="128"/>
                    <a:pt x="81" y="128"/>
                    <a:pt x="81" y="128"/>
                  </a:cubicBezTo>
                  <a:cubicBezTo>
                    <a:pt x="81" y="115"/>
                    <a:pt x="81" y="115"/>
                    <a:pt x="81" y="115"/>
                  </a:cubicBezTo>
                  <a:cubicBezTo>
                    <a:pt x="81" y="113"/>
                    <a:pt x="82" y="112"/>
                    <a:pt x="84" y="111"/>
                  </a:cubicBezTo>
                  <a:cubicBezTo>
                    <a:pt x="91" y="108"/>
                    <a:pt x="97" y="104"/>
                    <a:pt x="101" y="101"/>
                  </a:cubicBezTo>
                  <a:cubicBezTo>
                    <a:pt x="102" y="100"/>
                    <a:pt x="104" y="99"/>
                    <a:pt x="106" y="100"/>
                  </a:cubicBezTo>
                  <a:cubicBezTo>
                    <a:pt x="117" y="107"/>
                    <a:pt x="117" y="107"/>
                    <a:pt x="117" y="107"/>
                  </a:cubicBezTo>
                  <a:cubicBezTo>
                    <a:pt x="128" y="88"/>
                    <a:pt x="128" y="88"/>
                    <a:pt x="128" y="88"/>
                  </a:cubicBezTo>
                  <a:cubicBezTo>
                    <a:pt x="116" y="81"/>
                    <a:pt x="116" y="81"/>
                    <a:pt x="116" y="81"/>
                  </a:cubicBezTo>
                  <a:cubicBezTo>
                    <a:pt x="115" y="80"/>
                    <a:pt x="114" y="78"/>
                    <a:pt x="114" y="77"/>
                  </a:cubicBezTo>
                  <a:cubicBezTo>
                    <a:pt x="116" y="70"/>
                    <a:pt x="116" y="63"/>
                    <a:pt x="114" y="57"/>
                  </a:cubicBezTo>
                  <a:cubicBezTo>
                    <a:pt x="114" y="55"/>
                    <a:pt x="115" y="53"/>
                    <a:pt x="116" y="52"/>
                  </a:cubicBezTo>
                  <a:cubicBezTo>
                    <a:pt x="128" y="45"/>
                    <a:pt x="128" y="45"/>
                    <a:pt x="128" y="45"/>
                  </a:cubicBezTo>
                  <a:cubicBezTo>
                    <a:pt x="117" y="26"/>
                    <a:pt x="117" y="26"/>
                    <a:pt x="117" y="26"/>
                  </a:cubicBezTo>
                  <a:cubicBezTo>
                    <a:pt x="106" y="33"/>
                    <a:pt x="106" y="33"/>
                    <a:pt x="106" y="33"/>
                  </a:cubicBezTo>
                  <a:cubicBezTo>
                    <a:pt x="104" y="34"/>
                    <a:pt x="102" y="34"/>
                    <a:pt x="101" y="32"/>
                  </a:cubicBezTo>
                  <a:cubicBezTo>
                    <a:pt x="97" y="29"/>
                    <a:pt x="91" y="26"/>
                    <a:pt x="84" y="22"/>
                  </a:cubicBezTo>
                  <a:cubicBezTo>
                    <a:pt x="82" y="22"/>
                    <a:pt x="81" y="20"/>
                    <a:pt x="81" y="18"/>
                  </a:cubicBezTo>
                  <a:cubicBezTo>
                    <a:pt x="81" y="8"/>
                    <a:pt x="81" y="8"/>
                    <a:pt x="81" y="8"/>
                  </a:cubicBezTo>
                  <a:cubicBezTo>
                    <a:pt x="59" y="8"/>
                    <a:pt x="59" y="8"/>
                    <a:pt x="59" y="8"/>
                  </a:cubicBezTo>
                  <a:cubicBezTo>
                    <a:pt x="59" y="18"/>
                    <a:pt x="59" y="18"/>
                    <a:pt x="59" y="18"/>
                  </a:cubicBezTo>
                  <a:cubicBezTo>
                    <a:pt x="59" y="20"/>
                    <a:pt x="58" y="22"/>
                    <a:pt x="56" y="22"/>
                  </a:cubicBezTo>
                  <a:cubicBezTo>
                    <a:pt x="47" y="24"/>
                    <a:pt x="43" y="28"/>
                    <a:pt x="38" y="32"/>
                  </a:cubicBezTo>
                  <a:cubicBezTo>
                    <a:pt x="37" y="33"/>
                    <a:pt x="35" y="34"/>
                    <a:pt x="33" y="33"/>
                  </a:cubicBezTo>
                  <a:cubicBezTo>
                    <a:pt x="21" y="26"/>
                    <a:pt x="21" y="26"/>
                    <a:pt x="21" y="26"/>
                  </a:cubicBezTo>
                  <a:cubicBezTo>
                    <a:pt x="10" y="45"/>
                    <a:pt x="10" y="45"/>
                    <a:pt x="10" y="45"/>
                  </a:cubicBezTo>
                  <a:cubicBezTo>
                    <a:pt x="22" y="52"/>
                    <a:pt x="22" y="52"/>
                    <a:pt x="22" y="52"/>
                  </a:cubicBezTo>
                  <a:cubicBezTo>
                    <a:pt x="23" y="53"/>
                    <a:pt x="24" y="55"/>
                    <a:pt x="24" y="57"/>
                  </a:cubicBezTo>
                  <a:cubicBezTo>
                    <a:pt x="22" y="63"/>
                    <a:pt x="22" y="70"/>
                    <a:pt x="24" y="77"/>
                  </a:cubicBezTo>
                  <a:cubicBezTo>
                    <a:pt x="24" y="78"/>
                    <a:pt x="23" y="80"/>
                    <a:pt x="22" y="81"/>
                  </a:cubicBezTo>
                  <a:cubicBezTo>
                    <a:pt x="10" y="88"/>
                    <a:pt x="10" y="88"/>
                    <a:pt x="10" y="88"/>
                  </a:cubicBezTo>
                  <a:cubicBezTo>
                    <a:pt x="21" y="107"/>
                    <a:pt x="21" y="107"/>
                    <a:pt x="21" y="107"/>
                  </a:cubicBezTo>
                  <a:cubicBezTo>
                    <a:pt x="33" y="100"/>
                    <a:pt x="33" y="100"/>
                    <a:pt x="33" y="100"/>
                  </a:cubicBezTo>
                  <a:cubicBezTo>
                    <a:pt x="35" y="99"/>
                    <a:pt x="37" y="100"/>
                    <a:pt x="38" y="101"/>
                  </a:cubicBezTo>
                  <a:cubicBezTo>
                    <a:pt x="43" y="106"/>
                    <a:pt x="47" y="109"/>
                    <a:pt x="56" y="111"/>
                  </a:cubicBezTo>
                  <a:cubicBezTo>
                    <a:pt x="58" y="111"/>
                    <a:pt x="59" y="113"/>
                    <a:pt x="59" y="115"/>
                  </a:cubicBezTo>
                  <a:lnTo>
                    <a:pt x="59" y="128"/>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6"/>
            <p:cNvSpPr>
              <a:spLocks noEditPoints="1"/>
            </p:cNvSpPr>
            <p:nvPr/>
          </p:nvSpPr>
          <p:spPr bwMode="auto">
            <a:xfrm>
              <a:off x="1898650" y="4389438"/>
              <a:ext cx="115888" cy="119062"/>
            </a:xfrm>
            <a:custGeom>
              <a:avLst/>
              <a:gdLst>
                <a:gd name="T0" fmla="*/ 24 w 48"/>
                <a:gd name="T1" fmla="*/ 49 h 49"/>
                <a:gd name="T2" fmla="*/ 0 w 48"/>
                <a:gd name="T3" fmla="*/ 25 h 49"/>
                <a:gd name="T4" fmla="*/ 24 w 48"/>
                <a:gd name="T5" fmla="*/ 0 h 49"/>
                <a:gd name="T6" fmla="*/ 48 w 48"/>
                <a:gd name="T7" fmla="*/ 25 h 49"/>
                <a:gd name="T8" fmla="*/ 24 w 48"/>
                <a:gd name="T9" fmla="*/ 49 h 49"/>
                <a:gd name="T10" fmla="*/ 24 w 48"/>
                <a:gd name="T11" fmla="*/ 8 h 49"/>
                <a:gd name="T12" fmla="*/ 8 w 48"/>
                <a:gd name="T13" fmla="*/ 25 h 49"/>
                <a:gd name="T14" fmla="*/ 24 w 48"/>
                <a:gd name="T15" fmla="*/ 41 h 49"/>
                <a:gd name="T16" fmla="*/ 40 w 48"/>
                <a:gd name="T17" fmla="*/ 25 h 49"/>
                <a:gd name="T18" fmla="*/ 24 w 48"/>
                <a:gd name="T1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49"/>
                  </a:moveTo>
                  <a:cubicBezTo>
                    <a:pt x="11" y="49"/>
                    <a:pt x="0" y="38"/>
                    <a:pt x="0" y="25"/>
                  </a:cubicBezTo>
                  <a:cubicBezTo>
                    <a:pt x="0" y="11"/>
                    <a:pt x="11" y="0"/>
                    <a:pt x="24" y="0"/>
                  </a:cubicBezTo>
                  <a:cubicBezTo>
                    <a:pt x="37" y="0"/>
                    <a:pt x="48" y="11"/>
                    <a:pt x="48" y="25"/>
                  </a:cubicBezTo>
                  <a:cubicBezTo>
                    <a:pt x="48" y="38"/>
                    <a:pt x="37" y="49"/>
                    <a:pt x="24" y="49"/>
                  </a:cubicBezTo>
                  <a:close/>
                  <a:moveTo>
                    <a:pt x="24" y="8"/>
                  </a:moveTo>
                  <a:cubicBezTo>
                    <a:pt x="15" y="8"/>
                    <a:pt x="8" y="16"/>
                    <a:pt x="8" y="25"/>
                  </a:cubicBezTo>
                  <a:cubicBezTo>
                    <a:pt x="8" y="34"/>
                    <a:pt x="15" y="41"/>
                    <a:pt x="24" y="41"/>
                  </a:cubicBezTo>
                  <a:cubicBezTo>
                    <a:pt x="33" y="41"/>
                    <a:pt x="40" y="34"/>
                    <a:pt x="40" y="25"/>
                  </a:cubicBezTo>
                  <a:cubicBezTo>
                    <a:pt x="40" y="16"/>
                    <a:pt x="33" y="8"/>
                    <a:pt x="24"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2" name="Rectangle 61"/>
          <p:cNvSpPr/>
          <p:nvPr/>
        </p:nvSpPr>
        <p:spPr>
          <a:xfrm>
            <a:off x="7516092" y="0"/>
            <a:ext cx="1648898" cy="5155045"/>
          </a:xfrm>
          <a:prstGeom prst="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9"/>
          <p:cNvSpPr/>
          <p:nvPr/>
        </p:nvSpPr>
        <p:spPr>
          <a:xfrm>
            <a:off x="3981320" y="-1"/>
            <a:ext cx="4459981" cy="5155819"/>
          </a:xfrm>
          <a:custGeom>
            <a:avLst/>
            <a:gdLst/>
            <a:ahLst/>
            <a:cxnLst/>
            <a:rect l="l" t="t" r="r" b="b"/>
            <a:pathLst>
              <a:path w="4459981" h="5155819">
                <a:moveTo>
                  <a:pt x="516068" y="0"/>
                </a:moveTo>
                <a:lnTo>
                  <a:pt x="4459981" y="0"/>
                </a:lnTo>
                <a:lnTo>
                  <a:pt x="4459981" y="5155819"/>
                </a:lnTo>
                <a:lnTo>
                  <a:pt x="405208" y="5155819"/>
                </a:lnTo>
                <a:lnTo>
                  <a:pt x="334498" y="4946340"/>
                </a:lnTo>
                <a:cubicBezTo>
                  <a:pt x="117109" y="4245740"/>
                  <a:pt x="0" y="3500853"/>
                  <a:pt x="0" y="2728548"/>
                </a:cubicBezTo>
                <a:cubicBezTo>
                  <a:pt x="0" y="1827527"/>
                  <a:pt x="159398" y="963823"/>
                  <a:pt x="451470" y="164227"/>
                </a:cubicBezTo>
                <a:close/>
              </a:path>
            </a:pathLst>
          </a:cu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4" name="Group 63"/>
          <p:cNvGrpSpPr/>
          <p:nvPr/>
        </p:nvGrpSpPr>
        <p:grpSpPr>
          <a:xfrm>
            <a:off x="6342239" y="1457628"/>
            <a:ext cx="2028718" cy="677621"/>
            <a:chOff x="6121370" y="1942141"/>
            <a:chExt cx="2028718" cy="677621"/>
          </a:xfrm>
        </p:grpSpPr>
        <p:grpSp>
          <p:nvGrpSpPr>
            <p:cNvPr id="65" name="Group 64"/>
            <p:cNvGrpSpPr/>
            <p:nvPr/>
          </p:nvGrpSpPr>
          <p:grpSpPr>
            <a:xfrm>
              <a:off x="6121370" y="2162666"/>
              <a:ext cx="233363" cy="228600"/>
              <a:chOff x="4849812" y="1039813"/>
              <a:chExt cx="233363" cy="228600"/>
            </a:xfrm>
          </p:grpSpPr>
          <p:sp>
            <p:nvSpPr>
              <p:cNvPr id="67" name="Freeform 66"/>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sp>
            <p:nvSpPr>
              <p:cNvPr id="68" name="Freeform 67"/>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grpSp>
        <p:sp>
          <p:nvSpPr>
            <p:cNvPr id="66" name="TextBox 65"/>
            <p:cNvSpPr txBox="1"/>
            <p:nvPr/>
          </p:nvSpPr>
          <p:spPr>
            <a:xfrm>
              <a:off x="6457298" y="1942141"/>
              <a:ext cx="1692790" cy="677621"/>
            </a:xfrm>
            <a:prstGeom prst="rect">
              <a:avLst/>
            </a:prstGeom>
            <a:noFill/>
          </p:spPr>
          <p:txBody>
            <a:bodyPr wrap="square" rtlCol="0">
              <a:spAutoFit/>
            </a:bodyPr>
            <a:lstStyle/>
            <a:p>
              <a:pPr>
                <a:lnSpc>
                  <a:spcPct val="90000"/>
                </a:lnSpc>
              </a:pPr>
              <a:r>
                <a:rPr lang="en-US" sz="1400" b="1" dirty="0">
                  <a:solidFill>
                    <a:srgbClr val="FFFFFF"/>
                  </a:solidFill>
                  <a:latin typeface="Arial"/>
                  <a:cs typeface="Arial"/>
                </a:rPr>
                <a:t>Check your current asset allocation</a:t>
              </a:r>
            </a:p>
          </p:txBody>
        </p:sp>
      </p:grpSp>
      <p:grpSp>
        <p:nvGrpSpPr>
          <p:cNvPr id="69" name="Group 68"/>
          <p:cNvGrpSpPr/>
          <p:nvPr/>
        </p:nvGrpSpPr>
        <p:grpSpPr>
          <a:xfrm>
            <a:off x="6342239" y="3021881"/>
            <a:ext cx="2224628" cy="677621"/>
            <a:chOff x="6121370" y="3258839"/>
            <a:chExt cx="2224628" cy="677621"/>
          </a:xfrm>
        </p:grpSpPr>
        <p:grpSp>
          <p:nvGrpSpPr>
            <p:cNvPr id="70" name="Group 69"/>
            <p:cNvGrpSpPr/>
            <p:nvPr/>
          </p:nvGrpSpPr>
          <p:grpSpPr>
            <a:xfrm>
              <a:off x="6121370" y="3494305"/>
              <a:ext cx="233363" cy="228600"/>
              <a:chOff x="4849812" y="1039813"/>
              <a:chExt cx="233363" cy="228600"/>
            </a:xfrm>
          </p:grpSpPr>
          <p:sp>
            <p:nvSpPr>
              <p:cNvPr id="72" name="Freeform 71"/>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sp>
            <p:nvSpPr>
              <p:cNvPr id="73" name="Freeform 72"/>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grpSp>
        <p:sp>
          <p:nvSpPr>
            <p:cNvPr id="71" name="TextBox 70"/>
            <p:cNvSpPr txBox="1"/>
            <p:nvPr/>
          </p:nvSpPr>
          <p:spPr>
            <a:xfrm>
              <a:off x="6457298" y="3258839"/>
              <a:ext cx="1888700" cy="677621"/>
            </a:xfrm>
            <a:prstGeom prst="rect">
              <a:avLst/>
            </a:prstGeom>
            <a:noFill/>
          </p:spPr>
          <p:txBody>
            <a:bodyPr wrap="square" rtlCol="0">
              <a:spAutoFit/>
            </a:bodyPr>
            <a:lstStyle/>
            <a:p>
              <a:pPr>
                <a:lnSpc>
                  <a:spcPct val="90000"/>
                </a:lnSpc>
              </a:pPr>
              <a:r>
                <a:rPr lang="en-US" sz="1400" b="1" dirty="0">
                  <a:solidFill>
                    <a:schemeClr val="bg1"/>
                  </a:solidFill>
                  <a:latin typeface="Arial"/>
                  <a:cs typeface="Arial"/>
                </a:rPr>
                <a:t>Determine which investments to reduce or increase </a:t>
              </a:r>
            </a:p>
          </p:txBody>
        </p:sp>
      </p:grpSp>
      <p:grpSp>
        <p:nvGrpSpPr>
          <p:cNvPr id="3" name="Group 2"/>
          <p:cNvGrpSpPr/>
          <p:nvPr/>
        </p:nvGrpSpPr>
        <p:grpSpPr>
          <a:xfrm>
            <a:off x="5211893" y="1312011"/>
            <a:ext cx="938656" cy="938654"/>
            <a:chOff x="5211893" y="1312011"/>
            <a:chExt cx="938656" cy="938654"/>
          </a:xfrm>
        </p:grpSpPr>
        <p:sp>
          <p:nvSpPr>
            <p:cNvPr id="81" name="Oval 80"/>
            <p:cNvSpPr/>
            <p:nvPr/>
          </p:nvSpPr>
          <p:spPr>
            <a:xfrm>
              <a:off x="5211893" y="1312011"/>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nvGrpSpPr>
            <p:cNvPr id="29" name="Group 28"/>
            <p:cNvGrpSpPr/>
            <p:nvPr/>
          </p:nvGrpSpPr>
          <p:grpSpPr>
            <a:xfrm>
              <a:off x="5357639" y="1453680"/>
              <a:ext cx="650352" cy="671792"/>
              <a:chOff x="8694738" y="11131551"/>
              <a:chExt cx="577850" cy="596900"/>
            </a:xfrm>
            <a:solidFill>
              <a:srgbClr val="D43815"/>
            </a:solidFill>
          </p:grpSpPr>
          <p:sp>
            <p:nvSpPr>
              <p:cNvPr id="30" name="Freeform 269"/>
              <p:cNvSpPr>
                <a:spLocks noEditPoints="1"/>
              </p:cNvSpPr>
              <p:nvPr/>
            </p:nvSpPr>
            <p:spPr bwMode="auto">
              <a:xfrm>
                <a:off x="9002713" y="11131551"/>
                <a:ext cx="269875" cy="269875"/>
              </a:xfrm>
              <a:custGeom>
                <a:avLst/>
                <a:gdLst>
                  <a:gd name="T0" fmla="*/ 108 w 112"/>
                  <a:gd name="T1" fmla="*/ 112 h 112"/>
                  <a:gd name="T2" fmla="*/ 4 w 112"/>
                  <a:gd name="T3" fmla="*/ 112 h 112"/>
                  <a:gd name="T4" fmla="*/ 0 w 112"/>
                  <a:gd name="T5" fmla="*/ 108 h 112"/>
                  <a:gd name="T6" fmla="*/ 0 w 112"/>
                  <a:gd name="T7" fmla="*/ 4 h 112"/>
                  <a:gd name="T8" fmla="*/ 4 w 112"/>
                  <a:gd name="T9" fmla="*/ 0 h 112"/>
                  <a:gd name="T10" fmla="*/ 112 w 112"/>
                  <a:gd name="T11" fmla="*/ 108 h 112"/>
                  <a:gd name="T12" fmla="*/ 108 w 112"/>
                  <a:gd name="T13" fmla="*/ 112 h 112"/>
                  <a:gd name="T14" fmla="*/ 8 w 112"/>
                  <a:gd name="T15" fmla="*/ 104 h 112"/>
                  <a:gd name="T16" fmla="*/ 104 w 112"/>
                  <a:gd name="T17" fmla="*/ 104 h 112"/>
                  <a:gd name="T18" fmla="*/ 8 w 112"/>
                  <a:gd name="T19" fmla="*/ 8 h 112"/>
                  <a:gd name="T20" fmla="*/ 8 w 112"/>
                  <a:gd name="T21"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2">
                    <a:moveTo>
                      <a:pt x="108" y="112"/>
                    </a:moveTo>
                    <a:cubicBezTo>
                      <a:pt x="4" y="112"/>
                      <a:pt x="4" y="112"/>
                      <a:pt x="4" y="112"/>
                    </a:cubicBezTo>
                    <a:cubicBezTo>
                      <a:pt x="2" y="112"/>
                      <a:pt x="0" y="110"/>
                      <a:pt x="0" y="108"/>
                    </a:cubicBezTo>
                    <a:cubicBezTo>
                      <a:pt x="0" y="4"/>
                      <a:pt x="0" y="4"/>
                      <a:pt x="0" y="4"/>
                    </a:cubicBezTo>
                    <a:cubicBezTo>
                      <a:pt x="0" y="2"/>
                      <a:pt x="2" y="0"/>
                      <a:pt x="4" y="0"/>
                    </a:cubicBezTo>
                    <a:cubicBezTo>
                      <a:pt x="64" y="0"/>
                      <a:pt x="112" y="48"/>
                      <a:pt x="112" y="108"/>
                    </a:cubicBezTo>
                    <a:cubicBezTo>
                      <a:pt x="112" y="110"/>
                      <a:pt x="110" y="112"/>
                      <a:pt x="108" y="112"/>
                    </a:cubicBezTo>
                    <a:close/>
                    <a:moveTo>
                      <a:pt x="8" y="104"/>
                    </a:moveTo>
                    <a:cubicBezTo>
                      <a:pt x="104" y="104"/>
                      <a:pt x="104" y="104"/>
                      <a:pt x="104" y="104"/>
                    </a:cubicBezTo>
                    <a:cubicBezTo>
                      <a:pt x="102" y="52"/>
                      <a:pt x="60" y="10"/>
                      <a:pt x="8" y="8"/>
                    </a:cubicBezTo>
                    <a:lnTo>
                      <a:pt x="8" y="104"/>
                    </a:lnTo>
                    <a:close/>
                  </a:path>
                </a:pathLst>
              </a:custGeom>
              <a:solidFill>
                <a:schemeClr val="bg1"/>
              </a:solid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70"/>
              <p:cNvSpPr>
                <a:spLocks noEditPoints="1"/>
              </p:cNvSpPr>
              <p:nvPr/>
            </p:nvSpPr>
            <p:spPr bwMode="auto">
              <a:xfrm>
                <a:off x="8694738" y="11207751"/>
                <a:ext cx="447675" cy="520700"/>
              </a:xfrm>
              <a:custGeom>
                <a:avLst/>
                <a:gdLst>
                  <a:gd name="T0" fmla="*/ 108 w 186"/>
                  <a:gd name="T1" fmla="*/ 216 h 216"/>
                  <a:gd name="T2" fmla="*/ 0 w 186"/>
                  <a:gd name="T3" fmla="*/ 108 h 216"/>
                  <a:gd name="T4" fmla="*/ 108 w 186"/>
                  <a:gd name="T5" fmla="*/ 0 h 216"/>
                  <a:gd name="T6" fmla="*/ 112 w 186"/>
                  <a:gd name="T7" fmla="*/ 4 h 216"/>
                  <a:gd name="T8" fmla="*/ 112 w 186"/>
                  <a:gd name="T9" fmla="*/ 106 h 216"/>
                  <a:gd name="T10" fmla="*/ 184 w 186"/>
                  <a:gd name="T11" fmla="*/ 179 h 216"/>
                  <a:gd name="T12" fmla="*/ 184 w 186"/>
                  <a:gd name="T13" fmla="*/ 184 h 216"/>
                  <a:gd name="T14" fmla="*/ 108 w 186"/>
                  <a:gd name="T15" fmla="*/ 216 h 216"/>
                  <a:gd name="T16" fmla="*/ 104 w 186"/>
                  <a:gd name="T17" fmla="*/ 8 h 216"/>
                  <a:gd name="T18" fmla="*/ 8 w 186"/>
                  <a:gd name="T19" fmla="*/ 108 h 216"/>
                  <a:gd name="T20" fmla="*/ 108 w 186"/>
                  <a:gd name="T21" fmla="*/ 208 h 216"/>
                  <a:gd name="T22" fmla="*/ 176 w 186"/>
                  <a:gd name="T23" fmla="*/ 181 h 216"/>
                  <a:gd name="T24" fmla="*/ 105 w 186"/>
                  <a:gd name="T25" fmla="*/ 111 h 216"/>
                  <a:gd name="T26" fmla="*/ 104 w 186"/>
                  <a:gd name="T27" fmla="*/ 108 h 216"/>
                  <a:gd name="T28" fmla="*/ 104 w 186"/>
                  <a:gd name="T29" fmla="*/ 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216">
                    <a:moveTo>
                      <a:pt x="108" y="216"/>
                    </a:moveTo>
                    <a:cubicBezTo>
                      <a:pt x="48" y="216"/>
                      <a:pt x="0" y="168"/>
                      <a:pt x="0" y="108"/>
                    </a:cubicBezTo>
                    <a:cubicBezTo>
                      <a:pt x="0" y="48"/>
                      <a:pt x="48" y="0"/>
                      <a:pt x="108" y="0"/>
                    </a:cubicBezTo>
                    <a:cubicBezTo>
                      <a:pt x="110" y="0"/>
                      <a:pt x="112" y="2"/>
                      <a:pt x="112" y="4"/>
                    </a:cubicBezTo>
                    <a:cubicBezTo>
                      <a:pt x="112" y="106"/>
                      <a:pt x="112" y="106"/>
                      <a:pt x="112" y="106"/>
                    </a:cubicBezTo>
                    <a:cubicBezTo>
                      <a:pt x="184" y="179"/>
                      <a:pt x="184" y="179"/>
                      <a:pt x="184" y="179"/>
                    </a:cubicBezTo>
                    <a:cubicBezTo>
                      <a:pt x="186" y="180"/>
                      <a:pt x="186" y="183"/>
                      <a:pt x="184" y="184"/>
                    </a:cubicBezTo>
                    <a:cubicBezTo>
                      <a:pt x="164" y="205"/>
                      <a:pt x="137" y="216"/>
                      <a:pt x="108" y="216"/>
                    </a:cubicBezTo>
                    <a:close/>
                    <a:moveTo>
                      <a:pt x="104" y="8"/>
                    </a:moveTo>
                    <a:cubicBezTo>
                      <a:pt x="51" y="10"/>
                      <a:pt x="8" y="54"/>
                      <a:pt x="8" y="108"/>
                    </a:cubicBezTo>
                    <a:cubicBezTo>
                      <a:pt x="8" y="163"/>
                      <a:pt x="53" y="208"/>
                      <a:pt x="108" y="208"/>
                    </a:cubicBezTo>
                    <a:cubicBezTo>
                      <a:pt x="133" y="208"/>
                      <a:pt x="157" y="199"/>
                      <a:pt x="176" y="181"/>
                    </a:cubicBezTo>
                    <a:cubicBezTo>
                      <a:pt x="105" y="111"/>
                      <a:pt x="105" y="111"/>
                      <a:pt x="105" y="111"/>
                    </a:cubicBezTo>
                    <a:cubicBezTo>
                      <a:pt x="104" y="110"/>
                      <a:pt x="104" y="109"/>
                      <a:pt x="104" y="108"/>
                    </a:cubicBezTo>
                    <a:lnTo>
                      <a:pt x="104" y="8"/>
                    </a:lnTo>
                    <a:close/>
                  </a:path>
                </a:pathLst>
              </a:custGeom>
              <a:solidFill>
                <a:schemeClr val="bg1"/>
              </a:solid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71"/>
              <p:cNvSpPr>
                <a:spLocks noEditPoints="1"/>
              </p:cNvSpPr>
              <p:nvPr/>
            </p:nvSpPr>
            <p:spPr bwMode="auto">
              <a:xfrm>
                <a:off x="9002713" y="11439526"/>
                <a:ext cx="269875" cy="196850"/>
              </a:xfrm>
              <a:custGeom>
                <a:avLst/>
                <a:gdLst>
                  <a:gd name="T0" fmla="*/ 78 w 112"/>
                  <a:gd name="T1" fmla="*/ 82 h 82"/>
                  <a:gd name="T2" fmla="*/ 75 w 112"/>
                  <a:gd name="T3" fmla="*/ 80 h 82"/>
                  <a:gd name="T4" fmla="*/ 1 w 112"/>
                  <a:gd name="T5" fmla="*/ 7 h 82"/>
                  <a:gd name="T6" fmla="*/ 0 w 112"/>
                  <a:gd name="T7" fmla="*/ 2 h 82"/>
                  <a:gd name="T8" fmla="*/ 4 w 112"/>
                  <a:gd name="T9" fmla="*/ 0 h 82"/>
                  <a:gd name="T10" fmla="*/ 108 w 112"/>
                  <a:gd name="T11" fmla="*/ 0 h 82"/>
                  <a:gd name="T12" fmla="*/ 112 w 112"/>
                  <a:gd name="T13" fmla="*/ 4 h 82"/>
                  <a:gd name="T14" fmla="*/ 80 w 112"/>
                  <a:gd name="T15" fmla="*/ 80 h 82"/>
                  <a:gd name="T16" fmla="*/ 78 w 112"/>
                  <a:gd name="T17" fmla="*/ 82 h 82"/>
                  <a:gd name="T18" fmla="*/ 14 w 112"/>
                  <a:gd name="T19" fmla="*/ 8 h 82"/>
                  <a:gd name="T20" fmla="*/ 77 w 112"/>
                  <a:gd name="T21" fmla="*/ 72 h 82"/>
                  <a:gd name="T22" fmla="*/ 104 w 112"/>
                  <a:gd name="T23" fmla="*/ 8 h 82"/>
                  <a:gd name="T24" fmla="*/ 14 w 112"/>
                  <a:gd name="T25"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82">
                    <a:moveTo>
                      <a:pt x="78" y="82"/>
                    </a:moveTo>
                    <a:cubicBezTo>
                      <a:pt x="77" y="82"/>
                      <a:pt x="75" y="81"/>
                      <a:pt x="75" y="80"/>
                    </a:cubicBezTo>
                    <a:cubicBezTo>
                      <a:pt x="1" y="7"/>
                      <a:pt x="1" y="7"/>
                      <a:pt x="1" y="7"/>
                    </a:cubicBezTo>
                    <a:cubicBezTo>
                      <a:pt x="0" y="6"/>
                      <a:pt x="0" y="4"/>
                      <a:pt x="0" y="2"/>
                    </a:cubicBezTo>
                    <a:cubicBezTo>
                      <a:pt x="1" y="1"/>
                      <a:pt x="2" y="0"/>
                      <a:pt x="4" y="0"/>
                    </a:cubicBezTo>
                    <a:cubicBezTo>
                      <a:pt x="108" y="0"/>
                      <a:pt x="108" y="0"/>
                      <a:pt x="108" y="0"/>
                    </a:cubicBezTo>
                    <a:cubicBezTo>
                      <a:pt x="110" y="0"/>
                      <a:pt x="112" y="2"/>
                      <a:pt x="112" y="4"/>
                    </a:cubicBezTo>
                    <a:cubicBezTo>
                      <a:pt x="112" y="33"/>
                      <a:pt x="101" y="60"/>
                      <a:pt x="80" y="80"/>
                    </a:cubicBezTo>
                    <a:cubicBezTo>
                      <a:pt x="80" y="81"/>
                      <a:pt x="79" y="82"/>
                      <a:pt x="78" y="82"/>
                    </a:cubicBezTo>
                    <a:close/>
                    <a:moveTo>
                      <a:pt x="14" y="8"/>
                    </a:moveTo>
                    <a:cubicBezTo>
                      <a:pt x="77" y="72"/>
                      <a:pt x="77" y="72"/>
                      <a:pt x="77" y="72"/>
                    </a:cubicBezTo>
                    <a:cubicBezTo>
                      <a:pt x="94" y="54"/>
                      <a:pt x="103" y="32"/>
                      <a:pt x="104" y="8"/>
                    </a:cubicBezTo>
                    <a:lnTo>
                      <a:pt x="14" y="8"/>
                    </a:lnTo>
                    <a:close/>
                  </a:path>
                </a:pathLst>
              </a:custGeom>
              <a:solidFill>
                <a:schemeClr val="bg1"/>
              </a:solidFill>
              <a:ln w="3175" cmpd="sng">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1"/>
          <p:cNvGrpSpPr/>
          <p:nvPr/>
        </p:nvGrpSpPr>
        <p:grpSpPr>
          <a:xfrm>
            <a:off x="667266" y="1731238"/>
            <a:ext cx="2854590" cy="2312154"/>
            <a:chOff x="667266" y="1731238"/>
            <a:chExt cx="2854590" cy="2312154"/>
          </a:xfrm>
        </p:grpSpPr>
        <p:sp>
          <p:nvSpPr>
            <p:cNvPr id="83" name="TextBox 82"/>
            <p:cNvSpPr txBox="1"/>
            <p:nvPr/>
          </p:nvSpPr>
          <p:spPr>
            <a:xfrm>
              <a:off x="667266" y="3704838"/>
              <a:ext cx="2854590" cy="338554"/>
            </a:xfrm>
            <a:prstGeom prst="rect">
              <a:avLst/>
            </a:prstGeom>
            <a:noFill/>
          </p:spPr>
          <p:txBody>
            <a:bodyPr wrap="square" rtlCol="0">
              <a:spAutoFit/>
            </a:bodyPr>
            <a:lstStyle/>
            <a:p>
              <a:pPr algn="ctr"/>
              <a:r>
                <a:rPr lang="en-US" sz="1600" b="1" dirty="0">
                  <a:solidFill>
                    <a:srgbClr val="0D4571"/>
                  </a:solidFill>
                  <a:latin typeface="Arial"/>
                  <a:cs typeface="Arial"/>
                </a:rPr>
                <a:t>Managing your portfolio </a:t>
              </a:r>
            </a:p>
          </p:txBody>
        </p:sp>
        <p:grpSp>
          <p:nvGrpSpPr>
            <p:cNvPr id="84" name="Group 83"/>
            <p:cNvGrpSpPr/>
            <p:nvPr/>
          </p:nvGrpSpPr>
          <p:grpSpPr>
            <a:xfrm>
              <a:off x="1183516" y="1731238"/>
              <a:ext cx="1835151" cy="1830122"/>
              <a:chOff x="4075113" y="4279900"/>
              <a:chExt cx="579438" cy="577850"/>
            </a:xfrm>
            <a:solidFill>
              <a:srgbClr val="D43815"/>
            </a:solidFill>
          </p:grpSpPr>
          <p:sp>
            <p:nvSpPr>
              <p:cNvPr id="85" name="Freeform 133"/>
              <p:cNvSpPr>
                <a:spLocks noEditPoints="1"/>
              </p:cNvSpPr>
              <p:nvPr/>
            </p:nvSpPr>
            <p:spPr bwMode="auto">
              <a:xfrm>
                <a:off x="4075113" y="4279900"/>
                <a:ext cx="500063" cy="442913"/>
              </a:xfrm>
              <a:custGeom>
                <a:avLst/>
                <a:gdLst>
                  <a:gd name="T0" fmla="*/ 90 w 208"/>
                  <a:gd name="T1" fmla="*/ 176 h 184"/>
                  <a:gd name="T2" fmla="*/ 35 w 208"/>
                  <a:gd name="T3" fmla="*/ 176 h 184"/>
                  <a:gd name="T4" fmla="*/ 40 w 208"/>
                  <a:gd name="T5" fmla="*/ 164 h 184"/>
                  <a:gd name="T6" fmla="*/ 40 w 208"/>
                  <a:gd name="T7" fmla="*/ 56 h 184"/>
                  <a:gd name="T8" fmla="*/ 200 w 208"/>
                  <a:gd name="T9" fmla="*/ 56 h 184"/>
                  <a:gd name="T10" fmla="*/ 200 w 208"/>
                  <a:gd name="T11" fmla="*/ 90 h 184"/>
                  <a:gd name="T12" fmla="*/ 204 w 208"/>
                  <a:gd name="T13" fmla="*/ 94 h 184"/>
                  <a:gd name="T14" fmla="*/ 208 w 208"/>
                  <a:gd name="T15" fmla="*/ 90 h 184"/>
                  <a:gd name="T16" fmla="*/ 208 w 208"/>
                  <a:gd name="T17" fmla="*/ 52 h 184"/>
                  <a:gd name="T18" fmla="*/ 204 w 208"/>
                  <a:gd name="T19" fmla="*/ 48 h 184"/>
                  <a:gd name="T20" fmla="*/ 192 w 208"/>
                  <a:gd name="T21" fmla="*/ 48 h 184"/>
                  <a:gd name="T22" fmla="*/ 192 w 208"/>
                  <a:gd name="T23" fmla="*/ 28 h 184"/>
                  <a:gd name="T24" fmla="*/ 188 w 208"/>
                  <a:gd name="T25" fmla="*/ 24 h 184"/>
                  <a:gd name="T26" fmla="*/ 56 w 208"/>
                  <a:gd name="T27" fmla="*/ 24 h 184"/>
                  <a:gd name="T28" fmla="*/ 56 w 208"/>
                  <a:gd name="T29" fmla="*/ 4 h 184"/>
                  <a:gd name="T30" fmla="*/ 52 w 208"/>
                  <a:gd name="T31" fmla="*/ 0 h 184"/>
                  <a:gd name="T32" fmla="*/ 4 w 208"/>
                  <a:gd name="T33" fmla="*/ 0 h 184"/>
                  <a:gd name="T34" fmla="*/ 0 w 208"/>
                  <a:gd name="T35" fmla="*/ 4 h 184"/>
                  <a:gd name="T36" fmla="*/ 0 w 208"/>
                  <a:gd name="T37" fmla="*/ 164 h 184"/>
                  <a:gd name="T38" fmla="*/ 20 w 208"/>
                  <a:gd name="T39" fmla="*/ 184 h 184"/>
                  <a:gd name="T40" fmla="*/ 90 w 208"/>
                  <a:gd name="T41" fmla="*/ 184 h 184"/>
                  <a:gd name="T42" fmla="*/ 94 w 208"/>
                  <a:gd name="T43" fmla="*/ 180 h 184"/>
                  <a:gd name="T44" fmla="*/ 90 w 208"/>
                  <a:gd name="T45" fmla="*/ 176 h 184"/>
                  <a:gd name="T46" fmla="*/ 8 w 208"/>
                  <a:gd name="T47" fmla="*/ 164 h 184"/>
                  <a:gd name="T48" fmla="*/ 8 w 208"/>
                  <a:gd name="T49" fmla="*/ 8 h 184"/>
                  <a:gd name="T50" fmla="*/ 48 w 208"/>
                  <a:gd name="T51" fmla="*/ 8 h 184"/>
                  <a:gd name="T52" fmla="*/ 48 w 208"/>
                  <a:gd name="T53" fmla="*/ 28 h 184"/>
                  <a:gd name="T54" fmla="*/ 52 w 208"/>
                  <a:gd name="T55" fmla="*/ 32 h 184"/>
                  <a:gd name="T56" fmla="*/ 184 w 208"/>
                  <a:gd name="T57" fmla="*/ 32 h 184"/>
                  <a:gd name="T58" fmla="*/ 184 w 208"/>
                  <a:gd name="T59" fmla="*/ 48 h 184"/>
                  <a:gd name="T60" fmla="*/ 36 w 208"/>
                  <a:gd name="T61" fmla="*/ 48 h 184"/>
                  <a:gd name="T62" fmla="*/ 32 w 208"/>
                  <a:gd name="T63" fmla="*/ 52 h 184"/>
                  <a:gd name="T64" fmla="*/ 32 w 208"/>
                  <a:gd name="T65" fmla="*/ 164 h 184"/>
                  <a:gd name="T66" fmla="*/ 20 w 208"/>
                  <a:gd name="T67" fmla="*/ 176 h 184"/>
                  <a:gd name="T68" fmla="*/ 8 w 208"/>
                  <a:gd name="T69" fmla="*/ 16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184">
                    <a:moveTo>
                      <a:pt x="90" y="176"/>
                    </a:moveTo>
                    <a:cubicBezTo>
                      <a:pt x="35" y="176"/>
                      <a:pt x="35" y="176"/>
                      <a:pt x="35" y="176"/>
                    </a:cubicBezTo>
                    <a:cubicBezTo>
                      <a:pt x="38" y="173"/>
                      <a:pt x="40" y="168"/>
                      <a:pt x="40" y="164"/>
                    </a:cubicBezTo>
                    <a:cubicBezTo>
                      <a:pt x="40" y="56"/>
                      <a:pt x="40" y="56"/>
                      <a:pt x="40" y="56"/>
                    </a:cubicBezTo>
                    <a:cubicBezTo>
                      <a:pt x="200" y="56"/>
                      <a:pt x="200" y="56"/>
                      <a:pt x="200" y="56"/>
                    </a:cubicBezTo>
                    <a:cubicBezTo>
                      <a:pt x="200" y="90"/>
                      <a:pt x="200" y="90"/>
                      <a:pt x="200" y="90"/>
                    </a:cubicBezTo>
                    <a:cubicBezTo>
                      <a:pt x="200" y="92"/>
                      <a:pt x="202" y="94"/>
                      <a:pt x="204" y="94"/>
                    </a:cubicBezTo>
                    <a:cubicBezTo>
                      <a:pt x="206" y="94"/>
                      <a:pt x="208" y="92"/>
                      <a:pt x="208" y="90"/>
                    </a:cubicBezTo>
                    <a:cubicBezTo>
                      <a:pt x="208" y="52"/>
                      <a:pt x="208" y="52"/>
                      <a:pt x="208" y="52"/>
                    </a:cubicBezTo>
                    <a:cubicBezTo>
                      <a:pt x="208" y="50"/>
                      <a:pt x="206" y="48"/>
                      <a:pt x="204" y="48"/>
                    </a:cubicBezTo>
                    <a:cubicBezTo>
                      <a:pt x="192" y="48"/>
                      <a:pt x="192" y="48"/>
                      <a:pt x="192" y="48"/>
                    </a:cubicBezTo>
                    <a:cubicBezTo>
                      <a:pt x="192" y="28"/>
                      <a:pt x="192" y="28"/>
                      <a:pt x="192" y="28"/>
                    </a:cubicBezTo>
                    <a:cubicBezTo>
                      <a:pt x="192" y="26"/>
                      <a:pt x="190" y="24"/>
                      <a:pt x="188" y="24"/>
                    </a:cubicBezTo>
                    <a:cubicBezTo>
                      <a:pt x="56" y="24"/>
                      <a:pt x="56" y="24"/>
                      <a:pt x="56" y="24"/>
                    </a:cubicBezTo>
                    <a:cubicBezTo>
                      <a:pt x="56" y="4"/>
                      <a:pt x="56" y="4"/>
                      <a:pt x="56" y="4"/>
                    </a:cubicBezTo>
                    <a:cubicBezTo>
                      <a:pt x="56" y="2"/>
                      <a:pt x="54" y="0"/>
                      <a:pt x="52" y="0"/>
                    </a:cubicBezTo>
                    <a:cubicBezTo>
                      <a:pt x="4" y="0"/>
                      <a:pt x="4" y="0"/>
                      <a:pt x="4" y="0"/>
                    </a:cubicBezTo>
                    <a:cubicBezTo>
                      <a:pt x="2" y="0"/>
                      <a:pt x="0" y="2"/>
                      <a:pt x="0" y="4"/>
                    </a:cubicBezTo>
                    <a:cubicBezTo>
                      <a:pt x="0" y="164"/>
                      <a:pt x="0" y="164"/>
                      <a:pt x="0" y="164"/>
                    </a:cubicBezTo>
                    <a:cubicBezTo>
                      <a:pt x="0" y="175"/>
                      <a:pt x="9" y="184"/>
                      <a:pt x="20" y="184"/>
                    </a:cubicBezTo>
                    <a:cubicBezTo>
                      <a:pt x="90" y="184"/>
                      <a:pt x="90" y="184"/>
                      <a:pt x="90" y="184"/>
                    </a:cubicBezTo>
                    <a:cubicBezTo>
                      <a:pt x="92" y="184"/>
                      <a:pt x="94" y="182"/>
                      <a:pt x="94" y="180"/>
                    </a:cubicBezTo>
                    <a:cubicBezTo>
                      <a:pt x="94" y="178"/>
                      <a:pt x="92" y="176"/>
                      <a:pt x="90" y="176"/>
                    </a:cubicBezTo>
                    <a:close/>
                    <a:moveTo>
                      <a:pt x="8" y="164"/>
                    </a:moveTo>
                    <a:cubicBezTo>
                      <a:pt x="8" y="8"/>
                      <a:pt x="8" y="8"/>
                      <a:pt x="8" y="8"/>
                    </a:cubicBezTo>
                    <a:cubicBezTo>
                      <a:pt x="48" y="8"/>
                      <a:pt x="48" y="8"/>
                      <a:pt x="48" y="8"/>
                    </a:cubicBezTo>
                    <a:cubicBezTo>
                      <a:pt x="48" y="28"/>
                      <a:pt x="48" y="28"/>
                      <a:pt x="48" y="28"/>
                    </a:cubicBezTo>
                    <a:cubicBezTo>
                      <a:pt x="48" y="30"/>
                      <a:pt x="50" y="32"/>
                      <a:pt x="52" y="32"/>
                    </a:cubicBezTo>
                    <a:cubicBezTo>
                      <a:pt x="184" y="32"/>
                      <a:pt x="184" y="32"/>
                      <a:pt x="184" y="32"/>
                    </a:cubicBezTo>
                    <a:cubicBezTo>
                      <a:pt x="184" y="48"/>
                      <a:pt x="184" y="48"/>
                      <a:pt x="184" y="48"/>
                    </a:cubicBezTo>
                    <a:cubicBezTo>
                      <a:pt x="36" y="48"/>
                      <a:pt x="36" y="48"/>
                      <a:pt x="36" y="48"/>
                    </a:cubicBezTo>
                    <a:cubicBezTo>
                      <a:pt x="34" y="48"/>
                      <a:pt x="32" y="50"/>
                      <a:pt x="32" y="52"/>
                    </a:cubicBezTo>
                    <a:cubicBezTo>
                      <a:pt x="32" y="164"/>
                      <a:pt x="32" y="164"/>
                      <a:pt x="32" y="164"/>
                    </a:cubicBezTo>
                    <a:cubicBezTo>
                      <a:pt x="32" y="169"/>
                      <a:pt x="26" y="176"/>
                      <a:pt x="20" y="176"/>
                    </a:cubicBezTo>
                    <a:cubicBezTo>
                      <a:pt x="14" y="176"/>
                      <a:pt x="8" y="170"/>
                      <a:pt x="8" y="164"/>
                    </a:cubicBez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34"/>
              <p:cNvSpPr>
                <a:spLocks noEditPoints="1"/>
              </p:cNvSpPr>
              <p:nvPr/>
            </p:nvSpPr>
            <p:spPr bwMode="auto">
              <a:xfrm>
                <a:off x="4364038" y="4568825"/>
                <a:ext cx="290513" cy="288925"/>
              </a:xfrm>
              <a:custGeom>
                <a:avLst/>
                <a:gdLst>
                  <a:gd name="T0" fmla="*/ 109 w 121"/>
                  <a:gd name="T1" fmla="*/ 67 h 120"/>
                  <a:gd name="T2" fmla="*/ 109 w 121"/>
                  <a:gd name="T3" fmla="*/ 54 h 120"/>
                  <a:gd name="T4" fmla="*/ 120 w 121"/>
                  <a:gd name="T5" fmla="*/ 47 h 120"/>
                  <a:gd name="T6" fmla="*/ 104 w 121"/>
                  <a:gd name="T7" fmla="*/ 18 h 120"/>
                  <a:gd name="T8" fmla="*/ 99 w 121"/>
                  <a:gd name="T9" fmla="*/ 16 h 120"/>
                  <a:gd name="T10" fmla="*/ 80 w 121"/>
                  <a:gd name="T11" fmla="*/ 15 h 120"/>
                  <a:gd name="T12" fmla="*/ 76 w 121"/>
                  <a:gd name="T13" fmla="*/ 0 h 120"/>
                  <a:gd name="T14" fmla="*/ 41 w 121"/>
                  <a:gd name="T15" fmla="*/ 4 h 120"/>
                  <a:gd name="T16" fmla="*/ 31 w 121"/>
                  <a:gd name="T17" fmla="*/ 21 h 120"/>
                  <a:gd name="T18" fmla="*/ 16 w 121"/>
                  <a:gd name="T19" fmla="*/ 18 h 120"/>
                  <a:gd name="T20" fmla="*/ 3 w 121"/>
                  <a:gd name="T21" fmla="*/ 49 h 120"/>
                  <a:gd name="T22" fmla="*/ 11 w 121"/>
                  <a:gd name="T23" fmla="*/ 61 h 120"/>
                  <a:gd name="T24" fmla="*/ 3 w 121"/>
                  <a:gd name="T25" fmla="*/ 72 h 120"/>
                  <a:gd name="T26" fmla="*/ 16 w 121"/>
                  <a:gd name="T27" fmla="*/ 103 h 120"/>
                  <a:gd name="T28" fmla="*/ 31 w 121"/>
                  <a:gd name="T29" fmla="*/ 100 h 120"/>
                  <a:gd name="T30" fmla="*/ 41 w 121"/>
                  <a:gd name="T31" fmla="*/ 116 h 120"/>
                  <a:gd name="T32" fmla="*/ 76 w 121"/>
                  <a:gd name="T33" fmla="*/ 120 h 120"/>
                  <a:gd name="T34" fmla="*/ 80 w 121"/>
                  <a:gd name="T35" fmla="*/ 106 h 120"/>
                  <a:gd name="T36" fmla="*/ 99 w 121"/>
                  <a:gd name="T37" fmla="*/ 105 h 120"/>
                  <a:gd name="T38" fmla="*/ 104 w 121"/>
                  <a:gd name="T39" fmla="*/ 103 h 120"/>
                  <a:gd name="T40" fmla="*/ 118 w 121"/>
                  <a:gd name="T41" fmla="*/ 72 h 120"/>
                  <a:gd name="T42" fmla="*/ 92 w 121"/>
                  <a:gd name="T43" fmla="*/ 92 h 120"/>
                  <a:gd name="T44" fmla="*/ 74 w 121"/>
                  <a:gd name="T45" fmla="*/ 100 h 120"/>
                  <a:gd name="T46" fmla="*/ 72 w 121"/>
                  <a:gd name="T47" fmla="*/ 112 h 120"/>
                  <a:gd name="T48" fmla="*/ 49 w 121"/>
                  <a:gd name="T49" fmla="*/ 103 h 120"/>
                  <a:gd name="T50" fmla="*/ 34 w 121"/>
                  <a:gd name="T51" fmla="*/ 92 h 120"/>
                  <a:gd name="T52" fmla="*/ 21 w 121"/>
                  <a:gd name="T53" fmla="*/ 96 h 120"/>
                  <a:gd name="T54" fmla="*/ 18 w 121"/>
                  <a:gd name="T55" fmla="*/ 72 h 120"/>
                  <a:gd name="T56" fmla="*/ 19 w 121"/>
                  <a:gd name="T57" fmla="*/ 61 h 120"/>
                  <a:gd name="T58" fmla="*/ 18 w 121"/>
                  <a:gd name="T59" fmla="*/ 49 h 120"/>
                  <a:gd name="T60" fmla="*/ 21 w 121"/>
                  <a:gd name="T61" fmla="*/ 25 h 120"/>
                  <a:gd name="T62" fmla="*/ 34 w 121"/>
                  <a:gd name="T63" fmla="*/ 29 h 120"/>
                  <a:gd name="T64" fmla="*/ 49 w 121"/>
                  <a:gd name="T65" fmla="*/ 18 h 120"/>
                  <a:gd name="T66" fmla="*/ 72 w 121"/>
                  <a:gd name="T67" fmla="*/ 8 h 120"/>
                  <a:gd name="T68" fmla="*/ 74 w 121"/>
                  <a:gd name="T69" fmla="*/ 22 h 120"/>
                  <a:gd name="T70" fmla="*/ 92 w 121"/>
                  <a:gd name="T71" fmla="*/ 29 h 120"/>
                  <a:gd name="T72" fmla="*/ 111 w 121"/>
                  <a:gd name="T73" fmla="*/ 44 h 120"/>
                  <a:gd name="T74" fmla="*/ 101 w 121"/>
                  <a:gd name="T75" fmla="*/ 53 h 120"/>
                  <a:gd name="T76" fmla="*/ 101 w 121"/>
                  <a:gd name="T77" fmla="*/ 68 h 120"/>
                  <a:gd name="T78" fmla="*/ 111 w 121"/>
                  <a:gd name="T79" fmla="*/ 7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 h="120">
                    <a:moveTo>
                      <a:pt x="118" y="72"/>
                    </a:moveTo>
                    <a:cubicBezTo>
                      <a:pt x="109" y="67"/>
                      <a:pt x="109" y="67"/>
                      <a:pt x="109" y="67"/>
                    </a:cubicBezTo>
                    <a:cubicBezTo>
                      <a:pt x="110" y="65"/>
                      <a:pt x="110" y="63"/>
                      <a:pt x="110" y="61"/>
                    </a:cubicBezTo>
                    <a:cubicBezTo>
                      <a:pt x="110" y="58"/>
                      <a:pt x="110" y="56"/>
                      <a:pt x="109" y="54"/>
                    </a:cubicBezTo>
                    <a:cubicBezTo>
                      <a:pt x="118" y="49"/>
                      <a:pt x="118" y="49"/>
                      <a:pt x="118" y="49"/>
                    </a:cubicBezTo>
                    <a:cubicBezTo>
                      <a:pt x="119" y="49"/>
                      <a:pt x="120" y="48"/>
                      <a:pt x="120" y="47"/>
                    </a:cubicBezTo>
                    <a:cubicBezTo>
                      <a:pt x="120" y="46"/>
                      <a:pt x="120" y="45"/>
                      <a:pt x="119" y="44"/>
                    </a:cubicBezTo>
                    <a:cubicBezTo>
                      <a:pt x="104" y="18"/>
                      <a:pt x="104" y="18"/>
                      <a:pt x="104" y="18"/>
                    </a:cubicBezTo>
                    <a:cubicBezTo>
                      <a:pt x="104" y="17"/>
                      <a:pt x="103" y="16"/>
                      <a:pt x="102" y="16"/>
                    </a:cubicBezTo>
                    <a:cubicBezTo>
                      <a:pt x="101" y="16"/>
                      <a:pt x="100" y="16"/>
                      <a:pt x="99" y="16"/>
                    </a:cubicBezTo>
                    <a:cubicBezTo>
                      <a:pt x="90" y="21"/>
                      <a:pt x="90" y="21"/>
                      <a:pt x="90" y="21"/>
                    </a:cubicBezTo>
                    <a:cubicBezTo>
                      <a:pt x="87" y="19"/>
                      <a:pt x="83" y="17"/>
                      <a:pt x="80" y="15"/>
                    </a:cubicBezTo>
                    <a:cubicBezTo>
                      <a:pt x="80" y="4"/>
                      <a:pt x="80" y="4"/>
                      <a:pt x="80" y="4"/>
                    </a:cubicBezTo>
                    <a:cubicBezTo>
                      <a:pt x="80" y="2"/>
                      <a:pt x="78" y="0"/>
                      <a:pt x="76" y="0"/>
                    </a:cubicBezTo>
                    <a:cubicBezTo>
                      <a:pt x="45" y="0"/>
                      <a:pt x="45" y="0"/>
                      <a:pt x="45" y="0"/>
                    </a:cubicBezTo>
                    <a:cubicBezTo>
                      <a:pt x="43" y="0"/>
                      <a:pt x="41" y="2"/>
                      <a:pt x="41" y="4"/>
                    </a:cubicBezTo>
                    <a:cubicBezTo>
                      <a:pt x="41" y="15"/>
                      <a:pt x="41" y="15"/>
                      <a:pt x="41" y="15"/>
                    </a:cubicBezTo>
                    <a:cubicBezTo>
                      <a:pt x="38" y="16"/>
                      <a:pt x="34" y="18"/>
                      <a:pt x="31" y="21"/>
                    </a:cubicBezTo>
                    <a:cubicBezTo>
                      <a:pt x="22" y="16"/>
                      <a:pt x="22" y="16"/>
                      <a:pt x="22" y="16"/>
                    </a:cubicBezTo>
                    <a:cubicBezTo>
                      <a:pt x="20" y="15"/>
                      <a:pt x="18" y="16"/>
                      <a:pt x="16" y="18"/>
                    </a:cubicBezTo>
                    <a:cubicBezTo>
                      <a:pt x="1" y="44"/>
                      <a:pt x="1" y="44"/>
                      <a:pt x="1" y="44"/>
                    </a:cubicBezTo>
                    <a:cubicBezTo>
                      <a:pt x="0" y="46"/>
                      <a:pt x="1" y="48"/>
                      <a:pt x="3" y="49"/>
                    </a:cubicBezTo>
                    <a:cubicBezTo>
                      <a:pt x="11" y="54"/>
                      <a:pt x="11" y="54"/>
                      <a:pt x="11" y="54"/>
                    </a:cubicBezTo>
                    <a:cubicBezTo>
                      <a:pt x="11" y="56"/>
                      <a:pt x="11" y="59"/>
                      <a:pt x="11" y="61"/>
                    </a:cubicBezTo>
                    <a:cubicBezTo>
                      <a:pt x="11" y="63"/>
                      <a:pt x="11" y="65"/>
                      <a:pt x="11" y="67"/>
                    </a:cubicBezTo>
                    <a:cubicBezTo>
                      <a:pt x="3" y="72"/>
                      <a:pt x="3" y="72"/>
                      <a:pt x="3" y="72"/>
                    </a:cubicBezTo>
                    <a:cubicBezTo>
                      <a:pt x="1" y="73"/>
                      <a:pt x="0" y="75"/>
                      <a:pt x="1" y="77"/>
                    </a:cubicBezTo>
                    <a:cubicBezTo>
                      <a:pt x="16" y="103"/>
                      <a:pt x="16" y="103"/>
                      <a:pt x="16" y="103"/>
                    </a:cubicBezTo>
                    <a:cubicBezTo>
                      <a:pt x="18" y="105"/>
                      <a:pt x="20" y="106"/>
                      <a:pt x="22" y="105"/>
                    </a:cubicBezTo>
                    <a:cubicBezTo>
                      <a:pt x="31" y="100"/>
                      <a:pt x="31" y="100"/>
                      <a:pt x="31" y="100"/>
                    </a:cubicBezTo>
                    <a:cubicBezTo>
                      <a:pt x="34" y="103"/>
                      <a:pt x="38" y="105"/>
                      <a:pt x="41" y="106"/>
                    </a:cubicBezTo>
                    <a:cubicBezTo>
                      <a:pt x="41" y="116"/>
                      <a:pt x="41" y="116"/>
                      <a:pt x="41" y="116"/>
                    </a:cubicBezTo>
                    <a:cubicBezTo>
                      <a:pt x="41" y="118"/>
                      <a:pt x="43" y="120"/>
                      <a:pt x="45" y="120"/>
                    </a:cubicBezTo>
                    <a:cubicBezTo>
                      <a:pt x="76" y="120"/>
                      <a:pt x="76" y="120"/>
                      <a:pt x="76" y="120"/>
                    </a:cubicBezTo>
                    <a:cubicBezTo>
                      <a:pt x="78" y="120"/>
                      <a:pt x="80" y="118"/>
                      <a:pt x="80" y="116"/>
                    </a:cubicBezTo>
                    <a:cubicBezTo>
                      <a:pt x="80" y="106"/>
                      <a:pt x="80" y="106"/>
                      <a:pt x="80" y="106"/>
                    </a:cubicBezTo>
                    <a:cubicBezTo>
                      <a:pt x="83" y="104"/>
                      <a:pt x="87" y="102"/>
                      <a:pt x="90" y="100"/>
                    </a:cubicBezTo>
                    <a:cubicBezTo>
                      <a:pt x="99" y="105"/>
                      <a:pt x="99" y="105"/>
                      <a:pt x="99" y="105"/>
                    </a:cubicBezTo>
                    <a:cubicBezTo>
                      <a:pt x="100" y="105"/>
                      <a:pt x="101" y="106"/>
                      <a:pt x="102" y="105"/>
                    </a:cubicBezTo>
                    <a:cubicBezTo>
                      <a:pt x="103" y="105"/>
                      <a:pt x="104" y="104"/>
                      <a:pt x="104" y="103"/>
                    </a:cubicBezTo>
                    <a:cubicBezTo>
                      <a:pt x="119" y="77"/>
                      <a:pt x="119" y="77"/>
                      <a:pt x="119" y="77"/>
                    </a:cubicBezTo>
                    <a:cubicBezTo>
                      <a:pt x="121" y="75"/>
                      <a:pt x="120" y="73"/>
                      <a:pt x="118" y="72"/>
                    </a:cubicBezTo>
                    <a:close/>
                    <a:moveTo>
                      <a:pt x="99" y="96"/>
                    </a:moveTo>
                    <a:cubicBezTo>
                      <a:pt x="92" y="92"/>
                      <a:pt x="92" y="92"/>
                      <a:pt x="92" y="92"/>
                    </a:cubicBezTo>
                    <a:cubicBezTo>
                      <a:pt x="90" y="91"/>
                      <a:pt x="89" y="91"/>
                      <a:pt x="87" y="92"/>
                    </a:cubicBezTo>
                    <a:cubicBezTo>
                      <a:pt x="84" y="95"/>
                      <a:pt x="79" y="98"/>
                      <a:pt x="74" y="100"/>
                    </a:cubicBezTo>
                    <a:cubicBezTo>
                      <a:pt x="73" y="100"/>
                      <a:pt x="72" y="102"/>
                      <a:pt x="72" y="103"/>
                    </a:cubicBezTo>
                    <a:cubicBezTo>
                      <a:pt x="72" y="112"/>
                      <a:pt x="72" y="112"/>
                      <a:pt x="72" y="112"/>
                    </a:cubicBezTo>
                    <a:cubicBezTo>
                      <a:pt x="49" y="112"/>
                      <a:pt x="49" y="112"/>
                      <a:pt x="49" y="112"/>
                    </a:cubicBezTo>
                    <a:cubicBezTo>
                      <a:pt x="49" y="103"/>
                      <a:pt x="49" y="103"/>
                      <a:pt x="49" y="103"/>
                    </a:cubicBezTo>
                    <a:cubicBezTo>
                      <a:pt x="49" y="102"/>
                      <a:pt x="48" y="100"/>
                      <a:pt x="47" y="100"/>
                    </a:cubicBezTo>
                    <a:cubicBezTo>
                      <a:pt x="42" y="98"/>
                      <a:pt x="37" y="95"/>
                      <a:pt x="34" y="92"/>
                    </a:cubicBezTo>
                    <a:cubicBezTo>
                      <a:pt x="32" y="91"/>
                      <a:pt x="30" y="91"/>
                      <a:pt x="29" y="92"/>
                    </a:cubicBezTo>
                    <a:cubicBezTo>
                      <a:pt x="21" y="96"/>
                      <a:pt x="21" y="96"/>
                      <a:pt x="21" y="96"/>
                    </a:cubicBezTo>
                    <a:cubicBezTo>
                      <a:pt x="10" y="77"/>
                      <a:pt x="10" y="77"/>
                      <a:pt x="10" y="77"/>
                    </a:cubicBezTo>
                    <a:cubicBezTo>
                      <a:pt x="18" y="72"/>
                      <a:pt x="18" y="72"/>
                      <a:pt x="18" y="72"/>
                    </a:cubicBezTo>
                    <a:cubicBezTo>
                      <a:pt x="19" y="71"/>
                      <a:pt x="20" y="70"/>
                      <a:pt x="20" y="68"/>
                    </a:cubicBezTo>
                    <a:cubicBezTo>
                      <a:pt x="19" y="65"/>
                      <a:pt x="19" y="63"/>
                      <a:pt x="19" y="61"/>
                    </a:cubicBezTo>
                    <a:cubicBezTo>
                      <a:pt x="19" y="58"/>
                      <a:pt x="19" y="56"/>
                      <a:pt x="20" y="53"/>
                    </a:cubicBezTo>
                    <a:cubicBezTo>
                      <a:pt x="20" y="51"/>
                      <a:pt x="19" y="50"/>
                      <a:pt x="18" y="49"/>
                    </a:cubicBezTo>
                    <a:cubicBezTo>
                      <a:pt x="10" y="44"/>
                      <a:pt x="10" y="44"/>
                      <a:pt x="10" y="44"/>
                    </a:cubicBezTo>
                    <a:cubicBezTo>
                      <a:pt x="21" y="25"/>
                      <a:pt x="21" y="25"/>
                      <a:pt x="21" y="25"/>
                    </a:cubicBezTo>
                    <a:cubicBezTo>
                      <a:pt x="29" y="30"/>
                      <a:pt x="29" y="30"/>
                      <a:pt x="29" y="30"/>
                    </a:cubicBezTo>
                    <a:cubicBezTo>
                      <a:pt x="30" y="30"/>
                      <a:pt x="32" y="30"/>
                      <a:pt x="34" y="29"/>
                    </a:cubicBezTo>
                    <a:cubicBezTo>
                      <a:pt x="37" y="26"/>
                      <a:pt x="42" y="23"/>
                      <a:pt x="47" y="22"/>
                    </a:cubicBezTo>
                    <a:cubicBezTo>
                      <a:pt x="48" y="21"/>
                      <a:pt x="49" y="19"/>
                      <a:pt x="49" y="18"/>
                    </a:cubicBezTo>
                    <a:cubicBezTo>
                      <a:pt x="49" y="8"/>
                      <a:pt x="49" y="8"/>
                      <a:pt x="49" y="8"/>
                    </a:cubicBezTo>
                    <a:cubicBezTo>
                      <a:pt x="72" y="8"/>
                      <a:pt x="72" y="8"/>
                      <a:pt x="72" y="8"/>
                    </a:cubicBezTo>
                    <a:cubicBezTo>
                      <a:pt x="72" y="18"/>
                      <a:pt x="72" y="18"/>
                      <a:pt x="72" y="18"/>
                    </a:cubicBezTo>
                    <a:cubicBezTo>
                      <a:pt x="72" y="19"/>
                      <a:pt x="73" y="21"/>
                      <a:pt x="74" y="22"/>
                    </a:cubicBezTo>
                    <a:cubicBezTo>
                      <a:pt x="79" y="23"/>
                      <a:pt x="84" y="26"/>
                      <a:pt x="87" y="29"/>
                    </a:cubicBezTo>
                    <a:cubicBezTo>
                      <a:pt x="89" y="30"/>
                      <a:pt x="90" y="30"/>
                      <a:pt x="92" y="29"/>
                    </a:cubicBezTo>
                    <a:cubicBezTo>
                      <a:pt x="99" y="25"/>
                      <a:pt x="99" y="25"/>
                      <a:pt x="99" y="25"/>
                    </a:cubicBezTo>
                    <a:cubicBezTo>
                      <a:pt x="111" y="44"/>
                      <a:pt x="111" y="44"/>
                      <a:pt x="111" y="44"/>
                    </a:cubicBezTo>
                    <a:cubicBezTo>
                      <a:pt x="103" y="49"/>
                      <a:pt x="103" y="49"/>
                      <a:pt x="103" y="49"/>
                    </a:cubicBezTo>
                    <a:cubicBezTo>
                      <a:pt x="102" y="50"/>
                      <a:pt x="101" y="51"/>
                      <a:pt x="101" y="53"/>
                    </a:cubicBezTo>
                    <a:cubicBezTo>
                      <a:pt x="102" y="56"/>
                      <a:pt x="102" y="58"/>
                      <a:pt x="102" y="61"/>
                    </a:cubicBezTo>
                    <a:cubicBezTo>
                      <a:pt x="102" y="63"/>
                      <a:pt x="102" y="65"/>
                      <a:pt x="101" y="68"/>
                    </a:cubicBezTo>
                    <a:cubicBezTo>
                      <a:pt x="101" y="70"/>
                      <a:pt x="102" y="71"/>
                      <a:pt x="103" y="72"/>
                    </a:cubicBezTo>
                    <a:cubicBezTo>
                      <a:pt x="111" y="77"/>
                      <a:pt x="111" y="77"/>
                      <a:pt x="111" y="77"/>
                    </a:cubicBezTo>
                    <a:lnTo>
                      <a:pt x="99" y="96"/>
                    </a:ln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35"/>
              <p:cNvSpPr>
                <a:spLocks noEditPoints="1"/>
              </p:cNvSpPr>
              <p:nvPr/>
            </p:nvSpPr>
            <p:spPr bwMode="auto">
              <a:xfrm>
                <a:off x="4449763" y="4657725"/>
                <a:ext cx="115888" cy="11588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0 h 48"/>
                  <a:gd name="T12" fmla="*/ 8 w 48"/>
                  <a:gd name="T13" fmla="*/ 24 h 48"/>
                  <a:gd name="T14" fmla="*/ 24 w 48"/>
                  <a:gd name="T15" fmla="*/ 8 h 48"/>
                  <a:gd name="T16" fmla="*/ 40 w 48"/>
                  <a:gd name="T17" fmla="*/ 24 h 48"/>
                  <a:gd name="T18" fmla="*/ 24 w 48"/>
                  <a:gd name="T19"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0"/>
                      <a:pt x="0" y="24"/>
                    </a:cubicBezTo>
                    <a:cubicBezTo>
                      <a:pt x="0" y="37"/>
                      <a:pt x="11" y="48"/>
                      <a:pt x="24" y="48"/>
                    </a:cubicBezTo>
                    <a:cubicBezTo>
                      <a:pt x="38" y="48"/>
                      <a:pt x="48" y="37"/>
                      <a:pt x="48" y="24"/>
                    </a:cubicBezTo>
                    <a:cubicBezTo>
                      <a:pt x="48" y="10"/>
                      <a:pt x="38" y="0"/>
                      <a:pt x="24" y="0"/>
                    </a:cubicBezTo>
                    <a:close/>
                    <a:moveTo>
                      <a:pt x="24" y="40"/>
                    </a:moveTo>
                    <a:cubicBezTo>
                      <a:pt x="16" y="40"/>
                      <a:pt x="8" y="32"/>
                      <a:pt x="8" y="24"/>
                    </a:cubicBezTo>
                    <a:cubicBezTo>
                      <a:pt x="8" y="15"/>
                      <a:pt x="16" y="8"/>
                      <a:pt x="24" y="8"/>
                    </a:cubicBezTo>
                    <a:cubicBezTo>
                      <a:pt x="33" y="8"/>
                      <a:pt x="40" y="15"/>
                      <a:pt x="40" y="24"/>
                    </a:cubicBezTo>
                    <a:cubicBezTo>
                      <a:pt x="40" y="32"/>
                      <a:pt x="33" y="40"/>
                      <a:pt x="24" y="40"/>
                    </a:cubicBez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 name="Group 3"/>
          <p:cNvGrpSpPr/>
          <p:nvPr/>
        </p:nvGrpSpPr>
        <p:grpSpPr>
          <a:xfrm>
            <a:off x="5211893" y="2891205"/>
            <a:ext cx="938656" cy="938654"/>
            <a:chOff x="5211893" y="2891205"/>
            <a:chExt cx="938656" cy="938654"/>
          </a:xfrm>
        </p:grpSpPr>
        <p:sp>
          <p:nvSpPr>
            <p:cNvPr id="75" name="Oval 74"/>
            <p:cNvSpPr/>
            <p:nvPr/>
          </p:nvSpPr>
          <p:spPr>
            <a:xfrm>
              <a:off x="5211893" y="2891205"/>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34310" y="3046006"/>
              <a:ext cx="506530" cy="629023"/>
            </a:xfrm>
            <a:prstGeom prst="rect">
              <a:avLst/>
            </a:prstGeom>
          </p:spPr>
        </p:pic>
      </p:grpSp>
    </p:spTree>
    <p:extLst>
      <p:ext uri="{BB962C8B-B14F-4D97-AF65-F5344CB8AC3E}">
        <p14:creationId xmlns:p14="http://schemas.microsoft.com/office/powerpoint/2010/main" val="355432574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ppt_w</p:attrName>
                                        </p:attrNameLst>
                                      </p:cBhvr>
                                      <p:tavLst>
                                        <p:tav tm="0" fmla="#ppt_w*sin(2.5*pi*$)">
                                          <p:val>
                                            <p:fltVal val="0"/>
                                          </p:val>
                                        </p:tav>
                                        <p:tav tm="100000">
                                          <p:val>
                                            <p:fltVal val="1"/>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ppt_w</p:attrName>
                                        </p:attrNameLst>
                                      </p:cBhvr>
                                      <p:tavLst>
                                        <p:tav tm="0" fmla="#ppt_w*sin(2.5*pi*$)">
                                          <p:val>
                                            <p:fltVal val="0"/>
                                          </p:val>
                                        </p:tav>
                                        <p:tav tm="100000">
                                          <p:val>
                                            <p:fltVal val="1"/>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left)">
                                      <p:cBhvr>
                                        <p:cTn id="24" dur="500"/>
                                        <p:tgtEl>
                                          <p:spTgt spid="64"/>
                                        </p:tgtEl>
                                      </p:cBhvr>
                                    </p:animEffect>
                                  </p:childTnLst>
                                </p:cTn>
                              </p:par>
                              <p:par>
                                <p:cTn id="25" presetID="22" presetClass="entr" presetSubtype="8"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left)">
                                      <p:cBhvr>
                                        <p:cTn id="2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62986" y="708405"/>
            <a:ext cx="8404780" cy="461665"/>
          </a:xfrm>
          <a:prstGeom prst="rect">
            <a:avLst/>
          </a:prstGeom>
          <a:noFill/>
        </p:spPr>
        <p:txBody>
          <a:bodyPr wrap="square" rtlCol="0">
            <a:spAutoFit/>
          </a:bodyPr>
          <a:lstStyle/>
          <a:p>
            <a:r>
              <a:rPr lang="en-US" sz="2400" b="1" dirty="0">
                <a:solidFill>
                  <a:srgbClr val="0D4571"/>
                </a:solidFill>
                <a:latin typeface="Arial"/>
                <a:cs typeface="Arial"/>
              </a:rPr>
              <a:t>Investment approaches</a:t>
            </a:r>
          </a:p>
        </p:txBody>
      </p:sp>
      <p:sp>
        <p:nvSpPr>
          <p:cNvPr id="20" name="TextBox 19"/>
          <p:cNvSpPr txBox="1"/>
          <p:nvPr/>
        </p:nvSpPr>
        <p:spPr>
          <a:xfrm>
            <a:off x="1304057" y="3057599"/>
            <a:ext cx="2766871" cy="707886"/>
          </a:xfrm>
          <a:prstGeom prst="rect">
            <a:avLst/>
          </a:prstGeom>
          <a:noFill/>
        </p:spPr>
        <p:txBody>
          <a:bodyPr wrap="square" rtlCol="0">
            <a:spAutoFit/>
          </a:bodyPr>
          <a:lstStyle/>
          <a:p>
            <a:pPr algn="ctr"/>
            <a:r>
              <a:rPr lang="en-US" sz="2000" b="1" dirty="0">
                <a:solidFill>
                  <a:srgbClr val="0D4571"/>
                </a:solidFill>
                <a:latin typeface="Arial"/>
                <a:cs typeface="Arial"/>
              </a:rPr>
              <a:t>Do It </a:t>
            </a:r>
            <a:br>
              <a:rPr lang="en-US" sz="2000" b="1" dirty="0">
                <a:solidFill>
                  <a:srgbClr val="0D4571"/>
                </a:solidFill>
                <a:latin typeface="Arial"/>
                <a:cs typeface="Arial"/>
              </a:rPr>
            </a:br>
            <a:r>
              <a:rPr lang="en-US" sz="2000" b="1" dirty="0">
                <a:solidFill>
                  <a:srgbClr val="0D4571"/>
                </a:solidFill>
                <a:latin typeface="Arial"/>
                <a:cs typeface="Arial"/>
              </a:rPr>
              <a:t>Yourself (DIY)</a:t>
            </a:r>
          </a:p>
        </p:txBody>
      </p:sp>
      <p:sp>
        <p:nvSpPr>
          <p:cNvPr id="25" name="TextBox 24"/>
          <p:cNvSpPr txBox="1"/>
          <p:nvPr/>
        </p:nvSpPr>
        <p:spPr>
          <a:xfrm>
            <a:off x="5252720" y="3067759"/>
            <a:ext cx="2550160" cy="707886"/>
          </a:xfrm>
          <a:prstGeom prst="rect">
            <a:avLst/>
          </a:prstGeom>
          <a:noFill/>
        </p:spPr>
        <p:txBody>
          <a:bodyPr wrap="square" rtlCol="0">
            <a:spAutoFit/>
          </a:bodyPr>
          <a:lstStyle/>
          <a:p>
            <a:pPr algn="ctr"/>
            <a:r>
              <a:rPr lang="en-US" sz="2000" b="1" dirty="0">
                <a:solidFill>
                  <a:srgbClr val="0D4571"/>
                </a:solidFill>
                <a:latin typeface="Arial"/>
                <a:cs typeface="Arial"/>
              </a:rPr>
              <a:t>Professional Investment Help</a:t>
            </a:r>
          </a:p>
        </p:txBody>
      </p:sp>
      <p:grpSp>
        <p:nvGrpSpPr>
          <p:cNvPr id="18" name="Group 17"/>
          <p:cNvGrpSpPr/>
          <p:nvPr/>
        </p:nvGrpSpPr>
        <p:grpSpPr>
          <a:xfrm>
            <a:off x="253397" y="0"/>
            <a:ext cx="2407627" cy="561402"/>
            <a:chOff x="5913317" y="0"/>
            <a:chExt cx="2407627" cy="561402"/>
          </a:xfrm>
        </p:grpSpPr>
        <p:sp>
          <p:nvSpPr>
            <p:cNvPr id="21" name="Round Same Side Corner Rectangle 20"/>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22" name="Group 21"/>
            <p:cNvGrpSpPr/>
            <p:nvPr/>
          </p:nvGrpSpPr>
          <p:grpSpPr>
            <a:xfrm>
              <a:off x="5998058" y="117953"/>
              <a:ext cx="1806980" cy="328396"/>
              <a:chOff x="-18290" y="2448962"/>
              <a:chExt cx="1806980" cy="288079"/>
            </a:xfrm>
          </p:grpSpPr>
          <p:sp>
            <p:nvSpPr>
              <p:cNvPr id="24" name="Rounded Rectangle 23"/>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2" name="TextBox 31"/>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3</a:t>
                </a:r>
                <a:endParaRPr lang="en-US" sz="1400" b="1" dirty="0">
                  <a:solidFill>
                    <a:schemeClr val="bg1"/>
                  </a:solidFill>
                  <a:latin typeface="Arial"/>
                  <a:cs typeface="Arial"/>
                </a:endParaRPr>
              </a:p>
            </p:txBody>
          </p:sp>
        </p:grpSp>
        <p:sp>
          <p:nvSpPr>
            <p:cNvPr id="23" name="Oval 22"/>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grpSp>
        <p:nvGrpSpPr>
          <p:cNvPr id="33" name="Group 32"/>
          <p:cNvGrpSpPr/>
          <p:nvPr/>
        </p:nvGrpSpPr>
        <p:grpSpPr>
          <a:xfrm>
            <a:off x="2274800" y="168275"/>
            <a:ext cx="215668" cy="229966"/>
            <a:chOff x="1790700" y="4003675"/>
            <a:chExt cx="574675" cy="612775"/>
          </a:xfrm>
          <a:solidFill>
            <a:schemeClr val="bg1"/>
          </a:solidFill>
        </p:grpSpPr>
        <p:sp>
          <p:nvSpPr>
            <p:cNvPr id="34" name="Freeform 33"/>
            <p:cNvSpPr>
              <a:spLocks noEditPoints="1"/>
            </p:cNvSpPr>
            <p:nvPr/>
          </p:nvSpPr>
          <p:spPr bwMode="auto">
            <a:xfrm>
              <a:off x="2035175" y="4003675"/>
              <a:ext cx="330200" cy="327025"/>
            </a:xfrm>
            <a:custGeom>
              <a:avLst/>
              <a:gdLst>
                <a:gd name="T0" fmla="*/ 55 w 138"/>
                <a:gd name="T1" fmla="*/ 136 h 136"/>
                <a:gd name="T2" fmla="*/ 51 w 138"/>
                <a:gd name="T3" fmla="*/ 121 h 136"/>
                <a:gd name="T4" fmla="*/ 21 w 138"/>
                <a:gd name="T5" fmla="*/ 119 h 136"/>
                <a:gd name="T6" fmla="*/ 1 w 138"/>
                <a:gd name="T7" fmla="*/ 91 h 136"/>
                <a:gd name="T8" fmla="*/ 2 w 138"/>
                <a:gd name="T9" fmla="*/ 86 h 136"/>
                <a:gd name="T10" fmla="*/ 15 w 138"/>
                <a:gd name="T11" fmla="*/ 61 h 136"/>
                <a:gd name="T12" fmla="*/ 1 w 138"/>
                <a:gd name="T13" fmla="*/ 51 h 136"/>
                <a:gd name="T14" fmla="*/ 16 w 138"/>
                <a:gd name="T15" fmla="*/ 22 h 136"/>
                <a:gd name="T16" fmla="*/ 35 w 138"/>
                <a:gd name="T17" fmla="*/ 28 h 136"/>
                <a:gd name="T18" fmla="*/ 51 w 138"/>
                <a:gd name="T19" fmla="*/ 4 h 136"/>
                <a:gd name="T20" fmla="*/ 85 w 138"/>
                <a:gd name="T21" fmla="*/ 0 h 136"/>
                <a:gd name="T22" fmla="*/ 89 w 138"/>
                <a:gd name="T23" fmla="*/ 19 h 136"/>
                <a:gd name="T24" fmla="*/ 116 w 138"/>
                <a:gd name="T25" fmla="*/ 20 h 136"/>
                <a:gd name="T26" fmla="*/ 121 w 138"/>
                <a:gd name="T27" fmla="*/ 22 h 136"/>
                <a:gd name="T28" fmla="*/ 135 w 138"/>
                <a:gd name="T29" fmla="*/ 54 h 136"/>
                <a:gd name="T30" fmla="*/ 122 w 138"/>
                <a:gd name="T31" fmla="*/ 79 h 136"/>
                <a:gd name="T32" fmla="*/ 136 w 138"/>
                <a:gd name="T33" fmla="*/ 91 h 136"/>
                <a:gd name="T34" fmla="*/ 119 w 138"/>
                <a:gd name="T35" fmla="*/ 119 h 136"/>
                <a:gd name="T36" fmla="*/ 104 w 138"/>
                <a:gd name="T37" fmla="*/ 112 h 136"/>
                <a:gd name="T38" fmla="*/ 89 w 138"/>
                <a:gd name="T39" fmla="*/ 132 h 136"/>
                <a:gd name="T40" fmla="*/ 59 w 138"/>
                <a:gd name="T41" fmla="*/ 128 h 136"/>
                <a:gd name="T42" fmla="*/ 81 w 138"/>
                <a:gd name="T43" fmla="*/ 118 h 136"/>
                <a:gd name="T44" fmla="*/ 101 w 138"/>
                <a:gd name="T45" fmla="*/ 104 h 136"/>
                <a:gd name="T46" fmla="*/ 116 w 138"/>
                <a:gd name="T47" fmla="*/ 110 h 136"/>
                <a:gd name="T48" fmla="*/ 116 w 138"/>
                <a:gd name="T49" fmla="*/ 84 h 136"/>
                <a:gd name="T50" fmla="*/ 114 w 138"/>
                <a:gd name="T51" fmla="*/ 60 h 136"/>
                <a:gd name="T52" fmla="*/ 128 w 138"/>
                <a:gd name="T53" fmla="*/ 49 h 136"/>
                <a:gd name="T54" fmla="*/ 105 w 138"/>
                <a:gd name="T55" fmla="*/ 36 h 136"/>
                <a:gd name="T56" fmla="*/ 83 w 138"/>
                <a:gd name="T57" fmla="*/ 25 h 136"/>
                <a:gd name="T58" fmla="*/ 81 w 138"/>
                <a:gd name="T59" fmla="*/ 8 h 136"/>
                <a:gd name="T60" fmla="*/ 59 w 138"/>
                <a:gd name="T61" fmla="*/ 22 h 136"/>
                <a:gd name="T62" fmla="*/ 38 w 138"/>
                <a:gd name="T63" fmla="*/ 35 h 136"/>
                <a:gd name="T64" fmla="*/ 21 w 138"/>
                <a:gd name="T65" fmla="*/ 29 h 136"/>
                <a:gd name="T66" fmla="*/ 22 w 138"/>
                <a:gd name="T67" fmla="*/ 55 h 136"/>
                <a:gd name="T68" fmla="*/ 23 w 138"/>
                <a:gd name="T69" fmla="*/ 80 h 136"/>
                <a:gd name="T70" fmla="*/ 10 w 138"/>
                <a:gd name="T71" fmla="*/ 91 h 136"/>
                <a:gd name="T72" fmla="*/ 33 w 138"/>
                <a:gd name="T73" fmla="*/ 103 h 136"/>
                <a:gd name="T74" fmla="*/ 56 w 138"/>
                <a:gd name="T75" fmla="*/ 114 h 136"/>
                <a:gd name="T76" fmla="*/ 59 w 138"/>
                <a:gd name="T77"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136">
                  <a:moveTo>
                    <a:pt x="85" y="136"/>
                  </a:moveTo>
                  <a:cubicBezTo>
                    <a:pt x="55" y="136"/>
                    <a:pt x="55" y="136"/>
                    <a:pt x="55" y="136"/>
                  </a:cubicBezTo>
                  <a:cubicBezTo>
                    <a:pt x="53" y="136"/>
                    <a:pt x="51" y="134"/>
                    <a:pt x="51" y="132"/>
                  </a:cubicBezTo>
                  <a:cubicBezTo>
                    <a:pt x="51" y="121"/>
                    <a:pt x="51" y="121"/>
                    <a:pt x="51" y="121"/>
                  </a:cubicBezTo>
                  <a:cubicBezTo>
                    <a:pt x="43" y="119"/>
                    <a:pt x="39" y="116"/>
                    <a:pt x="35" y="112"/>
                  </a:cubicBezTo>
                  <a:cubicBezTo>
                    <a:pt x="21" y="119"/>
                    <a:pt x="21" y="119"/>
                    <a:pt x="21" y="119"/>
                  </a:cubicBezTo>
                  <a:cubicBezTo>
                    <a:pt x="19" y="120"/>
                    <a:pt x="17" y="120"/>
                    <a:pt x="16" y="118"/>
                  </a:cubicBezTo>
                  <a:cubicBezTo>
                    <a:pt x="1" y="91"/>
                    <a:pt x="1" y="91"/>
                    <a:pt x="1" y="91"/>
                  </a:cubicBezTo>
                  <a:cubicBezTo>
                    <a:pt x="0" y="91"/>
                    <a:pt x="0" y="89"/>
                    <a:pt x="0" y="88"/>
                  </a:cubicBezTo>
                  <a:cubicBezTo>
                    <a:pt x="1" y="87"/>
                    <a:pt x="1" y="86"/>
                    <a:pt x="2" y="86"/>
                  </a:cubicBezTo>
                  <a:cubicBezTo>
                    <a:pt x="15" y="79"/>
                    <a:pt x="15" y="79"/>
                    <a:pt x="15" y="79"/>
                  </a:cubicBezTo>
                  <a:cubicBezTo>
                    <a:pt x="14" y="73"/>
                    <a:pt x="14" y="67"/>
                    <a:pt x="15" y="61"/>
                  </a:cubicBezTo>
                  <a:cubicBezTo>
                    <a:pt x="2" y="54"/>
                    <a:pt x="2" y="54"/>
                    <a:pt x="2" y="54"/>
                  </a:cubicBezTo>
                  <a:cubicBezTo>
                    <a:pt x="2" y="53"/>
                    <a:pt x="1" y="52"/>
                    <a:pt x="1" y="51"/>
                  </a:cubicBezTo>
                  <a:cubicBezTo>
                    <a:pt x="0" y="50"/>
                    <a:pt x="0" y="49"/>
                    <a:pt x="1" y="48"/>
                  </a:cubicBezTo>
                  <a:cubicBezTo>
                    <a:pt x="16" y="22"/>
                    <a:pt x="16" y="22"/>
                    <a:pt x="16" y="22"/>
                  </a:cubicBezTo>
                  <a:cubicBezTo>
                    <a:pt x="17" y="20"/>
                    <a:pt x="20" y="19"/>
                    <a:pt x="22" y="20"/>
                  </a:cubicBezTo>
                  <a:cubicBezTo>
                    <a:pt x="35" y="28"/>
                    <a:pt x="35" y="28"/>
                    <a:pt x="35" y="28"/>
                  </a:cubicBezTo>
                  <a:cubicBezTo>
                    <a:pt x="39" y="24"/>
                    <a:pt x="43" y="21"/>
                    <a:pt x="51" y="19"/>
                  </a:cubicBezTo>
                  <a:cubicBezTo>
                    <a:pt x="51" y="4"/>
                    <a:pt x="51" y="4"/>
                    <a:pt x="51" y="4"/>
                  </a:cubicBezTo>
                  <a:cubicBezTo>
                    <a:pt x="51" y="2"/>
                    <a:pt x="53" y="0"/>
                    <a:pt x="55" y="0"/>
                  </a:cubicBezTo>
                  <a:cubicBezTo>
                    <a:pt x="85" y="0"/>
                    <a:pt x="85" y="0"/>
                    <a:pt x="85" y="0"/>
                  </a:cubicBezTo>
                  <a:cubicBezTo>
                    <a:pt x="87" y="0"/>
                    <a:pt x="89" y="2"/>
                    <a:pt x="89" y="4"/>
                  </a:cubicBezTo>
                  <a:cubicBezTo>
                    <a:pt x="89" y="19"/>
                    <a:pt x="89" y="19"/>
                    <a:pt x="89" y="19"/>
                  </a:cubicBezTo>
                  <a:cubicBezTo>
                    <a:pt x="95" y="22"/>
                    <a:pt x="100" y="25"/>
                    <a:pt x="104" y="28"/>
                  </a:cubicBezTo>
                  <a:cubicBezTo>
                    <a:pt x="116" y="20"/>
                    <a:pt x="116" y="20"/>
                    <a:pt x="116" y="20"/>
                  </a:cubicBezTo>
                  <a:cubicBezTo>
                    <a:pt x="117" y="20"/>
                    <a:pt x="118" y="20"/>
                    <a:pt x="119" y="20"/>
                  </a:cubicBezTo>
                  <a:cubicBezTo>
                    <a:pt x="120" y="20"/>
                    <a:pt x="121" y="21"/>
                    <a:pt x="121" y="22"/>
                  </a:cubicBezTo>
                  <a:cubicBezTo>
                    <a:pt x="136" y="48"/>
                    <a:pt x="136" y="48"/>
                    <a:pt x="136" y="48"/>
                  </a:cubicBezTo>
                  <a:cubicBezTo>
                    <a:pt x="138" y="50"/>
                    <a:pt x="137" y="52"/>
                    <a:pt x="135" y="54"/>
                  </a:cubicBezTo>
                  <a:cubicBezTo>
                    <a:pt x="122" y="61"/>
                    <a:pt x="122" y="61"/>
                    <a:pt x="122" y="61"/>
                  </a:cubicBezTo>
                  <a:cubicBezTo>
                    <a:pt x="123" y="67"/>
                    <a:pt x="123" y="73"/>
                    <a:pt x="122" y="79"/>
                  </a:cubicBezTo>
                  <a:cubicBezTo>
                    <a:pt x="135" y="86"/>
                    <a:pt x="135" y="86"/>
                    <a:pt x="135" y="86"/>
                  </a:cubicBezTo>
                  <a:cubicBezTo>
                    <a:pt x="137" y="87"/>
                    <a:pt x="138" y="90"/>
                    <a:pt x="136" y="91"/>
                  </a:cubicBezTo>
                  <a:cubicBezTo>
                    <a:pt x="121" y="118"/>
                    <a:pt x="121" y="118"/>
                    <a:pt x="121" y="118"/>
                  </a:cubicBezTo>
                  <a:cubicBezTo>
                    <a:pt x="121" y="119"/>
                    <a:pt x="120" y="119"/>
                    <a:pt x="119" y="119"/>
                  </a:cubicBezTo>
                  <a:cubicBezTo>
                    <a:pt x="118" y="120"/>
                    <a:pt x="117" y="120"/>
                    <a:pt x="116" y="119"/>
                  </a:cubicBezTo>
                  <a:cubicBezTo>
                    <a:pt x="104" y="112"/>
                    <a:pt x="104" y="112"/>
                    <a:pt x="104" y="112"/>
                  </a:cubicBezTo>
                  <a:cubicBezTo>
                    <a:pt x="100" y="115"/>
                    <a:pt x="95" y="118"/>
                    <a:pt x="89" y="120"/>
                  </a:cubicBezTo>
                  <a:cubicBezTo>
                    <a:pt x="89" y="132"/>
                    <a:pt x="89" y="132"/>
                    <a:pt x="89" y="132"/>
                  </a:cubicBezTo>
                  <a:cubicBezTo>
                    <a:pt x="89" y="134"/>
                    <a:pt x="87" y="136"/>
                    <a:pt x="85" y="136"/>
                  </a:cubicBezTo>
                  <a:close/>
                  <a:moveTo>
                    <a:pt x="59" y="128"/>
                  </a:moveTo>
                  <a:cubicBezTo>
                    <a:pt x="81" y="128"/>
                    <a:pt x="81" y="128"/>
                    <a:pt x="81" y="128"/>
                  </a:cubicBezTo>
                  <a:cubicBezTo>
                    <a:pt x="81" y="118"/>
                    <a:pt x="81" y="118"/>
                    <a:pt x="81" y="118"/>
                  </a:cubicBezTo>
                  <a:cubicBezTo>
                    <a:pt x="81" y="116"/>
                    <a:pt x="82" y="115"/>
                    <a:pt x="83" y="114"/>
                  </a:cubicBezTo>
                  <a:cubicBezTo>
                    <a:pt x="91" y="111"/>
                    <a:pt x="97" y="107"/>
                    <a:pt x="101" y="104"/>
                  </a:cubicBezTo>
                  <a:cubicBezTo>
                    <a:pt x="102" y="103"/>
                    <a:pt x="104" y="103"/>
                    <a:pt x="105" y="103"/>
                  </a:cubicBezTo>
                  <a:cubicBezTo>
                    <a:pt x="116" y="110"/>
                    <a:pt x="116" y="110"/>
                    <a:pt x="116" y="110"/>
                  </a:cubicBezTo>
                  <a:cubicBezTo>
                    <a:pt x="128" y="91"/>
                    <a:pt x="128" y="91"/>
                    <a:pt x="128" y="91"/>
                  </a:cubicBezTo>
                  <a:cubicBezTo>
                    <a:pt x="116" y="84"/>
                    <a:pt x="116" y="84"/>
                    <a:pt x="116" y="84"/>
                  </a:cubicBezTo>
                  <a:cubicBezTo>
                    <a:pt x="114" y="83"/>
                    <a:pt x="114" y="82"/>
                    <a:pt x="114" y="80"/>
                  </a:cubicBezTo>
                  <a:cubicBezTo>
                    <a:pt x="115" y="73"/>
                    <a:pt x="115" y="66"/>
                    <a:pt x="114" y="60"/>
                  </a:cubicBezTo>
                  <a:cubicBezTo>
                    <a:pt x="114" y="58"/>
                    <a:pt x="114" y="56"/>
                    <a:pt x="116" y="55"/>
                  </a:cubicBezTo>
                  <a:cubicBezTo>
                    <a:pt x="128" y="49"/>
                    <a:pt x="128" y="49"/>
                    <a:pt x="128" y="49"/>
                  </a:cubicBezTo>
                  <a:cubicBezTo>
                    <a:pt x="116" y="29"/>
                    <a:pt x="116" y="29"/>
                    <a:pt x="116" y="29"/>
                  </a:cubicBezTo>
                  <a:cubicBezTo>
                    <a:pt x="105" y="36"/>
                    <a:pt x="105" y="36"/>
                    <a:pt x="105" y="36"/>
                  </a:cubicBezTo>
                  <a:cubicBezTo>
                    <a:pt x="104" y="37"/>
                    <a:pt x="102" y="37"/>
                    <a:pt x="101" y="36"/>
                  </a:cubicBezTo>
                  <a:cubicBezTo>
                    <a:pt x="97" y="32"/>
                    <a:pt x="91" y="29"/>
                    <a:pt x="83" y="25"/>
                  </a:cubicBezTo>
                  <a:cubicBezTo>
                    <a:pt x="82" y="25"/>
                    <a:pt x="81" y="23"/>
                    <a:pt x="81" y="22"/>
                  </a:cubicBezTo>
                  <a:cubicBezTo>
                    <a:pt x="81" y="8"/>
                    <a:pt x="81" y="8"/>
                    <a:pt x="81" y="8"/>
                  </a:cubicBezTo>
                  <a:cubicBezTo>
                    <a:pt x="59" y="8"/>
                    <a:pt x="59" y="8"/>
                    <a:pt x="59" y="8"/>
                  </a:cubicBezTo>
                  <a:cubicBezTo>
                    <a:pt x="59" y="22"/>
                    <a:pt x="59" y="22"/>
                    <a:pt x="59" y="22"/>
                  </a:cubicBezTo>
                  <a:cubicBezTo>
                    <a:pt x="59" y="23"/>
                    <a:pt x="57" y="25"/>
                    <a:pt x="56" y="26"/>
                  </a:cubicBezTo>
                  <a:cubicBezTo>
                    <a:pt x="47" y="28"/>
                    <a:pt x="43" y="31"/>
                    <a:pt x="38" y="35"/>
                  </a:cubicBezTo>
                  <a:cubicBezTo>
                    <a:pt x="37" y="37"/>
                    <a:pt x="35" y="37"/>
                    <a:pt x="33" y="36"/>
                  </a:cubicBezTo>
                  <a:cubicBezTo>
                    <a:pt x="21" y="29"/>
                    <a:pt x="21" y="29"/>
                    <a:pt x="21" y="29"/>
                  </a:cubicBezTo>
                  <a:cubicBezTo>
                    <a:pt x="10" y="49"/>
                    <a:pt x="10" y="49"/>
                    <a:pt x="10" y="49"/>
                  </a:cubicBezTo>
                  <a:cubicBezTo>
                    <a:pt x="22" y="55"/>
                    <a:pt x="22" y="55"/>
                    <a:pt x="22" y="55"/>
                  </a:cubicBezTo>
                  <a:cubicBezTo>
                    <a:pt x="23" y="56"/>
                    <a:pt x="24" y="58"/>
                    <a:pt x="23" y="60"/>
                  </a:cubicBezTo>
                  <a:cubicBezTo>
                    <a:pt x="22" y="66"/>
                    <a:pt x="22" y="73"/>
                    <a:pt x="23" y="80"/>
                  </a:cubicBezTo>
                  <a:cubicBezTo>
                    <a:pt x="24" y="82"/>
                    <a:pt x="23" y="83"/>
                    <a:pt x="21" y="84"/>
                  </a:cubicBezTo>
                  <a:cubicBezTo>
                    <a:pt x="10" y="91"/>
                    <a:pt x="10" y="91"/>
                    <a:pt x="10" y="91"/>
                  </a:cubicBezTo>
                  <a:cubicBezTo>
                    <a:pt x="21" y="110"/>
                    <a:pt x="21" y="110"/>
                    <a:pt x="21" y="110"/>
                  </a:cubicBezTo>
                  <a:cubicBezTo>
                    <a:pt x="33" y="103"/>
                    <a:pt x="33" y="103"/>
                    <a:pt x="33" y="103"/>
                  </a:cubicBezTo>
                  <a:cubicBezTo>
                    <a:pt x="35" y="103"/>
                    <a:pt x="37" y="103"/>
                    <a:pt x="38" y="104"/>
                  </a:cubicBezTo>
                  <a:cubicBezTo>
                    <a:pt x="43" y="109"/>
                    <a:pt x="47" y="112"/>
                    <a:pt x="56" y="114"/>
                  </a:cubicBezTo>
                  <a:cubicBezTo>
                    <a:pt x="57" y="114"/>
                    <a:pt x="59" y="116"/>
                    <a:pt x="59" y="118"/>
                  </a:cubicBezTo>
                  <a:lnTo>
                    <a:pt x="59" y="128"/>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noEditPoints="1"/>
            </p:cNvSpPr>
            <p:nvPr/>
          </p:nvSpPr>
          <p:spPr bwMode="auto">
            <a:xfrm>
              <a:off x="2143125" y="4117975"/>
              <a:ext cx="117475" cy="115887"/>
            </a:xfrm>
            <a:custGeom>
              <a:avLst/>
              <a:gdLst>
                <a:gd name="T0" fmla="*/ 25 w 49"/>
                <a:gd name="T1" fmla="*/ 48 h 48"/>
                <a:gd name="T2" fmla="*/ 0 w 49"/>
                <a:gd name="T3" fmla="*/ 24 h 48"/>
                <a:gd name="T4" fmla="*/ 25 w 49"/>
                <a:gd name="T5" fmla="*/ 0 h 48"/>
                <a:gd name="T6" fmla="*/ 49 w 49"/>
                <a:gd name="T7" fmla="*/ 24 h 48"/>
                <a:gd name="T8" fmla="*/ 25 w 49"/>
                <a:gd name="T9" fmla="*/ 48 h 48"/>
                <a:gd name="T10" fmla="*/ 25 w 49"/>
                <a:gd name="T11" fmla="*/ 8 h 48"/>
                <a:gd name="T12" fmla="*/ 8 w 49"/>
                <a:gd name="T13" fmla="*/ 24 h 48"/>
                <a:gd name="T14" fmla="*/ 25 w 49"/>
                <a:gd name="T15" fmla="*/ 40 h 48"/>
                <a:gd name="T16" fmla="*/ 41 w 49"/>
                <a:gd name="T17" fmla="*/ 24 h 48"/>
                <a:gd name="T18" fmla="*/ 25 w 49"/>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5" y="48"/>
                  </a:moveTo>
                  <a:cubicBezTo>
                    <a:pt x="11" y="48"/>
                    <a:pt x="0" y="37"/>
                    <a:pt x="0" y="24"/>
                  </a:cubicBezTo>
                  <a:cubicBezTo>
                    <a:pt x="0" y="10"/>
                    <a:pt x="11" y="0"/>
                    <a:pt x="25" y="0"/>
                  </a:cubicBezTo>
                  <a:cubicBezTo>
                    <a:pt x="38" y="0"/>
                    <a:pt x="49" y="10"/>
                    <a:pt x="49" y="24"/>
                  </a:cubicBezTo>
                  <a:cubicBezTo>
                    <a:pt x="49" y="37"/>
                    <a:pt x="38" y="48"/>
                    <a:pt x="25" y="48"/>
                  </a:cubicBezTo>
                  <a:close/>
                  <a:moveTo>
                    <a:pt x="25" y="8"/>
                  </a:moveTo>
                  <a:cubicBezTo>
                    <a:pt x="16" y="8"/>
                    <a:pt x="8" y="15"/>
                    <a:pt x="8" y="24"/>
                  </a:cubicBezTo>
                  <a:cubicBezTo>
                    <a:pt x="8" y="33"/>
                    <a:pt x="16" y="40"/>
                    <a:pt x="25" y="40"/>
                  </a:cubicBezTo>
                  <a:cubicBezTo>
                    <a:pt x="34" y="40"/>
                    <a:pt x="41" y="33"/>
                    <a:pt x="41" y="24"/>
                  </a:cubicBezTo>
                  <a:cubicBezTo>
                    <a:pt x="41" y="15"/>
                    <a:pt x="34" y="8"/>
                    <a:pt x="25"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noEditPoints="1"/>
            </p:cNvSpPr>
            <p:nvPr/>
          </p:nvSpPr>
          <p:spPr bwMode="auto">
            <a:xfrm>
              <a:off x="1790700" y="4289425"/>
              <a:ext cx="330200" cy="327025"/>
            </a:xfrm>
            <a:custGeom>
              <a:avLst/>
              <a:gdLst>
                <a:gd name="T0" fmla="*/ 55 w 137"/>
                <a:gd name="T1" fmla="*/ 136 h 136"/>
                <a:gd name="T2" fmla="*/ 51 w 137"/>
                <a:gd name="T3" fmla="*/ 118 h 136"/>
                <a:gd name="T4" fmla="*/ 22 w 137"/>
                <a:gd name="T5" fmla="*/ 116 h 136"/>
                <a:gd name="T6" fmla="*/ 1 w 137"/>
                <a:gd name="T7" fmla="*/ 88 h 136"/>
                <a:gd name="T8" fmla="*/ 3 w 137"/>
                <a:gd name="T9" fmla="*/ 83 h 136"/>
                <a:gd name="T10" fmla="*/ 15 w 137"/>
                <a:gd name="T11" fmla="*/ 58 h 136"/>
                <a:gd name="T12" fmla="*/ 1 w 137"/>
                <a:gd name="T13" fmla="*/ 48 h 136"/>
                <a:gd name="T14" fmla="*/ 16 w 137"/>
                <a:gd name="T15" fmla="*/ 19 h 136"/>
                <a:gd name="T16" fmla="*/ 35 w 137"/>
                <a:gd name="T17" fmla="*/ 25 h 136"/>
                <a:gd name="T18" fmla="*/ 51 w 137"/>
                <a:gd name="T19" fmla="*/ 4 h 136"/>
                <a:gd name="T20" fmla="*/ 85 w 137"/>
                <a:gd name="T21" fmla="*/ 0 h 136"/>
                <a:gd name="T22" fmla="*/ 89 w 137"/>
                <a:gd name="T23" fmla="*/ 16 h 136"/>
                <a:gd name="T24" fmla="*/ 116 w 137"/>
                <a:gd name="T25" fmla="*/ 17 h 136"/>
                <a:gd name="T26" fmla="*/ 122 w 137"/>
                <a:gd name="T27" fmla="*/ 19 h 136"/>
                <a:gd name="T28" fmla="*/ 137 w 137"/>
                <a:gd name="T29" fmla="*/ 48 h 136"/>
                <a:gd name="T30" fmla="*/ 123 w 137"/>
                <a:gd name="T31" fmla="*/ 58 h 136"/>
                <a:gd name="T32" fmla="*/ 135 w 137"/>
                <a:gd name="T33" fmla="*/ 83 h 136"/>
                <a:gd name="T34" fmla="*/ 137 w 137"/>
                <a:gd name="T35" fmla="*/ 88 h 136"/>
                <a:gd name="T36" fmla="*/ 119 w 137"/>
                <a:gd name="T37" fmla="*/ 116 h 136"/>
                <a:gd name="T38" fmla="*/ 104 w 137"/>
                <a:gd name="T39" fmla="*/ 109 h 136"/>
                <a:gd name="T40" fmla="*/ 89 w 137"/>
                <a:gd name="T41" fmla="*/ 132 h 136"/>
                <a:gd name="T42" fmla="*/ 59 w 137"/>
                <a:gd name="T43" fmla="*/ 128 h 136"/>
                <a:gd name="T44" fmla="*/ 81 w 137"/>
                <a:gd name="T45" fmla="*/ 115 h 136"/>
                <a:gd name="T46" fmla="*/ 101 w 137"/>
                <a:gd name="T47" fmla="*/ 101 h 136"/>
                <a:gd name="T48" fmla="*/ 117 w 137"/>
                <a:gd name="T49" fmla="*/ 107 h 136"/>
                <a:gd name="T50" fmla="*/ 116 w 137"/>
                <a:gd name="T51" fmla="*/ 81 h 136"/>
                <a:gd name="T52" fmla="*/ 114 w 137"/>
                <a:gd name="T53" fmla="*/ 57 h 136"/>
                <a:gd name="T54" fmla="*/ 128 w 137"/>
                <a:gd name="T55" fmla="*/ 45 h 136"/>
                <a:gd name="T56" fmla="*/ 106 w 137"/>
                <a:gd name="T57" fmla="*/ 33 h 136"/>
                <a:gd name="T58" fmla="*/ 84 w 137"/>
                <a:gd name="T59" fmla="*/ 22 h 136"/>
                <a:gd name="T60" fmla="*/ 81 w 137"/>
                <a:gd name="T61" fmla="*/ 8 h 136"/>
                <a:gd name="T62" fmla="*/ 59 w 137"/>
                <a:gd name="T63" fmla="*/ 18 h 136"/>
                <a:gd name="T64" fmla="*/ 38 w 137"/>
                <a:gd name="T65" fmla="*/ 32 h 136"/>
                <a:gd name="T66" fmla="*/ 21 w 137"/>
                <a:gd name="T67" fmla="*/ 26 h 136"/>
                <a:gd name="T68" fmla="*/ 22 w 137"/>
                <a:gd name="T69" fmla="*/ 52 h 136"/>
                <a:gd name="T70" fmla="*/ 24 w 137"/>
                <a:gd name="T71" fmla="*/ 77 h 136"/>
                <a:gd name="T72" fmla="*/ 10 w 137"/>
                <a:gd name="T73" fmla="*/ 88 h 136"/>
                <a:gd name="T74" fmla="*/ 33 w 137"/>
                <a:gd name="T75" fmla="*/ 100 h 136"/>
                <a:gd name="T76" fmla="*/ 56 w 137"/>
                <a:gd name="T77" fmla="*/ 111 h 136"/>
                <a:gd name="T78" fmla="*/ 59 w 137"/>
                <a:gd name="T79"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36">
                  <a:moveTo>
                    <a:pt x="85" y="136"/>
                  </a:moveTo>
                  <a:cubicBezTo>
                    <a:pt x="55" y="136"/>
                    <a:pt x="55" y="136"/>
                    <a:pt x="55" y="136"/>
                  </a:cubicBezTo>
                  <a:cubicBezTo>
                    <a:pt x="53" y="136"/>
                    <a:pt x="51" y="134"/>
                    <a:pt x="51" y="132"/>
                  </a:cubicBezTo>
                  <a:cubicBezTo>
                    <a:pt x="51" y="118"/>
                    <a:pt x="51" y="118"/>
                    <a:pt x="51" y="118"/>
                  </a:cubicBezTo>
                  <a:cubicBezTo>
                    <a:pt x="43" y="116"/>
                    <a:pt x="39" y="112"/>
                    <a:pt x="35" y="109"/>
                  </a:cubicBezTo>
                  <a:cubicBezTo>
                    <a:pt x="22" y="116"/>
                    <a:pt x="22" y="116"/>
                    <a:pt x="22" y="116"/>
                  </a:cubicBezTo>
                  <a:cubicBezTo>
                    <a:pt x="20" y="117"/>
                    <a:pt x="17" y="116"/>
                    <a:pt x="16" y="114"/>
                  </a:cubicBezTo>
                  <a:cubicBezTo>
                    <a:pt x="1" y="88"/>
                    <a:pt x="1" y="88"/>
                    <a:pt x="1" y="88"/>
                  </a:cubicBezTo>
                  <a:cubicBezTo>
                    <a:pt x="1" y="87"/>
                    <a:pt x="0" y="86"/>
                    <a:pt x="1" y="85"/>
                  </a:cubicBezTo>
                  <a:cubicBezTo>
                    <a:pt x="1" y="84"/>
                    <a:pt x="2" y="83"/>
                    <a:pt x="3" y="83"/>
                  </a:cubicBezTo>
                  <a:cubicBezTo>
                    <a:pt x="15" y="76"/>
                    <a:pt x="15" y="76"/>
                    <a:pt x="15" y="76"/>
                  </a:cubicBezTo>
                  <a:cubicBezTo>
                    <a:pt x="14" y="70"/>
                    <a:pt x="14" y="64"/>
                    <a:pt x="15" y="58"/>
                  </a:cubicBezTo>
                  <a:cubicBezTo>
                    <a:pt x="3" y="50"/>
                    <a:pt x="3" y="50"/>
                    <a:pt x="3" y="50"/>
                  </a:cubicBezTo>
                  <a:cubicBezTo>
                    <a:pt x="2" y="50"/>
                    <a:pt x="1" y="49"/>
                    <a:pt x="1" y="48"/>
                  </a:cubicBezTo>
                  <a:cubicBezTo>
                    <a:pt x="1" y="47"/>
                    <a:pt x="1" y="46"/>
                    <a:pt x="1" y="45"/>
                  </a:cubicBezTo>
                  <a:cubicBezTo>
                    <a:pt x="16" y="19"/>
                    <a:pt x="16" y="19"/>
                    <a:pt x="16" y="19"/>
                  </a:cubicBezTo>
                  <a:cubicBezTo>
                    <a:pt x="18" y="17"/>
                    <a:pt x="20" y="16"/>
                    <a:pt x="22" y="17"/>
                  </a:cubicBezTo>
                  <a:cubicBezTo>
                    <a:pt x="35" y="25"/>
                    <a:pt x="35" y="25"/>
                    <a:pt x="35" y="25"/>
                  </a:cubicBezTo>
                  <a:cubicBezTo>
                    <a:pt x="39" y="21"/>
                    <a:pt x="43" y="18"/>
                    <a:pt x="51" y="15"/>
                  </a:cubicBezTo>
                  <a:cubicBezTo>
                    <a:pt x="51" y="4"/>
                    <a:pt x="51" y="4"/>
                    <a:pt x="51" y="4"/>
                  </a:cubicBezTo>
                  <a:cubicBezTo>
                    <a:pt x="51" y="2"/>
                    <a:pt x="53" y="0"/>
                    <a:pt x="55" y="0"/>
                  </a:cubicBezTo>
                  <a:cubicBezTo>
                    <a:pt x="85" y="0"/>
                    <a:pt x="85" y="0"/>
                    <a:pt x="85" y="0"/>
                  </a:cubicBezTo>
                  <a:cubicBezTo>
                    <a:pt x="87" y="0"/>
                    <a:pt x="89" y="2"/>
                    <a:pt x="89" y="4"/>
                  </a:cubicBezTo>
                  <a:cubicBezTo>
                    <a:pt x="89" y="16"/>
                    <a:pt x="89" y="16"/>
                    <a:pt x="89" y="16"/>
                  </a:cubicBezTo>
                  <a:cubicBezTo>
                    <a:pt x="95" y="19"/>
                    <a:pt x="100" y="22"/>
                    <a:pt x="104" y="25"/>
                  </a:cubicBezTo>
                  <a:cubicBezTo>
                    <a:pt x="116" y="17"/>
                    <a:pt x="116" y="17"/>
                    <a:pt x="116" y="17"/>
                  </a:cubicBezTo>
                  <a:cubicBezTo>
                    <a:pt x="117" y="17"/>
                    <a:pt x="118" y="17"/>
                    <a:pt x="119" y="17"/>
                  </a:cubicBezTo>
                  <a:cubicBezTo>
                    <a:pt x="120" y="17"/>
                    <a:pt x="121" y="18"/>
                    <a:pt x="122" y="19"/>
                  </a:cubicBezTo>
                  <a:cubicBezTo>
                    <a:pt x="137" y="45"/>
                    <a:pt x="137" y="45"/>
                    <a:pt x="137" y="45"/>
                  </a:cubicBezTo>
                  <a:cubicBezTo>
                    <a:pt x="137" y="46"/>
                    <a:pt x="137" y="47"/>
                    <a:pt x="137" y="48"/>
                  </a:cubicBezTo>
                  <a:cubicBezTo>
                    <a:pt x="137" y="49"/>
                    <a:pt x="136" y="50"/>
                    <a:pt x="135" y="50"/>
                  </a:cubicBezTo>
                  <a:cubicBezTo>
                    <a:pt x="123" y="58"/>
                    <a:pt x="123" y="58"/>
                    <a:pt x="123" y="58"/>
                  </a:cubicBezTo>
                  <a:cubicBezTo>
                    <a:pt x="124" y="64"/>
                    <a:pt x="124" y="70"/>
                    <a:pt x="123" y="76"/>
                  </a:cubicBezTo>
                  <a:cubicBezTo>
                    <a:pt x="135" y="83"/>
                    <a:pt x="135" y="83"/>
                    <a:pt x="135" y="83"/>
                  </a:cubicBezTo>
                  <a:cubicBezTo>
                    <a:pt x="136" y="83"/>
                    <a:pt x="137" y="84"/>
                    <a:pt x="137" y="85"/>
                  </a:cubicBezTo>
                  <a:cubicBezTo>
                    <a:pt x="137" y="86"/>
                    <a:pt x="137" y="87"/>
                    <a:pt x="137" y="88"/>
                  </a:cubicBezTo>
                  <a:cubicBezTo>
                    <a:pt x="122" y="114"/>
                    <a:pt x="122" y="114"/>
                    <a:pt x="122" y="114"/>
                  </a:cubicBezTo>
                  <a:cubicBezTo>
                    <a:pt x="121" y="115"/>
                    <a:pt x="120" y="116"/>
                    <a:pt x="119" y="116"/>
                  </a:cubicBezTo>
                  <a:cubicBezTo>
                    <a:pt x="118" y="117"/>
                    <a:pt x="117" y="116"/>
                    <a:pt x="116" y="116"/>
                  </a:cubicBezTo>
                  <a:cubicBezTo>
                    <a:pt x="104" y="109"/>
                    <a:pt x="104" y="109"/>
                    <a:pt x="104" y="109"/>
                  </a:cubicBezTo>
                  <a:cubicBezTo>
                    <a:pt x="100" y="112"/>
                    <a:pt x="95" y="114"/>
                    <a:pt x="89" y="117"/>
                  </a:cubicBezTo>
                  <a:cubicBezTo>
                    <a:pt x="89" y="132"/>
                    <a:pt x="89" y="132"/>
                    <a:pt x="89" y="132"/>
                  </a:cubicBezTo>
                  <a:cubicBezTo>
                    <a:pt x="89" y="134"/>
                    <a:pt x="87" y="136"/>
                    <a:pt x="85" y="136"/>
                  </a:cubicBezTo>
                  <a:close/>
                  <a:moveTo>
                    <a:pt x="59" y="128"/>
                  </a:moveTo>
                  <a:cubicBezTo>
                    <a:pt x="81" y="128"/>
                    <a:pt x="81" y="128"/>
                    <a:pt x="81" y="128"/>
                  </a:cubicBezTo>
                  <a:cubicBezTo>
                    <a:pt x="81" y="115"/>
                    <a:pt x="81" y="115"/>
                    <a:pt x="81" y="115"/>
                  </a:cubicBezTo>
                  <a:cubicBezTo>
                    <a:pt x="81" y="113"/>
                    <a:pt x="82" y="112"/>
                    <a:pt x="84" y="111"/>
                  </a:cubicBezTo>
                  <a:cubicBezTo>
                    <a:pt x="91" y="108"/>
                    <a:pt x="97" y="104"/>
                    <a:pt x="101" y="101"/>
                  </a:cubicBezTo>
                  <a:cubicBezTo>
                    <a:pt x="102" y="100"/>
                    <a:pt x="104" y="99"/>
                    <a:pt x="106" y="100"/>
                  </a:cubicBezTo>
                  <a:cubicBezTo>
                    <a:pt x="117" y="107"/>
                    <a:pt x="117" y="107"/>
                    <a:pt x="117" y="107"/>
                  </a:cubicBezTo>
                  <a:cubicBezTo>
                    <a:pt x="128" y="88"/>
                    <a:pt x="128" y="88"/>
                    <a:pt x="128" y="88"/>
                  </a:cubicBezTo>
                  <a:cubicBezTo>
                    <a:pt x="116" y="81"/>
                    <a:pt x="116" y="81"/>
                    <a:pt x="116" y="81"/>
                  </a:cubicBezTo>
                  <a:cubicBezTo>
                    <a:pt x="115" y="80"/>
                    <a:pt x="114" y="78"/>
                    <a:pt x="114" y="77"/>
                  </a:cubicBezTo>
                  <a:cubicBezTo>
                    <a:pt x="116" y="70"/>
                    <a:pt x="116" y="63"/>
                    <a:pt x="114" y="57"/>
                  </a:cubicBezTo>
                  <a:cubicBezTo>
                    <a:pt x="114" y="55"/>
                    <a:pt x="115" y="53"/>
                    <a:pt x="116" y="52"/>
                  </a:cubicBezTo>
                  <a:cubicBezTo>
                    <a:pt x="128" y="45"/>
                    <a:pt x="128" y="45"/>
                    <a:pt x="128" y="45"/>
                  </a:cubicBezTo>
                  <a:cubicBezTo>
                    <a:pt x="117" y="26"/>
                    <a:pt x="117" y="26"/>
                    <a:pt x="117" y="26"/>
                  </a:cubicBezTo>
                  <a:cubicBezTo>
                    <a:pt x="106" y="33"/>
                    <a:pt x="106" y="33"/>
                    <a:pt x="106" y="33"/>
                  </a:cubicBezTo>
                  <a:cubicBezTo>
                    <a:pt x="104" y="34"/>
                    <a:pt x="102" y="34"/>
                    <a:pt x="101" y="32"/>
                  </a:cubicBezTo>
                  <a:cubicBezTo>
                    <a:pt x="97" y="29"/>
                    <a:pt x="91" y="26"/>
                    <a:pt x="84" y="22"/>
                  </a:cubicBezTo>
                  <a:cubicBezTo>
                    <a:pt x="82" y="22"/>
                    <a:pt x="81" y="20"/>
                    <a:pt x="81" y="18"/>
                  </a:cubicBezTo>
                  <a:cubicBezTo>
                    <a:pt x="81" y="8"/>
                    <a:pt x="81" y="8"/>
                    <a:pt x="81" y="8"/>
                  </a:cubicBezTo>
                  <a:cubicBezTo>
                    <a:pt x="59" y="8"/>
                    <a:pt x="59" y="8"/>
                    <a:pt x="59" y="8"/>
                  </a:cubicBezTo>
                  <a:cubicBezTo>
                    <a:pt x="59" y="18"/>
                    <a:pt x="59" y="18"/>
                    <a:pt x="59" y="18"/>
                  </a:cubicBezTo>
                  <a:cubicBezTo>
                    <a:pt x="59" y="20"/>
                    <a:pt x="58" y="22"/>
                    <a:pt x="56" y="22"/>
                  </a:cubicBezTo>
                  <a:cubicBezTo>
                    <a:pt x="47" y="24"/>
                    <a:pt x="43" y="28"/>
                    <a:pt x="38" y="32"/>
                  </a:cubicBezTo>
                  <a:cubicBezTo>
                    <a:pt x="37" y="33"/>
                    <a:pt x="35" y="34"/>
                    <a:pt x="33" y="33"/>
                  </a:cubicBezTo>
                  <a:cubicBezTo>
                    <a:pt x="21" y="26"/>
                    <a:pt x="21" y="26"/>
                    <a:pt x="21" y="26"/>
                  </a:cubicBezTo>
                  <a:cubicBezTo>
                    <a:pt x="10" y="45"/>
                    <a:pt x="10" y="45"/>
                    <a:pt x="10" y="45"/>
                  </a:cubicBezTo>
                  <a:cubicBezTo>
                    <a:pt x="22" y="52"/>
                    <a:pt x="22" y="52"/>
                    <a:pt x="22" y="52"/>
                  </a:cubicBezTo>
                  <a:cubicBezTo>
                    <a:pt x="23" y="53"/>
                    <a:pt x="24" y="55"/>
                    <a:pt x="24" y="57"/>
                  </a:cubicBezTo>
                  <a:cubicBezTo>
                    <a:pt x="22" y="63"/>
                    <a:pt x="22" y="70"/>
                    <a:pt x="24" y="77"/>
                  </a:cubicBezTo>
                  <a:cubicBezTo>
                    <a:pt x="24" y="78"/>
                    <a:pt x="23" y="80"/>
                    <a:pt x="22" y="81"/>
                  </a:cubicBezTo>
                  <a:cubicBezTo>
                    <a:pt x="10" y="88"/>
                    <a:pt x="10" y="88"/>
                    <a:pt x="10" y="88"/>
                  </a:cubicBezTo>
                  <a:cubicBezTo>
                    <a:pt x="21" y="107"/>
                    <a:pt x="21" y="107"/>
                    <a:pt x="21" y="107"/>
                  </a:cubicBezTo>
                  <a:cubicBezTo>
                    <a:pt x="33" y="100"/>
                    <a:pt x="33" y="100"/>
                    <a:pt x="33" y="100"/>
                  </a:cubicBezTo>
                  <a:cubicBezTo>
                    <a:pt x="35" y="99"/>
                    <a:pt x="37" y="100"/>
                    <a:pt x="38" y="101"/>
                  </a:cubicBezTo>
                  <a:cubicBezTo>
                    <a:pt x="43" y="106"/>
                    <a:pt x="47" y="109"/>
                    <a:pt x="56" y="111"/>
                  </a:cubicBezTo>
                  <a:cubicBezTo>
                    <a:pt x="58" y="111"/>
                    <a:pt x="59" y="113"/>
                    <a:pt x="59" y="115"/>
                  </a:cubicBezTo>
                  <a:lnTo>
                    <a:pt x="59" y="128"/>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noEditPoints="1"/>
            </p:cNvSpPr>
            <p:nvPr/>
          </p:nvSpPr>
          <p:spPr bwMode="auto">
            <a:xfrm>
              <a:off x="1898650" y="4389438"/>
              <a:ext cx="115888" cy="119062"/>
            </a:xfrm>
            <a:custGeom>
              <a:avLst/>
              <a:gdLst>
                <a:gd name="T0" fmla="*/ 24 w 48"/>
                <a:gd name="T1" fmla="*/ 49 h 49"/>
                <a:gd name="T2" fmla="*/ 0 w 48"/>
                <a:gd name="T3" fmla="*/ 25 h 49"/>
                <a:gd name="T4" fmla="*/ 24 w 48"/>
                <a:gd name="T5" fmla="*/ 0 h 49"/>
                <a:gd name="T6" fmla="*/ 48 w 48"/>
                <a:gd name="T7" fmla="*/ 25 h 49"/>
                <a:gd name="T8" fmla="*/ 24 w 48"/>
                <a:gd name="T9" fmla="*/ 49 h 49"/>
                <a:gd name="T10" fmla="*/ 24 w 48"/>
                <a:gd name="T11" fmla="*/ 8 h 49"/>
                <a:gd name="T12" fmla="*/ 8 w 48"/>
                <a:gd name="T13" fmla="*/ 25 h 49"/>
                <a:gd name="T14" fmla="*/ 24 w 48"/>
                <a:gd name="T15" fmla="*/ 41 h 49"/>
                <a:gd name="T16" fmla="*/ 40 w 48"/>
                <a:gd name="T17" fmla="*/ 25 h 49"/>
                <a:gd name="T18" fmla="*/ 24 w 48"/>
                <a:gd name="T1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49"/>
                  </a:moveTo>
                  <a:cubicBezTo>
                    <a:pt x="11" y="49"/>
                    <a:pt x="0" y="38"/>
                    <a:pt x="0" y="25"/>
                  </a:cubicBezTo>
                  <a:cubicBezTo>
                    <a:pt x="0" y="11"/>
                    <a:pt x="11" y="0"/>
                    <a:pt x="24" y="0"/>
                  </a:cubicBezTo>
                  <a:cubicBezTo>
                    <a:pt x="37" y="0"/>
                    <a:pt x="48" y="11"/>
                    <a:pt x="48" y="25"/>
                  </a:cubicBezTo>
                  <a:cubicBezTo>
                    <a:pt x="48" y="38"/>
                    <a:pt x="37" y="49"/>
                    <a:pt x="24" y="49"/>
                  </a:cubicBezTo>
                  <a:close/>
                  <a:moveTo>
                    <a:pt x="24" y="8"/>
                  </a:moveTo>
                  <a:cubicBezTo>
                    <a:pt x="15" y="8"/>
                    <a:pt x="8" y="16"/>
                    <a:pt x="8" y="25"/>
                  </a:cubicBezTo>
                  <a:cubicBezTo>
                    <a:pt x="8" y="34"/>
                    <a:pt x="15" y="41"/>
                    <a:pt x="24" y="41"/>
                  </a:cubicBezTo>
                  <a:cubicBezTo>
                    <a:pt x="33" y="41"/>
                    <a:pt x="40" y="34"/>
                    <a:pt x="40" y="25"/>
                  </a:cubicBezTo>
                  <a:cubicBezTo>
                    <a:pt x="40" y="16"/>
                    <a:pt x="33" y="8"/>
                    <a:pt x="24"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2204403" y="1955019"/>
            <a:ext cx="938656" cy="938654"/>
            <a:chOff x="2204403" y="1955019"/>
            <a:chExt cx="938656" cy="938654"/>
          </a:xfrm>
        </p:grpSpPr>
        <p:sp>
          <p:nvSpPr>
            <p:cNvPr id="30" name="Oval 29"/>
            <p:cNvSpPr/>
            <p:nvPr/>
          </p:nvSpPr>
          <p:spPr>
            <a:xfrm>
              <a:off x="2204403" y="1955019"/>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297890" y="2045023"/>
              <a:ext cx="760376" cy="760376"/>
            </a:xfrm>
            <a:prstGeom prst="rect">
              <a:avLst/>
            </a:prstGeom>
          </p:spPr>
        </p:pic>
      </p:grpSp>
      <p:grpSp>
        <p:nvGrpSpPr>
          <p:cNvPr id="5" name="Group 4"/>
          <p:cNvGrpSpPr/>
          <p:nvPr/>
        </p:nvGrpSpPr>
        <p:grpSpPr>
          <a:xfrm>
            <a:off x="6037310" y="1955019"/>
            <a:ext cx="938656" cy="938654"/>
            <a:chOff x="6037310" y="1955019"/>
            <a:chExt cx="938656" cy="938654"/>
          </a:xfrm>
        </p:grpSpPr>
        <p:sp>
          <p:nvSpPr>
            <p:cNvPr id="27" name="Oval 26"/>
            <p:cNvSpPr/>
            <p:nvPr/>
          </p:nvSpPr>
          <p:spPr>
            <a:xfrm>
              <a:off x="6037310" y="1955019"/>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6156202" y="2192312"/>
              <a:ext cx="699444" cy="458459"/>
            </a:xfrm>
            <a:prstGeom prst="rect">
              <a:avLst/>
            </a:prstGeom>
          </p:spPr>
        </p:pic>
      </p:grpSp>
      <p:pic>
        <p:nvPicPr>
          <p:cNvPr id="26" name="Picture 25"/>
          <p:cNvPicPr>
            <a:picLocks noChangeAspect="1"/>
          </p:cNvPicPr>
          <p:nvPr/>
        </p:nvPicPr>
        <p:blipFill rotWithShape="1">
          <a:blip r:embed="rId5">
            <a:extLst>
              <a:ext uri="{28A0092B-C50C-407E-A947-70E740481C1C}">
                <a14:useLocalDpi xmlns:a14="http://schemas.microsoft.com/office/drawing/2010/main" val="0"/>
              </a:ext>
            </a:extLst>
          </a:blip>
          <a:srcRect t="-4" r="19724" b="-205221"/>
          <a:stretch/>
        </p:blipFill>
        <p:spPr>
          <a:xfrm rot="16200000">
            <a:off x="3075913" y="2924416"/>
            <a:ext cx="3019357" cy="74420"/>
          </a:xfrm>
          <a:prstGeom prst="rect">
            <a:avLst/>
          </a:prstGeom>
        </p:spPr>
      </p:pic>
    </p:spTree>
    <p:extLst>
      <p:ext uri="{BB962C8B-B14F-4D97-AF65-F5344CB8AC3E}">
        <p14:creationId xmlns:p14="http://schemas.microsoft.com/office/powerpoint/2010/main" val="100702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800"/>
                                        <p:tgtEl>
                                          <p:spTgt spid="20"/>
                                        </p:tgtEl>
                                      </p:cBhvr>
                                    </p:animEffect>
                                    <p:anim calcmode="lin" valueType="num">
                                      <p:cBhvr>
                                        <p:cTn id="8" dur="800" fill="hold"/>
                                        <p:tgtEl>
                                          <p:spTgt spid="20"/>
                                        </p:tgtEl>
                                        <p:attrNameLst>
                                          <p:attrName>ppt_x</p:attrName>
                                        </p:attrNameLst>
                                      </p:cBhvr>
                                      <p:tavLst>
                                        <p:tav tm="0">
                                          <p:val>
                                            <p:strVal val="#ppt_x"/>
                                          </p:val>
                                        </p:tav>
                                        <p:tav tm="100000">
                                          <p:val>
                                            <p:strVal val="#ppt_x"/>
                                          </p:val>
                                        </p:tav>
                                      </p:tavLst>
                                    </p:anim>
                                    <p:anim calcmode="lin" valueType="num">
                                      <p:cBhvr>
                                        <p:cTn id="9" dur="8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800"/>
                                        <p:tgtEl>
                                          <p:spTgt spid="25"/>
                                        </p:tgtEl>
                                      </p:cBhvr>
                                    </p:animEffect>
                                    <p:anim calcmode="lin" valueType="num">
                                      <p:cBhvr>
                                        <p:cTn id="13" dur="800" fill="hold"/>
                                        <p:tgtEl>
                                          <p:spTgt spid="25"/>
                                        </p:tgtEl>
                                        <p:attrNameLst>
                                          <p:attrName>ppt_x</p:attrName>
                                        </p:attrNameLst>
                                      </p:cBhvr>
                                      <p:tavLst>
                                        <p:tav tm="0">
                                          <p:val>
                                            <p:strVal val="#ppt_x"/>
                                          </p:val>
                                        </p:tav>
                                        <p:tav tm="100000">
                                          <p:val>
                                            <p:strVal val="#ppt_x"/>
                                          </p:val>
                                        </p:tav>
                                      </p:tavLst>
                                    </p:anim>
                                    <p:anim calcmode="lin" valueType="num">
                                      <p:cBhvr>
                                        <p:cTn id="14" dur="800" fill="hold"/>
                                        <p:tgtEl>
                                          <p:spTgt spid="2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750"/>
                                        <p:tgtEl>
                                          <p:spTgt spid="26"/>
                                        </p:tgtEl>
                                      </p:cBhvr>
                                    </p:animEffect>
                                  </p:childTnLst>
                                </p:cTn>
                              </p:par>
                              <p:par>
                                <p:cTn id="18" presetID="45"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ppt_w</p:attrName>
                                        </p:attrNameLst>
                                      </p:cBhvr>
                                      <p:tavLst>
                                        <p:tav tm="0" fmla="#ppt_w*sin(2.5*pi*$)">
                                          <p:val>
                                            <p:fltVal val="0"/>
                                          </p:val>
                                        </p:tav>
                                        <p:tav tm="100000">
                                          <p:val>
                                            <p:fltVal val="1"/>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ppt_w</p:attrName>
                                        </p:attrNameLst>
                                      </p:cBhvr>
                                      <p:tavLst>
                                        <p:tav tm="0" fmla="#ppt_w*sin(2.5*pi*$)">
                                          <p:val>
                                            <p:fltVal val="0"/>
                                          </p:val>
                                        </p:tav>
                                        <p:tav tm="100000">
                                          <p:val>
                                            <p:fltVal val="1"/>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262986" y="708405"/>
            <a:ext cx="7690424" cy="461665"/>
          </a:xfrm>
          <a:prstGeom prst="rect">
            <a:avLst/>
          </a:prstGeom>
          <a:noFill/>
        </p:spPr>
        <p:txBody>
          <a:bodyPr wrap="square" rtlCol="0">
            <a:spAutoFit/>
          </a:bodyPr>
          <a:lstStyle/>
          <a:p>
            <a:r>
              <a:rPr lang="en-US" sz="2400" b="1" dirty="0">
                <a:solidFill>
                  <a:srgbClr val="0D4571"/>
                </a:solidFill>
                <a:latin typeface="Arial"/>
                <a:cs typeface="Arial"/>
              </a:rPr>
              <a:t>Professional investment help</a:t>
            </a:r>
          </a:p>
        </p:txBody>
      </p:sp>
      <p:grpSp>
        <p:nvGrpSpPr>
          <p:cNvPr id="39" name="Group 38"/>
          <p:cNvGrpSpPr/>
          <p:nvPr/>
        </p:nvGrpSpPr>
        <p:grpSpPr>
          <a:xfrm>
            <a:off x="253397" y="0"/>
            <a:ext cx="2407627" cy="561402"/>
            <a:chOff x="5913317" y="0"/>
            <a:chExt cx="2407627" cy="561402"/>
          </a:xfrm>
        </p:grpSpPr>
        <p:sp>
          <p:nvSpPr>
            <p:cNvPr id="40" name="Round Same Side Corner Rectangle 39"/>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41" name="Group 40"/>
            <p:cNvGrpSpPr/>
            <p:nvPr/>
          </p:nvGrpSpPr>
          <p:grpSpPr>
            <a:xfrm>
              <a:off x="5998058" y="117953"/>
              <a:ext cx="1806980" cy="328396"/>
              <a:chOff x="-18290" y="2448962"/>
              <a:chExt cx="1806980" cy="288079"/>
            </a:xfrm>
          </p:grpSpPr>
          <p:sp>
            <p:nvSpPr>
              <p:cNvPr id="55" name="Rounded Rectangle 54"/>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6" name="TextBox 55"/>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3</a:t>
                </a:r>
                <a:endParaRPr lang="en-US" sz="1400" b="1" dirty="0">
                  <a:solidFill>
                    <a:schemeClr val="bg1"/>
                  </a:solidFill>
                  <a:latin typeface="Arial"/>
                  <a:cs typeface="Arial"/>
                </a:endParaRPr>
              </a:p>
            </p:txBody>
          </p:sp>
        </p:grpSp>
        <p:sp>
          <p:nvSpPr>
            <p:cNvPr id="42" name="Oval 41"/>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grpSp>
        <p:nvGrpSpPr>
          <p:cNvPr id="57" name="Group 56"/>
          <p:cNvGrpSpPr/>
          <p:nvPr/>
        </p:nvGrpSpPr>
        <p:grpSpPr>
          <a:xfrm>
            <a:off x="2274800" y="168275"/>
            <a:ext cx="215668" cy="229966"/>
            <a:chOff x="1790700" y="4003675"/>
            <a:chExt cx="574675" cy="612775"/>
          </a:xfrm>
          <a:solidFill>
            <a:schemeClr val="bg1"/>
          </a:solidFill>
        </p:grpSpPr>
        <p:sp>
          <p:nvSpPr>
            <p:cNvPr id="58" name="Freeform 33"/>
            <p:cNvSpPr>
              <a:spLocks noEditPoints="1"/>
            </p:cNvSpPr>
            <p:nvPr/>
          </p:nvSpPr>
          <p:spPr bwMode="auto">
            <a:xfrm>
              <a:off x="2035175" y="4003675"/>
              <a:ext cx="330200" cy="327025"/>
            </a:xfrm>
            <a:custGeom>
              <a:avLst/>
              <a:gdLst>
                <a:gd name="T0" fmla="*/ 55 w 138"/>
                <a:gd name="T1" fmla="*/ 136 h 136"/>
                <a:gd name="T2" fmla="*/ 51 w 138"/>
                <a:gd name="T3" fmla="*/ 121 h 136"/>
                <a:gd name="T4" fmla="*/ 21 w 138"/>
                <a:gd name="T5" fmla="*/ 119 h 136"/>
                <a:gd name="T6" fmla="*/ 1 w 138"/>
                <a:gd name="T7" fmla="*/ 91 h 136"/>
                <a:gd name="T8" fmla="*/ 2 w 138"/>
                <a:gd name="T9" fmla="*/ 86 h 136"/>
                <a:gd name="T10" fmla="*/ 15 w 138"/>
                <a:gd name="T11" fmla="*/ 61 h 136"/>
                <a:gd name="T12" fmla="*/ 1 w 138"/>
                <a:gd name="T13" fmla="*/ 51 h 136"/>
                <a:gd name="T14" fmla="*/ 16 w 138"/>
                <a:gd name="T15" fmla="*/ 22 h 136"/>
                <a:gd name="T16" fmla="*/ 35 w 138"/>
                <a:gd name="T17" fmla="*/ 28 h 136"/>
                <a:gd name="T18" fmla="*/ 51 w 138"/>
                <a:gd name="T19" fmla="*/ 4 h 136"/>
                <a:gd name="T20" fmla="*/ 85 w 138"/>
                <a:gd name="T21" fmla="*/ 0 h 136"/>
                <a:gd name="T22" fmla="*/ 89 w 138"/>
                <a:gd name="T23" fmla="*/ 19 h 136"/>
                <a:gd name="T24" fmla="*/ 116 w 138"/>
                <a:gd name="T25" fmla="*/ 20 h 136"/>
                <a:gd name="T26" fmla="*/ 121 w 138"/>
                <a:gd name="T27" fmla="*/ 22 h 136"/>
                <a:gd name="T28" fmla="*/ 135 w 138"/>
                <a:gd name="T29" fmla="*/ 54 h 136"/>
                <a:gd name="T30" fmla="*/ 122 w 138"/>
                <a:gd name="T31" fmla="*/ 79 h 136"/>
                <a:gd name="T32" fmla="*/ 136 w 138"/>
                <a:gd name="T33" fmla="*/ 91 h 136"/>
                <a:gd name="T34" fmla="*/ 119 w 138"/>
                <a:gd name="T35" fmla="*/ 119 h 136"/>
                <a:gd name="T36" fmla="*/ 104 w 138"/>
                <a:gd name="T37" fmla="*/ 112 h 136"/>
                <a:gd name="T38" fmla="*/ 89 w 138"/>
                <a:gd name="T39" fmla="*/ 132 h 136"/>
                <a:gd name="T40" fmla="*/ 59 w 138"/>
                <a:gd name="T41" fmla="*/ 128 h 136"/>
                <a:gd name="T42" fmla="*/ 81 w 138"/>
                <a:gd name="T43" fmla="*/ 118 h 136"/>
                <a:gd name="T44" fmla="*/ 101 w 138"/>
                <a:gd name="T45" fmla="*/ 104 h 136"/>
                <a:gd name="T46" fmla="*/ 116 w 138"/>
                <a:gd name="T47" fmla="*/ 110 h 136"/>
                <a:gd name="T48" fmla="*/ 116 w 138"/>
                <a:gd name="T49" fmla="*/ 84 h 136"/>
                <a:gd name="T50" fmla="*/ 114 w 138"/>
                <a:gd name="T51" fmla="*/ 60 h 136"/>
                <a:gd name="T52" fmla="*/ 128 w 138"/>
                <a:gd name="T53" fmla="*/ 49 h 136"/>
                <a:gd name="T54" fmla="*/ 105 w 138"/>
                <a:gd name="T55" fmla="*/ 36 h 136"/>
                <a:gd name="T56" fmla="*/ 83 w 138"/>
                <a:gd name="T57" fmla="*/ 25 h 136"/>
                <a:gd name="T58" fmla="*/ 81 w 138"/>
                <a:gd name="T59" fmla="*/ 8 h 136"/>
                <a:gd name="T60" fmla="*/ 59 w 138"/>
                <a:gd name="T61" fmla="*/ 22 h 136"/>
                <a:gd name="T62" fmla="*/ 38 w 138"/>
                <a:gd name="T63" fmla="*/ 35 h 136"/>
                <a:gd name="T64" fmla="*/ 21 w 138"/>
                <a:gd name="T65" fmla="*/ 29 h 136"/>
                <a:gd name="T66" fmla="*/ 22 w 138"/>
                <a:gd name="T67" fmla="*/ 55 h 136"/>
                <a:gd name="T68" fmla="*/ 23 w 138"/>
                <a:gd name="T69" fmla="*/ 80 h 136"/>
                <a:gd name="T70" fmla="*/ 10 w 138"/>
                <a:gd name="T71" fmla="*/ 91 h 136"/>
                <a:gd name="T72" fmla="*/ 33 w 138"/>
                <a:gd name="T73" fmla="*/ 103 h 136"/>
                <a:gd name="T74" fmla="*/ 56 w 138"/>
                <a:gd name="T75" fmla="*/ 114 h 136"/>
                <a:gd name="T76" fmla="*/ 59 w 138"/>
                <a:gd name="T77"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136">
                  <a:moveTo>
                    <a:pt x="85" y="136"/>
                  </a:moveTo>
                  <a:cubicBezTo>
                    <a:pt x="55" y="136"/>
                    <a:pt x="55" y="136"/>
                    <a:pt x="55" y="136"/>
                  </a:cubicBezTo>
                  <a:cubicBezTo>
                    <a:pt x="53" y="136"/>
                    <a:pt x="51" y="134"/>
                    <a:pt x="51" y="132"/>
                  </a:cubicBezTo>
                  <a:cubicBezTo>
                    <a:pt x="51" y="121"/>
                    <a:pt x="51" y="121"/>
                    <a:pt x="51" y="121"/>
                  </a:cubicBezTo>
                  <a:cubicBezTo>
                    <a:pt x="43" y="119"/>
                    <a:pt x="39" y="116"/>
                    <a:pt x="35" y="112"/>
                  </a:cubicBezTo>
                  <a:cubicBezTo>
                    <a:pt x="21" y="119"/>
                    <a:pt x="21" y="119"/>
                    <a:pt x="21" y="119"/>
                  </a:cubicBezTo>
                  <a:cubicBezTo>
                    <a:pt x="19" y="120"/>
                    <a:pt x="17" y="120"/>
                    <a:pt x="16" y="118"/>
                  </a:cubicBezTo>
                  <a:cubicBezTo>
                    <a:pt x="1" y="91"/>
                    <a:pt x="1" y="91"/>
                    <a:pt x="1" y="91"/>
                  </a:cubicBezTo>
                  <a:cubicBezTo>
                    <a:pt x="0" y="91"/>
                    <a:pt x="0" y="89"/>
                    <a:pt x="0" y="88"/>
                  </a:cubicBezTo>
                  <a:cubicBezTo>
                    <a:pt x="1" y="87"/>
                    <a:pt x="1" y="86"/>
                    <a:pt x="2" y="86"/>
                  </a:cubicBezTo>
                  <a:cubicBezTo>
                    <a:pt x="15" y="79"/>
                    <a:pt x="15" y="79"/>
                    <a:pt x="15" y="79"/>
                  </a:cubicBezTo>
                  <a:cubicBezTo>
                    <a:pt x="14" y="73"/>
                    <a:pt x="14" y="67"/>
                    <a:pt x="15" y="61"/>
                  </a:cubicBezTo>
                  <a:cubicBezTo>
                    <a:pt x="2" y="54"/>
                    <a:pt x="2" y="54"/>
                    <a:pt x="2" y="54"/>
                  </a:cubicBezTo>
                  <a:cubicBezTo>
                    <a:pt x="2" y="53"/>
                    <a:pt x="1" y="52"/>
                    <a:pt x="1" y="51"/>
                  </a:cubicBezTo>
                  <a:cubicBezTo>
                    <a:pt x="0" y="50"/>
                    <a:pt x="0" y="49"/>
                    <a:pt x="1" y="48"/>
                  </a:cubicBezTo>
                  <a:cubicBezTo>
                    <a:pt x="16" y="22"/>
                    <a:pt x="16" y="22"/>
                    <a:pt x="16" y="22"/>
                  </a:cubicBezTo>
                  <a:cubicBezTo>
                    <a:pt x="17" y="20"/>
                    <a:pt x="20" y="19"/>
                    <a:pt x="22" y="20"/>
                  </a:cubicBezTo>
                  <a:cubicBezTo>
                    <a:pt x="35" y="28"/>
                    <a:pt x="35" y="28"/>
                    <a:pt x="35" y="28"/>
                  </a:cubicBezTo>
                  <a:cubicBezTo>
                    <a:pt x="39" y="24"/>
                    <a:pt x="43" y="21"/>
                    <a:pt x="51" y="19"/>
                  </a:cubicBezTo>
                  <a:cubicBezTo>
                    <a:pt x="51" y="4"/>
                    <a:pt x="51" y="4"/>
                    <a:pt x="51" y="4"/>
                  </a:cubicBezTo>
                  <a:cubicBezTo>
                    <a:pt x="51" y="2"/>
                    <a:pt x="53" y="0"/>
                    <a:pt x="55" y="0"/>
                  </a:cubicBezTo>
                  <a:cubicBezTo>
                    <a:pt x="85" y="0"/>
                    <a:pt x="85" y="0"/>
                    <a:pt x="85" y="0"/>
                  </a:cubicBezTo>
                  <a:cubicBezTo>
                    <a:pt x="87" y="0"/>
                    <a:pt x="89" y="2"/>
                    <a:pt x="89" y="4"/>
                  </a:cubicBezTo>
                  <a:cubicBezTo>
                    <a:pt x="89" y="19"/>
                    <a:pt x="89" y="19"/>
                    <a:pt x="89" y="19"/>
                  </a:cubicBezTo>
                  <a:cubicBezTo>
                    <a:pt x="95" y="22"/>
                    <a:pt x="100" y="25"/>
                    <a:pt x="104" y="28"/>
                  </a:cubicBezTo>
                  <a:cubicBezTo>
                    <a:pt x="116" y="20"/>
                    <a:pt x="116" y="20"/>
                    <a:pt x="116" y="20"/>
                  </a:cubicBezTo>
                  <a:cubicBezTo>
                    <a:pt x="117" y="20"/>
                    <a:pt x="118" y="20"/>
                    <a:pt x="119" y="20"/>
                  </a:cubicBezTo>
                  <a:cubicBezTo>
                    <a:pt x="120" y="20"/>
                    <a:pt x="121" y="21"/>
                    <a:pt x="121" y="22"/>
                  </a:cubicBezTo>
                  <a:cubicBezTo>
                    <a:pt x="136" y="48"/>
                    <a:pt x="136" y="48"/>
                    <a:pt x="136" y="48"/>
                  </a:cubicBezTo>
                  <a:cubicBezTo>
                    <a:pt x="138" y="50"/>
                    <a:pt x="137" y="52"/>
                    <a:pt x="135" y="54"/>
                  </a:cubicBezTo>
                  <a:cubicBezTo>
                    <a:pt x="122" y="61"/>
                    <a:pt x="122" y="61"/>
                    <a:pt x="122" y="61"/>
                  </a:cubicBezTo>
                  <a:cubicBezTo>
                    <a:pt x="123" y="67"/>
                    <a:pt x="123" y="73"/>
                    <a:pt x="122" y="79"/>
                  </a:cubicBezTo>
                  <a:cubicBezTo>
                    <a:pt x="135" y="86"/>
                    <a:pt x="135" y="86"/>
                    <a:pt x="135" y="86"/>
                  </a:cubicBezTo>
                  <a:cubicBezTo>
                    <a:pt x="137" y="87"/>
                    <a:pt x="138" y="90"/>
                    <a:pt x="136" y="91"/>
                  </a:cubicBezTo>
                  <a:cubicBezTo>
                    <a:pt x="121" y="118"/>
                    <a:pt x="121" y="118"/>
                    <a:pt x="121" y="118"/>
                  </a:cubicBezTo>
                  <a:cubicBezTo>
                    <a:pt x="121" y="119"/>
                    <a:pt x="120" y="119"/>
                    <a:pt x="119" y="119"/>
                  </a:cubicBezTo>
                  <a:cubicBezTo>
                    <a:pt x="118" y="120"/>
                    <a:pt x="117" y="120"/>
                    <a:pt x="116" y="119"/>
                  </a:cubicBezTo>
                  <a:cubicBezTo>
                    <a:pt x="104" y="112"/>
                    <a:pt x="104" y="112"/>
                    <a:pt x="104" y="112"/>
                  </a:cubicBezTo>
                  <a:cubicBezTo>
                    <a:pt x="100" y="115"/>
                    <a:pt x="95" y="118"/>
                    <a:pt x="89" y="120"/>
                  </a:cubicBezTo>
                  <a:cubicBezTo>
                    <a:pt x="89" y="132"/>
                    <a:pt x="89" y="132"/>
                    <a:pt x="89" y="132"/>
                  </a:cubicBezTo>
                  <a:cubicBezTo>
                    <a:pt x="89" y="134"/>
                    <a:pt x="87" y="136"/>
                    <a:pt x="85" y="136"/>
                  </a:cubicBezTo>
                  <a:close/>
                  <a:moveTo>
                    <a:pt x="59" y="128"/>
                  </a:moveTo>
                  <a:cubicBezTo>
                    <a:pt x="81" y="128"/>
                    <a:pt x="81" y="128"/>
                    <a:pt x="81" y="128"/>
                  </a:cubicBezTo>
                  <a:cubicBezTo>
                    <a:pt x="81" y="118"/>
                    <a:pt x="81" y="118"/>
                    <a:pt x="81" y="118"/>
                  </a:cubicBezTo>
                  <a:cubicBezTo>
                    <a:pt x="81" y="116"/>
                    <a:pt x="82" y="115"/>
                    <a:pt x="83" y="114"/>
                  </a:cubicBezTo>
                  <a:cubicBezTo>
                    <a:pt x="91" y="111"/>
                    <a:pt x="97" y="107"/>
                    <a:pt x="101" y="104"/>
                  </a:cubicBezTo>
                  <a:cubicBezTo>
                    <a:pt x="102" y="103"/>
                    <a:pt x="104" y="103"/>
                    <a:pt x="105" y="103"/>
                  </a:cubicBezTo>
                  <a:cubicBezTo>
                    <a:pt x="116" y="110"/>
                    <a:pt x="116" y="110"/>
                    <a:pt x="116" y="110"/>
                  </a:cubicBezTo>
                  <a:cubicBezTo>
                    <a:pt x="128" y="91"/>
                    <a:pt x="128" y="91"/>
                    <a:pt x="128" y="91"/>
                  </a:cubicBezTo>
                  <a:cubicBezTo>
                    <a:pt x="116" y="84"/>
                    <a:pt x="116" y="84"/>
                    <a:pt x="116" y="84"/>
                  </a:cubicBezTo>
                  <a:cubicBezTo>
                    <a:pt x="114" y="83"/>
                    <a:pt x="114" y="82"/>
                    <a:pt x="114" y="80"/>
                  </a:cubicBezTo>
                  <a:cubicBezTo>
                    <a:pt x="115" y="73"/>
                    <a:pt x="115" y="66"/>
                    <a:pt x="114" y="60"/>
                  </a:cubicBezTo>
                  <a:cubicBezTo>
                    <a:pt x="114" y="58"/>
                    <a:pt x="114" y="56"/>
                    <a:pt x="116" y="55"/>
                  </a:cubicBezTo>
                  <a:cubicBezTo>
                    <a:pt x="128" y="49"/>
                    <a:pt x="128" y="49"/>
                    <a:pt x="128" y="49"/>
                  </a:cubicBezTo>
                  <a:cubicBezTo>
                    <a:pt x="116" y="29"/>
                    <a:pt x="116" y="29"/>
                    <a:pt x="116" y="29"/>
                  </a:cubicBezTo>
                  <a:cubicBezTo>
                    <a:pt x="105" y="36"/>
                    <a:pt x="105" y="36"/>
                    <a:pt x="105" y="36"/>
                  </a:cubicBezTo>
                  <a:cubicBezTo>
                    <a:pt x="104" y="37"/>
                    <a:pt x="102" y="37"/>
                    <a:pt x="101" y="36"/>
                  </a:cubicBezTo>
                  <a:cubicBezTo>
                    <a:pt x="97" y="32"/>
                    <a:pt x="91" y="29"/>
                    <a:pt x="83" y="25"/>
                  </a:cubicBezTo>
                  <a:cubicBezTo>
                    <a:pt x="82" y="25"/>
                    <a:pt x="81" y="23"/>
                    <a:pt x="81" y="22"/>
                  </a:cubicBezTo>
                  <a:cubicBezTo>
                    <a:pt x="81" y="8"/>
                    <a:pt x="81" y="8"/>
                    <a:pt x="81" y="8"/>
                  </a:cubicBezTo>
                  <a:cubicBezTo>
                    <a:pt x="59" y="8"/>
                    <a:pt x="59" y="8"/>
                    <a:pt x="59" y="8"/>
                  </a:cubicBezTo>
                  <a:cubicBezTo>
                    <a:pt x="59" y="22"/>
                    <a:pt x="59" y="22"/>
                    <a:pt x="59" y="22"/>
                  </a:cubicBezTo>
                  <a:cubicBezTo>
                    <a:pt x="59" y="23"/>
                    <a:pt x="57" y="25"/>
                    <a:pt x="56" y="26"/>
                  </a:cubicBezTo>
                  <a:cubicBezTo>
                    <a:pt x="47" y="28"/>
                    <a:pt x="43" y="31"/>
                    <a:pt x="38" y="35"/>
                  </a:cubicBezTo>
                  <a:cubicBezTo>
                    <a:pt x="37" y="37"/>
                    <a:pt x="35" y="37"/>
                    <a:pt x="33" y="36"/>
                  </a:cubicBezTo>
                  <a:cubicBezTo>
                    <a:pt x="21" y="29"/>
                    <a:pt x="21" y="29"/>
                    <a:pt x="21" y="29"/>
                  </a:cubicBezTo>
                  <a:cubicBezTo>
                    <a:pt x="10" y="49"/>
                    <a:pt x="10" y="49"/>
                    <a:pt x="10" y="49"/>
                  </a:cubicBezTo>
                  <a:cubicBezTo>
                    <a:pt x="22" y="55"/>
                    <a:pt x="22" y="55"/>
                    <a:pt x="22" y="55"/>
                  </a:cubicBezTo>
                  <a:cubicBezTo>
                    <a:pt x="23" y="56"/>
                    <a:pt x="24" y="58"/>
                    <a:pt x="23" y="60"/>
                  </a:cubicBezTo>
                  <a:cubicBezTo>
                    <a:pt x="22" y="66"/>
                    <a:pt x="22" y="73"/>
                    <a:pt x="23" y="80"/>
                  </a:cubicBezTo>
                  <a:cubicBezTo>
                    <a:pt x="24" y="82"/>
                    <a:pt x="23" y="83"/>
                    <a:pt x="21" y="84"/>
                  </a:cubicBezTo>
                  <a:cubicBezTo>
                    <a:pt x="10" y="91"/>
                    <a:pt x="10" y="91"/>
                    <a:pt x="10" y="91"/>
                  </a:cubicBezTo>
                  <a:cubicBezTo>
                    <a:pt x="21" y="110"/>
                    <a:pt x="21" y="110"/>
                    <a:pt x="21" y="110"/>
                  </a:cubicBezTo>
                  <a:cubicBezTo>
                    <a:pt x="33" y="103"/>
                    <a:pt x="33" y="103"/>
                    <a:pt x="33" y="103"/>
                  </a:cubicBezTo>
                  <a:cubicBezTo>
                    <a:pt x="35" y="103"/>
                    <a:pt x="37" y="103"/>
                    <a:pt x="38" y="104"/>
                  </a:cubicBezTo>
                  <a:cubicBezTo>
                    <a:pt x="43" y="109"/>
                    <a:pt x="47" y="112"/>
                    <a:pt x="56" y="114"/>
                  </a:cubicBezTo>
                  <a:cubicBezTo>
                    <a:pt x="57" y="114"/>
                    <a:pt x="59" y="116"/>
                    <a:pt x="59" y="118"/>
                  </a:cubicBezTo>
                  <a:lnTo>
                    <a:pt x="59" y="128"/>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34"/>
            <p:cNvSpPr>
              <a:spLocks noEditPoints="1"/>
            </p:cNvSpPr>
            <p:nvPr/>
          </p:nvSpPr>
          <p:spPr bwMode="auto">
            <a:xfrm>
              <a:off x="2143125" y="4117975"/>
              <a:ext cx="117475" cy="115887"/>
            </a:xfrm>
            <a:custGeom>
              <a:avLst/>
              <a:gdLst>
                <a:gd name="T0" fmla="*/ 25 w 49"/>
                <a:gd name="T1" fmla="*/ 48 h 48"/>
                <a:gd name="T2" fmla="*/ 0 w 49"/>
                <a:gd name="T3" fmla="*/ 24 h 48"/>
                <a:gd name="T4" fmla="*/ 25 w 49"/>
                <a:gd name="T5" fmla="*/ 0 h 48"/>
                <a:gd name="T6" fmla="*/ 49 w 49"/>
                <a:gd name="T7" fmla="*/ 24 h 48"/>
                <a:gd name="T8" fmla="*/ 25 w 49"/>
                <a:gd name="T9" fmla="*/ 48 h 48"/>
                <a:gd name="T10" fmla="*/ 25 w 49"/>
                <a:gd name="T11" fmla="*/ 8 h 48"/>
                <a:gd name="T12" fmla="*/ 8 w 49"/>
                <a:gd name="T13" fmla="*/ 24 h 48"/>
                <a:gd name="T14" fmla="*/ 25 w 49"/>
                <a:gd name="T15" fmla="*/ 40 h 48"/>
                <a:gd name="T16" fmla="*/ 41 w 49"/>
                <a:gd name="T17" fmla="*/ 24 h 48"/>
                <a:gd name="T18" fmla="*/ 25 w 49"/>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5" y="48"/>
                  </a:moveTo>
                  <a:cubicBezTo>
                    <a:pt x="11" y="48"/>
                    <a:pt x="0" y="37"/>
                    <a:pt x="0" y="24"/>
                  </a:cubicBezTo>
                  <a:cubicBezTo>
                    <a:pt x="0" y="10"/>
                    <a:pt x="11" y="0"/>
                    <a:pt x="25" y="0"/>
                  </a:cubicBezTo>
                  <a:cubicBezTo>
                    <a:pt x="38" y="0"/>
                    <a:pt x="49" y="10"/>
                    <a:pt x="49" y="24"/>
                  </a:cubicBezTo>
                  <a:cubicBezTo>
                    <a:pt x="49" y="37"/>
                    <a:pt x="38" y="48"/>
                    <a:pt x="25" y="48"/>
                  </a:cubicBezTo>
                  <a:close/>
                  <a:moveTo>
                    <a:pt x="25" y="8"/>
                  </a:moveTo>
                  <a:cubicBezTo>
                    <a:pt x="16" y="8"/>
                    <a:pt x="8" y="15"/>
                    <a:pt x="8" y="24"/>
                  </a:cubicBezTo>
                  <a:cubicBezTo>
                    <a:pt x="8" y="33"/>
                    <a:pt x="16" y="40"/>
                    <a:pt x="25" y="40"/>
                  </a:cubicBezTo>
                  <a:cubicBezTo>
                    <a:pt x="34" y="40"/>
                    <a:pt x="41" y="33"/>
                    <a:pt x="41" y="24"/>
                  </a:cubicBezTo>
                  <a:cubicBezTo>
                    <a:pt x="41" y="15"/>
                    <a:pt x="34" y="8"/>
                    <a:pt x="25"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35"/>
            <p:cNvSpPr>
              <a:spLocks noEditPoints="1"/>
            </p:cNvSpPr>
            <p:nvPr/>
          </p:nvSpPr>
          <p:spPr bwMode="auto">
            <a:xfrm>
              <a:off x="1790700" y="4289425"/>
              <a:ext cx="330200" cy="327025"/>
            </a:xfrm>
            <a:custGeom>
              <a:avLst/>
              <a:gdLst>
                <a:gd name="T0" fmla="*/ 55 w 137"/>
                <a:gd name="T1" fmla="*/ 136 h 136"/>
                <a:gd name="T2" fmla="*/ 51 w 137"/>
                <a:gd name="T3" fmla="*/ 118 h 136"/>
                <a:gd name="T4" fmla="*/ 22 w 137"/>
                <a:gd name="T5" fmla="*/ 116 h 136"/>
                <a:gd name="T6" fmla="*/ 1 w 137"/>
                <a:gd name="T7" fmla="*/ 88 h 136"/>
                <a:gd name="T8" fmla="*/ 3 w 137"/>
                <a:gd name="T9" fmla="*/ 83 h 136"/>
                <a:gd name="T10" fmla="*/ 15 w 137"/>
                <a:gd name="T11" fmla="*/ 58 h 136"/>
                <a:gd name="T12" fmla="*/ 1 w 137"/>
                <a:gd name="T13" fmla="*/ 48 h 136"/>
                <a:gd name="T14" fmla="*/ 16 w 137"/>
                <a:gd name="T15" fmla="*/ 19 h 136"/>
                <a:gd name="T16" fmla="*/ 35 w 137"/>
                <a:gd name="T17" fmla="*/ 25 h 136"/>
                <a:gd name="T18" fmla="*/ 51 w 137"/>
                <a:gd name="T19" fmla="*/ 4 h 136"/>
                <a:gd name="T20" fmla="*/ 85 w 137"/>
                <a:gd name="T21" fmla="*/ 0 h 136"/>
                <a:gd name="T22" fmla="*/ 89 w 137"/>
                <a:gd name="T23" fmla="*/ 16 h 136"/>
                <a:gd name="T24" fmla="*/ 116 w 137"/>
                <a:gd name="T25" fmla="*/ 17 h 136"/>
                <a:gd name="T26" fmla="*/ 122 w 137"/>
                <a:gd name="T27" fmla="*/ 19 h 136"/>
                <a:gd name="T28" fmla="*/ 137 w 137"/>
                <a:gd name="T29" fmla="*/ 48 h 136"/>
                <a:gd name="T30" fmla="*/ 123 w 137"/>
                <a:gd name="T31" fmla="*/ 58 h 136"/>
                <a:gd name="T32" fmla="*/ 135 w 137"/>
                <a:gd name="T33" fmla="*/ 83 h 136"/>
                <a:gd name="T34" fmla="*/ 137 w 137"/>
                <a:gd name="T35" fmla="*/ 88 h 136"/>
                <a:gd name="T36" fmla="*/ 119 w 137"/>
                <a:gd name="T37" fmla="*/ 116 h 136"/>
                <a:gd name="T38" fmla="*/ 104 w 137"/>
                <a:gd name="T39" fmla="*/ 109 h 136"/>
                <a:gd name="T40" fmla="*/ 89 w 137"/>
                <a:gd name="T41" fmla="*/ 132 h 136"/>
                <a:gd name="T42" fmla="*/ 59 w 137"/>
                <a:gd name="T43" fmla="*/ 128 h 136"/>
                <a:gd name="T44" fmla="*/ 81 w 137"/>
                <a:gd name="T45" fmla="*/ 115 h 136"/>
                <a:gd name="T46" fmla="*/ 101 w 137"/>
                <a:gd name="T47" fmla="*/ 101 h 136"/>
                <a:gd name="T48" fmla="*/ 117 w 137"/>
                <a:gd name="T49" fmla="*/ 107 h 136"/>
                <a:gd name="T50" fmla="*/ 116 w 137"/>
                <a:gd name="T51" fmla="*/ 81 h 136"/>
                <a:gd name="T52" fmla="*/ 114 w 137"/>
                <a:gd name="T53" fmla="*/ 57 h 136"/>
                <a:gd name="T54" fmla="*/ 128 w 137"/>
                <a:gd name="T55" fmla="*/ 45 h 136"/>
                <a:gd name="T56" fmla="*/ 106 w 137"/>
                <a:gd name="T57" fmla="*/ 33 h 136"/>
                <a:gd name="T58" fmla="*/ 84 w 137"/>
                <a:gd name="T59" fmla="*/ 22 h 136"/>
                <a:gd name="T60" fmla="*/ 81 w 137"/>
                <a:gd name="T61" fmla="*/ 8 h 136"/>
                <a:gd name="T62" fmla="*/ 59 w 137"/>
                <a:gd name="T63" fmla="*/ 18 h 136"/>
                <a:gd name="T64" fmla="*/ 38 w 137"/>
                <a:gd name="T65" fmla="*/ 32 h 136"/>
                <a:gd name="T66" fmla="*/ 21 w 137"/>
                <a:gd name="T67" fmla="*/ 26 h 136"/>
                <a:gd name="T68" fmla="*/ 22 w 137"/>
                <a:gd name="T69" fmla="*/ 52 h 136"/>
                <a:gd name="T70" fmla="*/ 24 w 137"/>
                <a:gd name="T71" fmla="*/ 77 h 136"/>
                <a:gd name="T72" fmla="*/ 10 w 137"/>
                <a:gd name="T73" fmla="*/ 88 h 136"/>
                <a:gd name="T74" fmla="*/ 33 w 137"/>
                <a:gd name="T75" fmla="*/ 100 h 136"/>
                <a:gd name="T76" fmla="*/ 56 w 137"/>
                <a:gd name="T77" fmla="*/ 111 h 136"/>
                <a:gd name="T78" fmla="*/ 59 w 137"/>
                <a:gd name="T79"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36">
                  <a:moveTo>
                    <a:pt x="85" y="136"/>
                  </a:moveTo>
                  <a:cubicBezTo>
                    <a:pt x="55" y="136"/>
                    <a:pt x="55" y="136"/>
                    <a:pt x="55" y="136"/>
                  </a:cubicBezTo>
                  <a:cubicBezTo>
                    <a:pt x="53" y="136"/>
                    <a:pt x="51" y="134"/>
                    <a:pt x="51" y="132"/>
                  </a:cubicBezTo>
                  <a:cubicBezTo>
                    <a:pt x="51" y="118"/>
                    <a:pt x="51" y="118"/>
                    <a:pt x="51" y="118"/>
                  </a:cubicBezTo>
                  <a:cubicBezTo>
                    <a:pt x="43" y="116"/>
                    <a:pt x="39" y="112"/>
                    <a:pt x="35" y="109"/>
                  </a:cubicBezTo>
                  <a:cubicBezTo>
                    <a:pt x="22" y="116"/>
                    <a:pt x="22" y="116"/>
                    <a:pt x="22" y="116"/>
                  </a:cubicBezTo>
                  <a:cubicBezTo>
                    <a:pt x="20" y="117"/>
                    <a:pt x="17" y="116"/>
                    <a:pt x="16" y="114"/>
                  </a:cubicBezTo>
                  <a:cubicBezTo>
                    <a:pt x="1" y="88"/>
                    <a:pt x="1" y="88"/>
                    <a:pt x="1" y="88"/>
                  </a:cubicBezTo>
                  <a:cubicBezTo>
                    <a:pt x="1" y="87"/>
                    <a:pt x="0" y="86"/>
                    <a:pt x="1" y="85"/>
                  </a:cubicBezTo>
                  <a:cubicBezTo>
                    <a:pt x="1" y="84"/>
                    <a:pt x="2" y="83"/>
                    <a:pt x="3" y="83"/>
                  </a:cubicBezTo>
                  <a:cubicBezTo>
                    <a:pt x="15" y="76"/>
                    <a:pt x="15" y="76"/>
                    <a:pt x="15" y="76"/>
                  </a:cubicBezTo>
                  <a:cubicBezTo>
                    <a:pt x="14" y="70"/>
                    <a:pt x="14" y="64"/>
                    <a:pt x="15" y="58"/>
                  </a:cubicBezTo>
                  <a:cubicBezTo>
                    <a:pt x="3" y="50"/>
                    <a:pt x="3" y="50"/>
                    <a:pt x="3" y="50"/>
                  </a:cubicBezTo>
                  <a:cubicBezTo>
                    <a:pt x="2" y="50"/>
                    <a:pt x="1" y="49"/>
                    <a:pt x="1" y="48"/>
                  </a:cubicBezTo>
                  <a:cubicBezTo>
                    <a:pt x="1" y="47"/>
                    <a:pt x="1" y="46"/>
                    <a:pt x="1" y="45"/>
                  </a:cubicBezTo>
                  <a:cubicBezTo>
                    <a:pt x="16" y="19"/>
                    <a:pt x="16" y="19"/>
                    <a:pt x="16" y="19"/>
                  </a:cubicBezTo>
                  <a:cubicBezTo>
                    <a:pt x="18" y="17"/>
                    <a:pt x="20" y="16"/>
                    <a:pt x="22" y="17"/>
                  </a:cubicBezTo>
                  <a:cubicBezTo>
                    <a:pt x="35" y="25"/>
                    <a:pt x="35" y="25"/>
                    <a:pt x="35" y="25"/>
                  </a:cubicBezTo>
                  <a:cubicBezTo>
                    <a:pt x="39" y="21"/>
                    <a:pt x="43" y="18"/>
                    <a:pt x="51" y="15"/>
                  </a:cubicBezTo>
                  <a:cubicBezTo>
                    <a:pt x="51" y="4"/>
                    <a:pt x="51" y="4"/>
                    <a:pt x="51" y="4"/>
                  </a:cubicBezTo>
                  <a:cubicBezTo>
                    <a:pt x="51" y="2"/>
                    <a:pt x="53" y="0"/>
                    <a:pt x="55" y="0"/>
                  </a:cubicBezTo>
                  <a:cubicBezTo>
                    <a:pt x="85" y="0"/>
                    <a:pt x="85" y="0"/>
                    <a:pt x="85" y="0"/>
                  </a:cubicBezTo>
                  <a:cubicBezTo>
                    <a:pt x="87" y="0"/>
                    <a:pt x="89" y="2"/>
                    <a:pt x="89" y="4"/>
                  </a:cubicBezTo>
                  <a:cubicBezTo>
                    <a:pt x="89" y="16"/>
                    <a:pt x="89" y="16"/>
                    <a:pt x="89" y="16"/>
                  </a:cubicBezTo>
                  <a:cubicBezTo>
                    <a:pt x="95" y="19"/>
                    <a:pt x="100" y="22"/>
                    <a:pt x="104" y="25"/>
                  </a:cubicBezTo>
                  <a:cubicBezTo>
                    <a:pt x="116" y="17"/>
                    <a:pt x="116" y="17"/>
                    <a:pt x="116" y="17"/>
                  </a:cubicBezTo>
                  <a:cubicBezTo>
                    <a:pt x="117" y="17"/>
                    <a:pt x="118" y="17"/>
                    <a:pt x="119" y="17"/>
                  </a:cubicBezTo>
                  <a:cubicBezTo>
                    <a:pt x="120" y="17"/>
                    <a:pt x="121" y="18"/>
                    <a:pt x="122" y="19"/>
                  </a:cubicBezTo>
                  <a:cubicBezTo>
                    <a:pt x="137" y="45"/>
                    <a:pt x="137" y="45"/>
                    <a:pt x="137" y="45"/>
                  </a:cubicBezTo>
                  <a:cubicBezTo>
                    <a:pt x="137" y="46"/>
                    <a:pt x="137" y="47"/>
                    <a:pt x="137" y="48"/>
                  </a:cubicBezTo>
                  <a:cubicBezTo>
                    <a:pt x="137" y="49"/>
                    <a:pt x="136" y="50"/>
                    <a:pt x="135" y="50"/>
                  </a:cubicBezTo>
                  <a:cubicBezTo>
                    <a:pt x="123" y="58"/>
                    <a:pt x="123" y="58"/>
                    <a:pt x="123" y="58"/>
                  </a:cubicBezTo>
                  <a:cubicBezTo>
                    <a:pt x="124" y="64"/>
                    <a:pt x="124" y="70"/>
                    <a:pt x="123" y="76"/>
                  </a:cubicBezTo>
                  <a:cubicBezTo>
                    <a:pt x="135" y="83"/>
                    <a:pt x="135" y="83"/>
                    <a:pt x="135" y="83"/>
                  </a:cubicBezTo>
                  <a:cubicBezTo>
                    <a:pt x="136" y="83"/>
                    <a:pt x="137" y="84"/>
                    <a:pt x="137" y="85"/>
                  </a:cubicBezTo>
                  <a:cubicBezTo>
                    <a:pt x="137" y="86"/>
                    <a:pt x="137" y="87"/>
                    <a:pt x="137" y="88"/>
                  </a:cubicBezTo>
                  <a:cubicBezTo>
                    <a:pt x="122" y="114"/>
                    <a:pt x="122" y="114"/>
                    <a:pt x="122" y="114"/>
                  </a:cubicBezTo>
                  <a:cubicBezTo>
                    <a:pt x="121" y="115"/>
                    <a:pt x="120" y="116"/>
                    <a:pt x="119" y="116"/>
                  </a:cubicBezTo>
                  <a:cubicBezTo>
                    <a:pt x="118" y="117"/>
                    <a:pt x="117" y="116"/>
                    <a:pt x="116" y="116"/>
                  </a:cubicBezTo>
                  <a:cubicBezTo>
                    <a:pt x="104" y="109"/>
                    <a:pt x="104" y="109"/>
                    <a:pt x="104" y="109"/>
                  </a:cubicBezTo>
                  <a:cubicBezTo>
                    <a:pt x="100" y="112"/>
                    <a:pt x="95" y="114"/>
                    <a:pt x="89" y="117"/>
                  </a:cubicBezTo>
                  <a:cubicBezTo>
                    <a:pt x="89" y="132"/>
                    <a:pt x="89" y="132"/>
                    <a:pt x="89" y="132"/>
                  </a:cubicBezTo>
                  <a:cubicBezTo>
                    <a:pt x="89" y="134"/>
                    <a:pt x="87" y="136"/>
                    <a:pt x="85" y="136"/>
                  </a:cubicBezTo>
                  <a:close/>
                  <a:moveTo>
                    <a:pt x="59" y="128"/>
                  </a:moveTo>
                  <a:cubicBezTo>
                    <a:pt x="81" y="128"/>
                    <a:pt x="81" y="128"/>
                    <a:pt x="81" y="128"/>
                  </a:cubicBezTo>
                  <a:cubicBezTo>
                    <a:pt x="81" y="115"/>
                    <a:pt x="81" y="115"/>
                    <a:pt x="81" y="115"/>
                  </a:cubicBezTo>
                  <a:cubicBezTo>
                    <a:pt x="81" y="113"/>
                    <a:pt x="82" y="112"/>
                    <a:pt x="84" y="111"/>
                  </a:cubicBezTo>
                  <a:cubicBezTo>
                    <a:pt x="91" y="108"/>
                    <a:pt x="97" y="104"/>
                    <a:pt x="101" y="101"/>
                  </a:cubicBezTo>
                  <a:cubicBezTo>
                    <a:pt x="102" y="100"/>
                    <a:pt x="104" y="99"/>
                    <a:pt x="106" y="100"/>
                  </a:cubicBezTo>
                  <a:cubicBezTo>
                    <a:pt x="117" y="107"/>
                    <a:pt x="117" y="107"/>
                    <a:pt x="117" y="107"/>
                  </a:cubicBezTo>
                  <a:cubicBezTo>
                    <a:pt x="128" y="88"/>
                    <a:pt x="128" y="88"/>
                    <a:pt x="128" y="88"/>
                  </a:cubicBezTo>
                  <a:cubicBezTo>
                    <a:pt x="116" y="81"/>
                    <a:pt x="116" y="81"/>
                    <a:pt x="116" y="81"/>
                  </a:cubicBezTo>
                  <a:cubicBezTo>
                    <a:pt x="115" y="80"/>
                    <a:pt x="114" y="78"/>
                    <a:pt x="114" y="77"/>
                  </a:cubicBezTo>
                  <a:cubicBezTo>
                    <a:pt x="116" y="70"/>
                    <a:pt x="116" y="63"/>
                    <a:pt x="114" y="57"/>
                  </a:cubicBezTo>
                  <a:cubicBezTo>
                    <a:pt x="114" y="55"/>
                    <a:pt x="115" y="53"/>
                    <a:pt x="116" y="52"/>
                  </a:cubicBezTo>
                  <a:cubicBezTo>
                    <a:pt x="128" y="45"/>
                    <a:pt x="128" y="45"/>
                    <a:pt x="128" y="45"/>
                  </a:cubicBezTo>
                  <a:cubicBezTo>
                    <a:pt x="117" y="26"/>
                    <a:pt x="117" y="26"/>
                    <a:pt x="117" y="26"/>
                  </a:cubicBezTo>
                  <a:cubicBezTo>
                    <a:pt x="106" y="33"/>
                    <a:pt x="106" y="33"/>
                    <a:pt x="106" y="33"/>
                  </a:cubicBezTo>
                  <a:cubicBezTo>
                    <a:pt x="104" y="34"/>
                    <a:pt x="102" y="34"/>
                    <a:pt x="101" y="32"/>
                  </a:cubicBezTo>
                  <a:cubicBezTo>
                    <a:pt x="97" y="29"/>
                    <a:pt x="91" y="26"/>
                    <a:pt x="84" y="22"/>
                  </a:cubicBezTo>
                  <a:cubicBezTo>
                    <a:pt x="82" y="22"/>
                    <a:pt x="81" y="20"/>
                    <a:pt x="81" y="18"/>
                  </a:cubicBezTo>
                  <a:cubicBezTo>
                    <a:pt x="81" y="8"/>
                    <a:pt x="81" y="8"/>
                    <a:pt x="81" y="8"/>
                  </a:cubicBezTo>
                  <a:cubicBezTo>
                    <a:pt x="59" y="8"/>
                    <a:pt x="59" y="8"/>
                    <a:pt x="59" y="8"/>
                  </a:cubicBezTo>
                  <a:cubicBezTo>
                    <a:pt x="59" y="18"/>
                    <a:pt x="59" y="18"/>
                    <a:pt x="59" y="18"/>
                  </a:cubicBezTo>
                  <a:cubicBezTo>
                    <a:pt x="59" y="20"/>
                    <a:pt x="58" y="22"/>
                    <a:pt x="56" y="22"/>
                  </a:cubicBezTo>
                  <a:cubicBezTo>
                    <a:pt x="47" y="24"/>
                    <a:pt x="43" y="28"/>
                    <a:pt x="38" y="32"/>
                  </a:cubicBezTo>
                  <a:cubicBezTo>
                    <a:pt x="37" y="33"/>
                    <a:pt x="35" y="34"/>
                    <a:pt x="33" y="33"/>
                  </a:cubicBezTo>
                  <a:cubicBezTo>
                    <a:pt x="21" y="26"/>
                    <a:pt x="21" y="26"/>
                    <a:pt x="21" y="26"/>
                  </a:cubicBezTo>
                  <a:cubicBezTo>
                    <a:pt x="10" y="45"/>
                    <a:pt x="10" y="45"/>
                    <a:pt x="10" y="45"/>
                  </a:cubicBezTo>
                  <a:cubicBezTo>
                    <a:pt x="22" y="52"/>
                    <a:pt x="22" y="52"/>
                    <a:pt x="22" y="52"/>
                  </a:cubicBezTo>
                  <a:cubicBezTo>
                    <a:pt x="23" y="53"/>
                    <a:pt x="24" y="55"/>
                    <a:pt x="24" y="57"/>
                  </a:cubicBezTo>
                  <a:cubicBezTo>
                    <a:pt x="22" y="63"/>
                    <a:pt x="22" y="70"/>
                    <a:pt x="24" y="77"/>
                  </a:cubicBezTo>
                  <a:cubicBezTo>
                    <a:pt x="24" y="78"/>
                    <a:pt x="23" y="80"/>
                    <a:pt x="22" y="81"/>
                  </a:cubicBezTo>
                  <a:cubicBezTo>
                    <a:pt x="10" y="88"/>
                    <a:pt x="10" y="88"/>
                    <a:pt x="10" y="88"/>
                  </a:cubicBezTo>
                  <a:cubicBezTo>
                    <a:pt x="21" y="107"/>
                    <a:pt x="21" y="107"/>
                    <a:pt x="21" y="107"/>
                  </a:cubicBezTo>
                  <a:cubicBezTo>
                    <a:pt x="33" y="100"/>
                    <a:pt x="33" y="100"/>
                    <a:pt x="33" y="100"/>
                  </a:cubicBezTo>
                  <a:cubicBezTo>
                    <a:pt x="35" y="99"/>
                    <a:pt x="37" y="100"/>
                    <a:pt x="38" y="101"/>
                  </a:cubicBezTo>
                  <a:cubicBezTo>
                    <a:pt x="43" y="106"/>
                    <a:pt x="47" y="109"/>
                    <a:pt x="56" y="111"/>
                  </a:cubicBezTo>
                  <a:cubicBezTo>
                    <a:pt x="58" y="111"/>
                    <a:pt x="59" y="113"/>
                    <a:pt x="59" y="115"/>
                  </a:cubicBezTo>
                  <a:lnTo>
                    <a:pt x="59" y="128"/>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36"/>
            <p:cNvSpPr>
              <a:spLocks noEditPoints="1"/>
            </p:cNvSpPr>
            <p:nvPr/>
          </p:nvSpPr>
          <p:spPr bwMode="auto">
            <a:xfrm>
              <a:off x="1898650" y="4389438"/>
              <a:ext cx="115888" cy="119062"/>
            </a:xfrm>
            <a:custGeom>
              <a:avLst/>
              <a:gdLst>
                <a:gd name="T0" fmla="*/ 24 w 48"/>
                <a:gd name="T1" fmla="*/ 49 h 49"/>
                <a:gd name="T2" fmla="*/ 0 w 48"/>
                <a:gd name="T3" fmla="*/ 25 h 49"/>
                <a:gd name="T4" fmla="*/ 24 w 48"/>
                <a:gd name="T5" fmla="*/ 0 h 49"/>
                <a:gd name="T6" fmla="*/ 48 w 48"/>
                <a:gd name="T7" fmla="*/ 25 h 49"/>
                <a:gd name="T8" fmla="*/ 24 w 48"/>
                <a:gd name="T9" fmla="*/ 49 h 49"/>
                <a:gd name="T10" fmla="*/ 24 w 48"/>
                <a:gd name="T11" fmla="*/ 8 h 49"/>
                <a:gd name="T12" fmla="*/ 8 w 48"/>
                <a:gd name="T13" fmla="*/ 25 h 49"/>
                <a:gd name="T14" fmla="*/ 24 w 48"/>
                <a:gd name="T15" fmla="*/ 41 h 49"/>
                <a:gd name="T16" fmla="*/ 40 w 48"/>
                <a:gd name="T17" fmla="*/ 25 h 49"/>
                <a:gd name="T18" fmla="*/ 24 w 48"/>
                <a:gd name="T1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49"/>
                  </a:moveTo>
                  <a:cubicBezTo>
                    <a:pt x="11" y="49"/>
                    <a:pt x="0" y="38"/>
                    <a:pt x="0" y="25"/>
                  </a:cubicBezTo>
                  <a:cubicBezTo>
                    <a:pt x="0" y="11"/>
                    <a:pt x="11" y="0"/>
                    <a:pt x="24" y="0"/>
                  </a:cubicBezTo>
                  <a:cubicBezTo>
                    <a:pt x="37" y="0"/>
                    <a:pt x="48" y="11"/>
                    <a:pt x="48" y="25"/>
                  </a:cubicBezTo>
                  <a:cubicBezTo>
                    <a:pt x="48" y="38"/>
                    <a:pt x="37" y="49"/>
                    <a:pt x="24" y="49"/>
                  </a:cubicBezTo>
                  <a:close/>
                  <a:moveTo>
                    <a:pt x="24" y="8"/>
                  </a:moveTo>
                  <a:cubicBezTo>
                    <a:pt x="15" y="8"/>
                    <a:pt x="8" y="16"/>
                    <a:pt x="8" y="25"/>
                  </a:cubicBezTo>
                  <a:cubicBezTo>
                    <a:pt x="8" y="34"/>
                    <a:pt x="15" y="41"/>
                    <a:pt x="24" y="41"/>
                  </a:cubicBezTo>
                  <a:cubicBezTo>
                    <a:pt x="33" y="41"/>
                    <a:pt x="40" y="34"/>
                    <a:pt x="40" y="25"/>
                  </a:cubicBezTo>
                  <a:cubicBezTo>
                    <a:pt x="40" y="16"/>
                    <a:pt x="33" y="8"/>
                    <a:pt x="24"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3176976" y="1100496"/>
            <a:ext cx="2539161" cy="2622869"/>
            <a:chOff x="3080243" y="1719233"/>
            <a:chExt cx="2044855" cy="2112267"/>
          </a:xfrm>
        </p:grpSpPr>
        <p:sp>
          <p:nvSpPr>
            <p:cNvPr id="51" name="Freeform 50"/>
            <p:cNvSpPr/>
            <p:nvPr/>
          </p:nvSpPr>
          <p:spPr>
            <a:xfrm>
              <a:off x="4231821" y="2830650"/>
              <a:ext cx="860992" cy="645796"/>
            </a:xfrm>
            <a:custGeom>
              <a:avLst/>
              <a:gdLst>
                <a:gd name="connsiteX0" fmla="*/ 860992 w 860992"/>
                <a:gd name="connsiteY0" fmla="*/ 0 h 645796"/>
                <a:gd name="connsiteX1" fmla="*/ 0 w 860992"/>
                <a:gd name="connsiteY1" fmla="*/ 10763 h 645796"/>
                <a:gd name="connsiteX2" fmla="*/ 591932 w 860992"/>
                <a:gd name="connsiteY2" fmla="*/ 645796 h 645796"/>
                <a:gd name="connsiteX3" fmla="*/ 774893 w 860992"/>
                <a:gd name="connsiteY3" fmla="*/ 441294 h 645796"/>
                <a:gd name="connsiteX4" fmla="*/ 850230 w 860992"/>
                <a:gd name="connsiteY4" fmla="*/ 161449 h 645796"/>
                <a:gd name="connsiteX5" fmla="*/ 860992 w 860992"/>
                <a:gd name="connsiteY5" fmla="*/ 0 h 64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0992" h="645796">
                  <a:moveTo>
                    <a:pt x="860992" y="0"/>
                  </a:moveTo>
                  <a:lnTo>
                    <a:pt x="0" y="10763"/>
                  </a:lnTo>
                  <a:lnTo>
                    <a:pt x="591932" y="645796"/>
                  </a:lnTo>
                  <a:lnTo>
                    <a:pt x="774893" y="441294"/>
                  </a:lnTo>
                  <a:lnTo>
                    <a:pt x="850230" y="161449"/>
                  </a:lnTo>
                  <a:lnTo>
                    <a:pt x="860992" y="0"/>
                  </a:lnTo>
                  <a:close/>
                </a:path>
              </a:pathLst>
            </a:custGeom>
            <a:solidFill>
              <a:srgbClr val="0D457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2" name="Group 51"/>
            <p:cNvGrpSpPr/>
            <p:nvPr/>
          </p:nvGrpSpPr>
          <p:grpSpPr>
            <a:xfrm>
              <a:off x="3080243" y="1719233"/>
              <a:ext cx="2044855" cy="2112267"/>
              <a:chOff x="8694738" y="11131551"/>
              <a:chExt cx="577850" cy="596900"/>
            </a:xfrm>
            <a:solidFill>
              <a:srgbClr val="D43815"/>
            </a:solidFill>
          </p:grpSpPr>
          <p:sp>
            <p:nvSpPr>
              <p:cNvPr id="53" name="Freeform 269"/>
              <p:cNvSpPr>
                <a:spLocks noEditPoints="1"/>
              </p:cNvSpPr>
              <p:nvPr/>
            </p:nvSpPr>
            <p:spPr bwMode="auto">
              <a:xfrm>
                <a:off x="9002713" y="11131551"/>
                <a:ext cx="269875" cy="269875"/>
              </a:xfrm>
              <a:custGeom>
                <a:avLst/>
                <a:gdLst>
                  <a:gd name="T0" fmla="*/ 108 w 112"/>
                  <a:gd name="T1" fmla="*/ 112 h 112"/>
                  <a:gd name="T2" fmla="*/ 4 w 112"/>
                  <a:gd name="T3" fmla="*/ 112 h 112"/>
                  <a:gd name="T4" fmla="*/ 0 w 112"/>
                  <a:gd name="T5" fmla="*/ 108 h 112"/>
                  <a:gd name="T6" fmla="*/ 0 w 112"/>
                  <a:gd name="T7" fmla="*/ 4 h 112"/>
                  <a:gd name="T8" fmla="*/ 4 w 112"/>
                  <a:gd name="T9" fmla="*/ 0 h 112"/>
                  <a:gd name="T10" fmla="*/ 112 w 112"/>
                  <a:gd name="T11" fmla="*/ 108 h 112"/>
                  <a:gd name="T12" fmla="*/ 108 w 112"/>
                  <a:gd name="T13" fmla="*/ 112 h 112"/>
                  <a:gd name="T14" fmla="*/ 8 w 112"/>
                  <a:gd name="T15" fmla="*/ 104 h 112"/>
                  <a:gd name="T16" fmla="*/ 104 w 112"/>
                  <a:gd name="T17" fmla="*/ 104 h 112"/>
                  <a:gd name="T18" fmla="*/ 8 w 112"/>
                  <a:gd name="T19" fmla="*/ 8 h 112"/>
                  <a:gd name="T20" fmla="*/ 8 w 112"/>
                  <a:gd name="T21"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2">
                    <a:moveTo>
                      <a:pt x="108" y="112"/>
                    </a:moveTo>
                    <a:cubicBezTo>
                      <a:pt x="4" y="112"/>
                      <a:pt x="4" y="112"/>
                      <a:pt x="4" y="112"/>
                    </a:cubicBezTo>
                    <a:cubicBezTo>
                      <a:pt x="2" y="112"/>
                      <a:pt x="0" y="110"/>
                      <a:pt x="0" y="108"/>
                    </a:cubicBezTo>
                    <a:cubicBezTo>
                      <a:pt x="0" y="4"/>
                      <a:pt x="0" y="4"/>
                      <a:pt x="0" y="4"/>
                    </a:cubicBezTo>
                    <a:cubicBezTo>
                      <a:pt x="0" y="2"/>
                      <a:pt x="2" y="0"/>
                      <a:pt x="4" y="0"/>
                    </a:cubicBezTo>
                    <a:cubicBezTo>
                      <a:pt x="64" y="0"/>
                      <a:pt x="112" y="48"/>
                      <a:pt x="112" y="108"/>
                    </a:cubicBezTo>
                    <a:cubicBezTo>
                      <a:pt x="112" y="110"/>
                      <a:pt x="110" y="112"/>
                      <a:pt x="108" y="112"/>
                    </a:cubicBezTo>
                    <a:close/>
                    <a:moveTo>
                      <a:pt x="8" y="104"/>
                    </a:moveTo>
                    <a:cubicBezTo>
                      <a:pt x="104" y="104"/>
                      <a:pt x="104" y="104"/>
                      <a:pt x="104" y="104"/>
                    </a:cubicBezTo>
                    <a:cubicBezTo>
                      <a:pt x="102" y="52"/>
                      <a:pt x="60" y="10"/>
                      <a:pt x="8" y="8"/>
                    </a:cubicBezTo>
                    <a:lnTo>
                      <a:pt x="8" y="104"/>
                    </a:lnTo>
                    <a:close/>
                  </a:path>
                </a:pathLst>
              </a:custGeom>
              <a:solidFill>
                <a:srgbClr val="0D4570"/>
              </a:solidFill>
              <a:ln w="3175" cmpd="sng">
                <a:solidFill>
                  <a:srgbClr val="0D457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70"/>
              <p:cNvSpPr>
                <a:spLocks noEditPoints="1"/>
              </p:cNvSpPr>
              <p:nvPr/>
            </p:nvSpPr>
            <p:spPr bwMode="auto">
              <a:xfrm>
                <a:off x="8694738" y="11207751"/>
                <a:ext cx="447675" cy="520700"/>
              </a:xfrm>
              <a:custGeom>
                <a:avLst/>
                <a:gdLst>
                  <a:gd name="T0" fmla="*/ 108 w 186"/>
                  <a:gd name="T1" fmla="*/ 216 h 216"/>
                  <a:gd name="T2" fmla="*/ 0 w 186"/>
                  <a:gd name="T3" fmla="*/ 108 h 216"/>
                  <a:gd name="T4" fmla="*/ 108 w 186"/>
                  <a:gd name="T5" fmla="*/ 0 h 216"/>
                  <a:gd name="T6" fmla="*/ 112 w 186"/>
                  <a:gd name="T7" fmla="*/ 4 h 216"/>
                  <a:gd name="T8" fmla="*/ 112 w 186"/>
                  <a:gd name="T9" fmla="*/ 106 h 216"/>
                  <a:gd name="T10" fmla="*/ 184 w 186"/>
                  <a:gd name="T11" fmla="*/ 179 h 216"/>
                  <a:gd name="T12" fmla="*/ 184 w 186"/>
                  <a:gd name="T13" fmla="*/ 184 h 216"/>
                  <a:gd name="T14" fmla="*/ 108 w 186"/>
                  <a:gd name="T15" fmla="*/ 216 h 216"/>
                  <a:gd name="T16" fmla="*/ 104 w 186"/>
                  <a:gd name="T17" fmla="*/ 8 h 216"/>
                  <a:gd name="T18" fmla="*/ 8 w 186"/>
                  <a:gd name="T19" fmla="*/ 108 h 216"/>
                  <a:gd name="T20" fmla="*/ 108 w 186"/>
                  <a:gd name="T21" fmla="*/ 208 h 216"/>
                  <a:gd name="T22" fmla="*/ 176 w 186"/>
                  <a:gd name="T23" fmla="*/ 181 h 216"/>
                  <a:gd name="T24" fmla="*/ 105 w 186"/>
                  <a:gd name="T25" fmla="*/ 111 h 216"/>
                  <a:gd name="T26" fmla="*/ 104 w 186"/>
                  <a:gd name="T27" fmla="*/ 108 h 216"/>
                  <a:gd name="T28" fmla="*/ 104 w 186"/>
                  <a:gd name="T29" fmla="*/ 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216">
                    <a:moveTo>
                      <a:pt x="108" y="216"/>
                    </a:moveTo>
                    <a:cubicBezTo>
                      <a:pt x="48" y="216"/>
                      <a:pt x="0" y="168"/>
                      <a:pt x="0" y="108"/>
                    </a:cubicBezTo>
                    <a:cubicBezTo>
                      <a:pt x="0" y="48"/>
                      <a:pt x="48" y="0"/>
                      <a:pt x="108" y="0"/>
                    </a:cubicBezTo>
                    <a:cubicBezTo>
                      <a:pt x="110" y="0"/>
                      <a:pt x="112" y="2"/>
                      <a:pt x="112" y="4"/>
                    </a:cubicBezTo>
                    <a:cubicBezTo>
                      <a:pt x="112" y="106"/>
                      <a:pt x="112" y="106"/>
                      <a:pt x="112" y="106"/>
                    </a:cubicBezTo>
                    <a:cubicBezTo>
                      <a:pt x="184" y="179"/>
                      <a:pt x="184" y="179"/>
                      <a:pt x="184" y="179"/>
                    </a:cubicBezTo>
                    <a:cubicBezTo>
                      <a:pt x="186" y="180"/>
                      <a:pt x="186" y="183"/>
                      <a:pt x="184" y="184"/>
                    </a:cubicBezTo>
                    <a:cubicBezTo>
                      <a:pt x="164" y="205"/>
                      <a:pt x="137" y="216"/>
                      <a:pt x="108" y="216"/>
                    </a:cubicBezTo>
                    <a:close/>
                    <a:moveTo>
                      <a:pt x="104" y="8"/>
                    </a:moveTo>
                    <a:cubicBezTo>
                      <a:pt x="51" y="10"/>
                      <a:pt x="8" y="54"/>
                      <a:pt x="8" y="108"/>
                    </a:cubicBezTo>
                    <a:cubicBezTo>
                      <a:pt x="8" y="163"/>
                      <a:pt x="53" y="208"/>
                      <a:pt x="108" y="208"/>
                    </a:cubicBezTo>
                    <a:cubicBezTo>
                      <a:pt x="133" y="208"/>
                      <a:pt x="157" y="199"/>
                      <a:pt x="176" y="181"/>
                    </a:cubicBezTo>
                    <a:cubicBezTo>
                      <a:pt x="105" y="111"/>
                      <a:pt x="105" y="111"/>
                      <a:pt x="105" y="111"/>
                    </a:cubicBezTo>
                    <a:cubicBezTo>
                      <a:pt x="104" y="110"/>
                      <a:pt x="104" y="109"/>
                      <a:pt x="104" y="108"/>
                    </a:cubicBezTo>
                    <a:lnTo>
                      <a:pt x="104" y="8"/>
                    </a:lnTo>
                    <a:close/>
                  </a:path>
                </a:pathLst>
              </a:custGeom>
              <a:solidFill>
                <a:srgbClr val="0D4570"/>
              </a:solidFill>
              <a:ln w="3175" cmpd="sng">
                <a:solidFill>
                  <a:srgbClr val="0D457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71"/>
              <p:cNvSpPr>
                <a:spLocks noEditPoints="1"/>
              </p:cNvSpPr>
              <p:nvPr/>
            </p:nvSpPr>
            <p:spPr bwMode="auto">
              <a:xfrm>
                <a:off x="9002713" y="11439526"/>
                <a:ext cx="269875" cy="196850"/>
              </a:xfrm>
              <a:custGeom>
                <a:avLst/>
                <a:gdLst>
                  <a:gd name="T0" fmla="*/ 78 w 112"/>
                  <a:gd name="T1" fmla="*/ 82 h 82"/>
                  <a:gd name="T2" fmla="*/ 75 w 112"/>
                  <a:gd name="T3" fmla="*/ 80 h 82"/>
                  <a:gd name="T4" fmla="*/ 1 w 112"/>
                  <a:gd name="T5" fmla="*/ 7 h 82"/>
                  <a:gd name="T6" fmla="*/ 0 w 112"/>
                  <a:gd name="T7" fmla="*/ 2 h 82"/>
                  <a:gd name="T8" fmla="*/ 4 w 112"/>
                  <a:gd name="T9" fmla="*/ 0 h 82"/>
                  <a:gd name="T10" fmla="*/ 108 w 112"/>
                  <a:gd name="T11" fmla="*/ 0 h 82"/>
                  <a:gd name="T12" fmla="*/ 112 w 112"/>
                  <a:gd name="T13" fmla="*/ 4 h 82"/>
                  <a:gd name="T14" fmla="*/ 80 w 112"/>
                  <a:gd name="T15" fmla="*/ 80 h 82"/>
                  <a:gd name="T16" fmla="*/ 78 w 112"/>
                  <a:gd name="T17" fmla="*/ 82 h 82"/>
                  <a:gd name="T18" fmla="*/ 14 w 112"/>
                  <a:gd name="T19" fmla="*/ 8 h 82"/>
                  <a:gd name="T20" fmla="*/ 77 w 112"/>
                  <a:gd name="T21" fmla="*/ 72 h 82"/>
                  <a:gd name="T22" fmla="*/ 104 w 112"/>
                  <a:gd name="T23" fmla="*/ 8 h 82"/>
                  <a:gd name="T24" fmla="*/ 14 w 112"/>
                  <a:gd name="T25"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82">
                    <a:moveTo>
                      <a:pt x="78" y="82"/>
                    </a:moveTo>
                    <a:cubicBezTo>
                      <a:pt x="77" y="82"/>
                      <a:pt x="75" y="81"/>
                      <a:pt x="75" y="80"/>
                    </a:cubicBezTo>
                    <a:cubicBezTo>
                      <a:pt x="1" y="7"/>
                      <a:pt x="1" y="7"/>
                      <a:pt x="1" y="7"/>
                    </a:cubicBezTo>
                    <a:cubicBezTo>
                      <a:pt x="0" y="6"/>
                      <a:pt x="0" y="4"/>
                      <a:pt x="0" y="2"/>
                    </a:cubicBezTo>
                    <a:cubicBezTo>
                      <a:pt x="1" y="1"/>
                      <a:pt x="2" y="0"/>
                      <a:pt x="4" y="0"/>
                    </a:cubicBezTo>
                    <a:cubicBezTo>
                      <a:pt x="108" y="0"/>
                      <a:pt x="108" y="0"/>
                      <a:pt x="108" y="0"/>
                    </a:cubicBezTo>
                    <a:cubicBezTo>
                      <a:pt x="110" y="0"/>
                      <a:pt x="112" y="2"/>
                      <a:pt x="112" y="4"/>
                    </a:cubicBezTo>
                    <a:cubicBezTo>
                      <a:pt x="112" y="33"/>
                      <a:pt x="101" y="60"/>
                      <a:pt x="80" y="80"/>
                    </a:cubicBezTo>
                    <a:cubicBezTo>
                      <a:pt x="80" y="81"/>
                      <a:pt x="79" y="82"/>
                      <a:pt x="78" y="82"/>
                    </a:cubicBezTo>
                    <a:close/>
                    <a:moveTo>
                      <a:pt x="14" y="8"/>
                    </a:moveTo>
                    <a:cubicBezTo>
                      <a:pt x="77" y="72"/>
                      <a:pt x="77" y="72"/>
                      <a:pt x="77" y="72"/>
                    </a:cubicBezTo>
                    <a:cubicBezTo>
                      <a:pt x="94" y="54"/>
                      <a:pt x="103" y="32"/>
                      <a:pt x="104" y="8"/>
                    </a:cubicBezTo>
                    <a:lnTo>
                      <a:pt x="14" y="8"/>
                    </a:lnTo>
                    <a:close/>
                  </a:path>
                </a:pathLst>
              </a:custGeom>
              <a:solidFill>
                <a:srgbClr val="0D4570"/>
              </a:solidFill>
              <a:ln w="3175" cmpd="sng">
                <a:solidFill>
                  <a:srgbClr val="0D457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3" name="Freeform 62"/>
            <p:cNvSpPr/>
            <p:nvPr/>
          </p:nvSpPr>
          <p:spPr>
            <a:xfrm>
              <a:off x="4210297" y="1743559"/>
              <a:ext cx="893278" cy="893352"/>
            </a:xfrm>
            <a:custGeom>
              <a:avLst/>
              <a:gdLst>
                <a:gd name="connsiteX0" fmla="*/ 0 w 893278"/>
                <a:gd name="connsiteY0" fmla="*/ 0 h 893352"/>
                <a:gd name="connsiteX1" fmla="*/ 0 w 893278"/>
                <a:gd name="connsiteY1" fmla="*/ 893352 h 893352"/>
                <a:gd name="connsiteX2" fmla="*/ 893278 w 893278"/>
                <a:gd name="connsiteY2" fmla="*/ 893352 h 893352"/>
                <a:gd name="connsiteX3" fmla="*/ 839467 w 893278"/>
                <a:gd name="connsiteY3" fmla="*/ 635033 h 893352"/>
                <a:gd name="connsiteX4" fmla="*/ 678031 w 893278"/>
                <a:gd name="connsiteY4" fmla="*/ 301372 h 893352"/>
                <a:gd name="connsiteX5" fmla="*/ 473545 w 893278"/>
                <a:gd name="connsiteY5" fmla="*/ 161449 h 893352"/>
                <a:gd name="connsiteX6" fmla="*/ 226010 w 893278"/>
                <a:gd name="connsiteY6" fmla="*/ 43053 h 893352"/>
                <a:gd name="connsiteX7" fmla="*/ 0 w 893278"/>
                <a:gd name="connsiteY7" fmla="*/ 0 h 89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278" h="893352">
                  <a:moveTo>
                    <a:pt x="0" y="0"/>
                  </a:moveTo>
                  <a:lnTo>
                    <a:pt x="0" y="893352"/>
                  </a:lnTo>
                  <a:lnTo>
                    <a:pt x="893278" y="893352"/>
                  </a:lnTo>
                  <a:lnTo>
                    <a:pt x="839467" y="635033"/>
                  </a:lnTo>
                  <a:lnTo>
                    <a:pt x="678031" y="301372"/>
                  </a:lnTo>
                  <a:lnTo>
                    <a:pt x="473545" y="161449"/>
                  </a:lnTo>
                  <a:lnTo>
                    <a:pt x="226010" y="43053"/>
                  </a:lnTo>
                  <a:lnTo>
                    <a:pt x="0" y="0"/>
                  </a:lnTo>
                  <a:close/>
                </a:path>
              </a:pathLst>
            </a:custGeom>
            <a:solidFill>
              <a:srgbClr val="0D457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5" name="TextBox 64"/>
          <p:cNvSpPr txBox="1"/>
          <p:nvPr/>
        </p:nvSpPr>
        <p:spPr>
          <a:xfrm>
            <a:off x="2871174" y="4012701"/>
            <a:ext cx="3150904" cy="369332"/>
          </a:xfrm>
          <a:prstGeom prst="rect">
            <a:avLst/>
          </a:prstGeom>
          <a:noFill/>
        </p:spPr>
        <p:txBody>
          <a:bodyPr wrap="square" rtlCol="0">
            <a:spAutoFit/>
          </a:bodyPr>
          <a:lstStyle/>
          <a:p>
            <a:pPr algn="ctr"/>
            <a:r>
              <a:rPr lang="en-US" b="1" dirty="0">
                <a:solidFill>
                  <a:srgbClr val="0D4571"/>
                </a:solidFill>
                <a:latin typeface="Arial"/>
                <a:cs typeface="Arial"/>
              </a:rPr>
              <a:t>Single-fund Solution</a:t>
            </a:r>
          </a:p>
        </p:txBody>
      </p:sp>
      <p:sp>
        <p:nvSpPr>
          <p:cNvPr id="2" name="Rectangle 1"/>
          <p:cNvSpPr/>
          <p:nvPr/>
        </p:nvSpPr>
        <p:spPr>
          <a:xfrm>
            <a:off x="338138" y="4558725"/>
            <a:ext cx="8408820" cy="584775"/>
          </a:xfrm>
          <a:prstGeom prst="rect">
            <a:avLst/>
          </a:prstGeom>
        </p:spPr>
        <p:txBody>
          <a:bodyPr wrap="square">
            <a:spAutoFit/>
          </a:bodyPr>
          <a:lstStyle/>
          <a:p>
            <a:r>
              <a:rPr lang="en-US" sz="800" dirty="0">
                <a:solidFill>
                  <a:srgbClr val="595959"/>
                </a:solidFill>
                <a:latin typeface=""/>
                <a:cs typeface=""/>
              </a:rPr>
              <a:t>The target date investments are designed for investors expecting to retire around the year indicated in each fund’s name. The investments are managed to gradually become more conservative over time as they approach the target date. The investment risk of each target date investment changes over time as its asset allocation changes. The investments are subject to the volatility of the financial markets, including that of equity and fixed income investments in the U.S. and abroad, and may be subject to risks associated with investing in high-yield, small-cap, and foreign securities. Principal invested is not guaranteed at any time, including at or after the target dates.</a:t>
            </a:r>
          </a:p>
        </p:txBody>
      </p:sp>
    </p:spTree>
    <p:extLst>
      <p:ext uri="{BB962C8B-B14F-4D97-AF65-F5344CB8AC3E}">
        <p14:creationId xmlns:p14="http://schemas.microsoft.com/office/powerpoint/2010/main" val="270460319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800"/>
                                        <p:tgtEl>
                                          <p:spTgt spid="65"/>
                                        </p:tgtEl>
                                      </p:cBhvr>
                                    </p:animEffect>
                                    <p:anim calcmode="lin" valueType="num">
                                      <p:cBhvr>
                                        <p:cTn id="14" dur="800" fill="hold"/>
                                        <p:tgtEl>
                                          <p:spTgt spid="65"/>
                                        </p:tgtEl>
                                        <p:attrNameLst>
                                          <p:attrName>ppt_x</p:attrName>
                                        </p:attrNameLst>
                                      </p:cBhvr>
                                      <p:tavLst>
                                        <p:tav tm="0">
                                          <p:val>
                                            <p:strVal val="#ppt_x"/>
                                          </p:val>
                                        </p:tav>
                                        <p:tav tm="100000">
                                          <p:val>
                                            <p:strVal val="#ppt_x"/>
                                          </p:val>
                                        </p:tav>
                                      </p:tavLst>
                                    </p:anim>
                                    <p:anim calcmode="lin" valueType="num">
                                      <p:cBhvr>
                                        <p:cTn id="15" dur="8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5141736" y="3419387"/>
            <a:ext cx="2047543" cy="523220"/>
          </a:xfrm>
          <a:prstGeom prst="rect">
            <a:avLst/>
          </a:prstGeom>
          <a:noFill/>
        </p:spPr>
        <p:txBody>
          <a:bodyPr wrap="square" rtlCol="0">
            <a:spAutoFit/>
          </a:bodyPr>
          <a:lstStyle/>
          <a:p>
            <a:pPr algn="ctr"/>
            <a:r>
              <a:rPr lang="en-US" sz="2800" b="1" dirty="0">
                <a:solidFill>
                  <a:srgbClr val="0D4571"/>
                </a:solidFill>
                <a:latin typeface="Arial"/>
                <a:cs typeface="Arial"/>
              </a:rPr>
              <a:t>NO</a:t>
            </a:r>
          </a:p>
        </p:txBody>
      </p:sp>
      <p:sp>
        <p:nvSpPr>
          <p:cNvPr id="38" name="TextBox 37"/>
          <p:cNvSpPr txBox="1"/>
          <p:nvPr/>
        </p:nvSpPr>
        <p:spPr>
          <a:xfrm>
            <a:off x="1906184" y="3416353"/>
            <a:ext cx="2134838" cy="523220"/>
          </a:xfrm>
          <a:prstGeom prst="rect">
            <a:avLst/>
          </a:prstGeom>
          <a:noFill/>
        </p:spPr>
        <p:txBody>
          <a:bodyPr wrap="square" rtlCol="0">
            <a:spAutoFit/>
          </a:bodyPr>
          <a:lstStyle/>
          <a:p>
            <a:pPr algn="ctr"/>
            <a:r>
              <a:rPr lang="en-US" sz="2800" b="1" dirty="0">
                <a:solidFill>
                  <a:srgbClr val="0D4571"/>
                </a:solidFill>
                <a:latin typeface="Arial"/>
                <a:cs typeface="Arial"/>
              </a:rPr>
              <a:t>YES</a:t>
            </a:r>
          </a:p>
        </p:txBody>
      </p:sp>
      <p:grpSp>
        <p:nvGrpSpPr>
          <p:cNvPr id="2" name="Group 1"/>
          <p:cNvGrpSpPr/>
          <p:nvPr/>
        </p:nvGrpSpPr>
        <p:grpSpPr>
          <a:xfrm>
            <a:off x="2540481" y="2270125"/>
            <a:ext cx="938656" cy="938654"/>
            <a:chOff x="2540481" y="2270125"/>
            <a:chExt cx="938656" cy="938654"/>
          </a:xfrm>
        </p:grpSpPr>
        <p:sp>
          <p:nvSpPr>
            <p:cNvPr id="18" name="Oval 17"/>
            <p:cNvSpPr/>
            <p:nvPr/>
          </p:nvSpPr>
          <p:spPr>
            <a:xfrm>
              <a:off x="2540481" y="2270125"/>
              <a:ext cx="938656" cy="938654"/>
            </a:xfrm>
            <a:prstGeom prst="ellipse">
              <a:avLst/>
            </a:prstGeom>
            <a:solidFill>
              <a:srgbClr val="D43815"/>
            </a:solid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9" name="Freeform 63"/>
            <p:cNvSpPr>
              <a:spLocks noEditPoints="1"/>
            </p:cNvSpPr>
            <p:nvPr/>
          </p:nvSpPr>
          <p:spPr bwMode="auto">
            <a:xfrm>
              <a:off x="2717529" y="2457704"/>
              <a:ext cx="574675" cy="511175"/>
            </a:xfrm>
            <a:custGeom>
              <a:avLst/>
              <a:gdLst>
                <a:gd name="T0" fmla="*/ 240 w 240"/>
                <a:gd name="T1" fmla="*/ 97 h 213"/>
                <a:gd name="T2" fmla="*/ 220 w 240"/>
                <a:gd name="T3" fmla="*/ 77 h 213"/>
                <a:gd name="T4" fmla="*/ 146 w 240"/>
                <a:gd name="T5" fmla="*/ 77 h 213"/>
                <a:gd name="T6" fmla="*/ 154 w 240"/>
                <a:gd name="T7" fmla="*/ 24 h 213"/>
                <a:gd name="T8" fmla="*/ 130 w 240"/>
                <a:gd name="T9" fmla="*/ 1 h 213"/>
                <a:gd name="T10" fmla="*/ 116 w 240"/>
                <a:gd name="T11" fmla="*/ 18 h 213"/>
                <a:gd name="T12" fmla="*/ 56 w 240"/>
                <a:gd name="T13" fmla="*/ 101 h 213"/>
                <a:gd name="T14" fmla="*/ 56 w 240"/>
                <a:gd name="T15" fmla="*/ 89 h 213"/>
                <a:gd name="T16" fmla="*/ 52 w 240"/>
                <a:gd name="T17" fmla="*/ 85 h 213"/>
                <a:gd name="T18" fmla="*/ 4 w 240"/>
                <a:gd name="T19" fmla="*/ 85 h 213"/>
                <a:gd name="T20" fmla="*/ 1 w 240"/>
                <a:gd name="T21" fmla="*/ 86 h 213"/>
                <a:gd name="T22" fmla="*/ 0 w 240"/>
                <a:gd name="T23" fmla="*/ 89 h 213"/>
                <a:gd name="T24" fmla="*/ 0 w 240"/>
                <a:gd name="T25" fmla="*/ 209 h 213"/>
                <a:gd name="T26" fmla="*/ 4 w 240"/>
                <a:gd name="T27" fmla="*/ 213 h 213"/>
                <a:gd name="T28" fmla="*/ 52 w 240"/>
                <a:gd name="T29" fmla="*/ 213 h 213"/>
                <a:gd name="T30" fmla="*/ 56 w 240"/>
                <a:gd name="T31" fmla="*/ 209 h 213"/>
                <a:gd name="T32" fmla="*/ 56 w 240"/>
                <a:gd name="T33" fmla="*/ 194 h 213"/>
                <a:gd name="T34" fmla="*/ 84 w 240"/>
                <a:gd name="T35" fmla="*/ 200 h 213"/>
                <a:gd name="T36" fmla="*/ 124 w 240"/>
                <a:gd name="T37" fmla="*/ 205 h 213"/>
                <a:gd name="T38" fmla="*/ 192 w 240"/>
                <a:gd name="T39" fmla="*/ 205 h 213"/>
                <a:gd name="T40" fmla="*/ 208 w 240"/>
                <a:gd name="T41" fmla="*/ 189 h 213"/>
                <a:gd name="T42" fmla="*/ 205 w 240"/>
                <a:gd name="T43" fmla="*/ 181 h 213"/>
                <a:gd name="T44" fmla="*/ 220 w 240"/>
                <a:gd name="T45" fmla="*/ 165 h 213"/>
                <a:gd name="T46" fmla="*/ 216 w 240"/>
                <a:gd name="T47" fmla="*/ 152 h 213"/>
                <a:gd name="T48" fmla="*/ 232 w 240"/>
                <a:gd name="T49" fmla="*/ 133 h 213"/>
                <a:gd name="T50" fmla="*/ 226 w 240"/>
                <a:gd name="T51" fmla="*/ 120 h 213"/>
                <a:gd name="T52" fmla="*/ 240 w 240"/>
                <a:gd name="T53" fmla="*/ 97 h 213"/>
                <a:gd name="T54" fmla="*/ 48 w 240"/>
                <a:gd name="T55" fmla="*/ 205 h 213"/>
                <a:gd name="T56" fmla="*/ 8 w 240"/>
                <a:gd name="T57" fmla="*/ 205 h 213"/>
                <a:gd name="T58" fmla="*/ 8 w 240"/>
                <a:gd name="T59" fmla="*/ 93 h 213"/>
                <a:gd name="T60" fmla="*/ 48 w 240"/>
                <a:gd name="T61" fmla="*/ 93 h 213"/>
                <a:gd name="T62" fmla="*/ 48 w 240"/>
                <a:gd name="T63" fmla="*/ 105 h 213"/>
                <a:gd name="T64" fmla="*/ 48 w 240"/>
                <a:gd name="T65" fmla="*/ 189 h 213"/>
                <a:gd name="T66" fmla="*/ 48 w 240"/>
                <a:gd name="T67" fmla="*/ 205 h 213"/>
                <a:gd name="T68" fmla="*/ 220 w 240"/>
                <a:gd name="T69" fmla="*/ 113 h 213"/>
                <a:gd name="T70" fmla="*/ 207 w 240"/>
                <a:gd name="T71" fmla="*/ 113 h 213"/>
                <a:gd name="T72" fmla="*/ 203 w 240"/>
                <a:gd name="T73" fmla="*/ 117 h 213"/>
                <a:gd name="T74" fmla="*/ 207 w 240"/>
                <a:gd name="T75" fmla="*/ 121 h 213"/>
                <a:gd name="T76" fmla="*/ 224 w 240"/>
                <a:gd name="T77" fmla="*/ 133 h 213"/>
                <a:gd name="T78" fmla="*/ 212 w 240"/>
                <a:gd name="T79" fmla="*/ 145 h 213"/>
                <a:gd name="T80" fmla="*/ 200 w 240"/>
                <a:gd name="T81" fmla="*/ 145 h 213"/>
                <a:gd name="T82" fmla="*/ 196 w 240"/>
                <a:gd name="T83" fmla="*/ 149 h 213"/>
                <a:gd name="T84" fmla="*/ 200 w 240"/>
                <a:gd name="T85" fmla="*/ 153 h 213"/>
                <a:gd name="T86" fmla="*/ 212 w 240"/>
                <a:gd name="T87" fmla="*/ 165 h 213"/>
                <a:gd name="T88" fmla="*/ 200 w 240"/>
                <a:gd name="T89" fmla="*/ 173 h 213"/>
                <a:gd name="T90" fmla="*/ 188 w 240"/>
                <a:gd name="T91" fmla="*/ 173 h 213"/>
                <a:gd name="T92" fmla="*/ 184 w 240"/>
                <a:gd name="T93" fmla="*/ 177 h 213"/>
                <a:gd name="T94" fmla="*/ 188 w 240"/>
                <a:gd name="T95" fmla="*/ 181 h 213"/>
                <a:gd name="T96" fmla="*/ 200 w 240"/>
                <a:gd name="T97" fmla="*/ 189 h 213"/>
                <a:gd name="T98" fmla="*/ 192 w 240"/>
                <a:gd name="T99" fmla="*/ 197 h 213"/>
                <a:gd name="T100" fmla="*/ 124 w 240"/>
                <a:gd name="T101" fmla="*/ 197 h 213"/>
                <a:gd name="T102" fmla="*/ 86 w 240"/>
                <a:gd name="T103" fmla="*/ 192 h 213"/>
                <a:gd name="T104" fmla="*/ 56 w 240"/>
                <a:gd name="T105" fmla="*/ 186 h 213"/>
                <a:gd name="T106" fmla="*/ 56 w 240"/>
                <a:gd name="T107" fmla="*/ 109 h 213"/>
                <a:gd name="T108" fmla="*/ 124 w 240"/>
                <a:gd name="T109" fmla="*/ 18 h 213"/>
                <a:gd name="T110" fmla="*/ 131 w 240"/>
                <a:gd name="T111" fmla="*/ 9 h 213"/>
                <a:gd name="T112" fmla="*/ 146 w 240"/>
                <a:gd name="T113" fmla="*/ 27 h 213"/>
                <a:gd name="T114" fmla="*/ 136 w 240"/>
                <a:gd name="T115" fmla="*/ 79 h 213"/>
                <a:gd name="T116" fmla="*/ 137 w 240"/>
                <a:gd name="T117" fmla="*/ 83 h 213"/>
                <a:gd name="T118" fmla="*/ 140 w 240"/>
                <a:gd name="T119" fmla="*/ 85 h 213"/>
                <a:gd name="T120" fmla="*/ 220 w 240"/>
                <a:gd name="T121" fmla="*/ 85 h 213"/>
                <a:gd name="T122" fmla="*/ 232 w 240"/>
                <a:gd name="T123" fmla="*/ 97 h 213"/>
                <a:gd name="T124" fmla="*/ 220 w 240"/>
                <a:gd name="T125" fmla="*/ 1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0" h="213">
                  <a:moveTo>
                    <a:pt x="240" y="97"/>
                  </a:moveTo>
                  <a:cubicBezTo>
                    <a:pt x="240" y="86"/>
                    <a:pt x="231" y="77"/>
                    <a:pt x="220" y="77"/>
                  </a:cubicBezTo>
                  <a:cubicBezTo>
                    <a:pt x="146" y="77"/>
                    <a:pt x="146" y="77"/>
                    <a:pt x="146" y="77"/>
                  </a:cubicBezTo>
                  <a:cubicBezTo>
                    <a:pt x="150" y="66"/>
                    <a:pt x="158" y="39"/>
                    <a:pt x="154" y="24"/>
                  </a:cubicBezTo>
                  <a:cubicBezTo>
                    <a:pt x="149" y="6"/>
                    <a:pt x="138" y="0"/>
                    <a:pt x="130" y="1"/>
                  </a:cubicBezTo>
                  <a:cubicBezTo>
                    <a:pt x="122" y="2"/>
                    <a:pt x="116" y="9"/>
                    <a:pt x="116" y="18"/>
                  </a:cubicBezTo>
                  <a:cubicBezTo>
                    <a:pt x="116" y="55"/>
                    <a:pt x="79" y="96"/>
                    <a:pt x="56" y="101"/>
                  </a:cubicBezTo>
                  <a:cubicBezTo>
                    <a:pt x="56" y="89"/>
                    <a:pt x="56" y="89"/>
                    <a:pt x="56" y="89"/>
                  </a:cubicBezTo>
                  <a:cubicBezTo>
                    <a:pt x="56" y="87"/>
                    <a:pt x="54" y="85"/>
                    <a:pt x="52" y="85"/>
                  </a:cubicBezTo>
                  <a:cubicBezTo>
                    <a:pt x="4" y="85"/>
                    <a:pt x="4" y="85"/>
                    <a:pt x="4" y="85"/>
                  </a:cubicBezTo>
                  <a:cubicBezTo>
                    <a:pt x="3" y="85"/>
                    <a:pt x="2" y="85"/>
                    <a:pt x="1" y="86"/>
                  </a:cubicBezTo>
                  <a:cubicBezTo>
                    <a:pt x="0" y="87"/>
                    <a:pt x="0" y="88"/>
                    <a:pt x="0" y="89"/>
                  </a:cubicBezTo>
                  <a:cubicBezTo>
                    <a:pt x="0" y="209"/>
                    <a:pt x="0" y="209"/>
                    <a:pt x="0" y="209"/>
                  </a:cubicBezTo>
                  <a:cubicBezTo>
                    <a:pt x="0" y="211"/>
                    <a:pt x="2" y="213"/>
                    <a:pt x="4" y="213"/>
                  </a:cubicBezTo>
                  <a:cubicBezTo>
                    <a:pt x="52" y="213"/>
                    <a:pt x="52" y="213"/>
                    <a:pt x="52" y="213"/>
                  </a:cubicBezTo>
                  <a:cubicBezTo>
                    <a:pt x="54" y="213"/>
                    <a:pt x="56" y="211"/>
                    <a:pt x="56" y="209"/>
                  </a:cubicBezTo>
                  <a:cubicBezTo>
                    <a:pt x="56" y="194"/>
                    <a:pt x="56" y="194"/>
                    <a:pt x="56" y="194"/>
                  </a:cubicBezTo>
                  <a:cubicBezTo>
                    <a:pt x="68" y="196"/>
                    <a:pt x="77" y="198"/>
                    <a:pt x="84" y="200"/>
                  </a:cubicBezTo>
                  <a:cubicBezTo>
                    <a:pt x="97" y="203"/>
                    <a:pt x="107" y="205"/>
                    <a:pt x="124" y="205"/>
                  </a:cubicBezTo>
                  <a:cubicBezTo>
                    <a:pt x="192" y="205"/>
                    <a:pt x="192" y="205"/>
                    <a:pt x="192" y="205"/>
                  </a:cubicBezTo>
                  <a:cubicBezTo>
                    <a:pt x="203" y="205"/>
                    <a:pt x="208" y="200"/>
                    <a:pt x="208" y="189"/>
                  </a:cubicBezTo>
                  <a:cubicBezTo>
                    <a:pt x="208" y="186"/>
                    <a:pt x="207" y="183"/>
                    <a:pt x="205" y="181"/>
                  </a:cubicBezTo>
                  <a:cubicBezTo>
                    <a:pt x="214" y="179"/>
                    <a:pt x="220" y="173"/>
                    <a:pt x="220" y="165"/>
                  </a:cubicBezTo>
                  <a:cubicBezTo>
                    <a:pt x="220" y="160"/>
                    <a:pt x="219" y="156"/>
                    <a:pt x="216" y="152"/>
                  </a:cubicBezTo>
                  <a:cubicBezTo>
                    <a:pt x="225" y="150"/>
                    <a:pt x="232" y="142"/>
                    <a:pt x="232" y="133"/>
                  </a:cubicBezTo>
                  <a:cubicBezTo>
                    <a:pt x="232" y="128"/>
                    <a:pt x="230" y="124"/>
                    <a:pt x="226" y="120"/>
                  </a:cubicBezTo>
                  <a:cubicBezTo>
                    <a:pt x="236" y="117"/>
                    <a:pt x="240" y="105"/>
                    <a:pt x="240" y="97"/>
                  </a:cubicBezTo>
                  <a:close/>
                  <a:moveTo>
                    <a:pt x="48" y="205"/>
                  </a:moveTo>
                  <a:cubicBezTo>
                    <a:pt x="8" y="205"/>
                    <a:pt x="8" y="205"/>
                    <a:pt x="8" y="205"/>
                  </a:cubicBezTo>
                  <a:cubicBezTo>
                    <a:pt x="8" y="93"/>
                    <a:pt x="8" y="93"/>
                    <a:pt x="8" y="93"/>
                  </a:cubicBezTo>
                  <a:cubicBezTo>
                    <a:pt x="48" y="93"/>
                    <a:pt x="48" y="93"/>
                    <a:pt x="48" y="93"/>
                  </a:cubicBezTo>
                  <a:cubicBezTo>
                    <a:pt x="48" y="105"/>
                    <a:pt x="48" y="105"/>
                    <a:pt x="48" y="105"/>
                  </a:cubicBezTo>
                  <a:cubicBezTo>
                    <a:pt x="48" y="189"/>
                    <a:pt x="48" y="189"/>
                    <a:pt x="48" y="189"/>
                  </a:cubicBezTo>
                  <a:lnTo>
                    <a:pt x="48" y="205"/>
                  </a:lnTo>
                  <a:close/>
                  <a:moveTo>
                    <a:pt x="220" y="113"/>
                  </a:moveTo>
                  <a:cubicBezTo>
                    <a:pt x="207" y="113"/>
                    <a:pt x="207" y="113"/>
                    <a:pt x="207" y="113"/>
                  </a:cubicBezTo>
                  <a:cubicBezTo>
                    <a:pt x="205" y="113"/>
                    <a:pt x="203" y="115"/>
                    <a:pt x="203" y="117"/>
                  </a:cubicBezTo>
                  <a:cubicBezTo>
                    <a:pt x="203" y="119"/>
                    <a:pt x="205" y="121"/>
                    <a:pt x="207" y="121"/>
                  </a:cubicBezTo>
                  <a:cubicBezTo>
                    <a:pt x="216" y="121"/>
                    <a:pt x="224" y="127"/>
                    <a:pt x="224" y="133"/>
                  </a:cubicBezTo>
                  <a:cubicBezTo>
                    <a:pt x="224" y="139"/>
                    <a:pt x="218" y="145"/>
                    <a:pt x="212" y="145"/>
                  </a:cubicBezTo>
                  <a:cubicBezTo>
                    <a:pt x="200" y="145"/>
                    <a:pt x="200" y="145"/>
                    <a:pt x="200" y="145"/>
                  </a:cubicBezTo>
                  <a:cubicBezTo>
                    <a:pt x="198" y="145"/>
                    <a:pt x="196" y="147"/>
                    <a:pt x="196" y="149"/>
                  </a:cubicBezTo>
                  <a:cubicBezTo>
                    <a:pt x="196" y="151"/>
                    <a:pt x="198" y="153"/>
                    <a:pt x="200" y="153"/>
                  </a:cubicBezTo>
                  <a:cubicBezTo>
                    <a:pt x="212" y="153"/>
                    <a:pt x="212" y="162"/>
                    <a:pt x="212" y="165"/>
                  </a:cubicBezTo>
                  <a:cubicBezTo>
                    <a:pt x="212" y="172"/>
                    <a:pt x="203" y="173"/>
                    <a:pt x="200" y="173"/>
                  </a:cubicBezTo>
                  <a:cubicBezTo>
                    <a:pt x="188" y="173"/>
                    <a:pt x="188" y="173"/>
                    <a:pt x="188" y="173"/>
                  </a:cubicBezTo>
                  <a:cubicBezTo>
                    <a:pt x="186" y="173"/>
                    <a:pt x="184" y="175"/>
                    <a:pt x="184" y="177"/>
                  </a:cubicBezTo>
                  <a:cubicBezTo>
                    <a:pt x="184" y="179"/>
                    <a:pt x="186" y="181"/>
                    <a:pt x="188" y="181"/>
                  </a:cubicBezTo>
                  <a:cubicBezTo>
                    <a:pt x="191" y="181"/>
                    <a:pt x="200" y="182"/>
                    <a:pt x="200" y="189"/>
                  </a:cubicBezTo>
                  <a:cubicBezTo>
                    <a:pt x="200" y="195"/>
                    <a:pt x="198" y="197"/>
                    <a:pt x="192" y="197"/>
                  </a:cubicBezTo>
                  <a:cubicBezTo>
                    <a:pt x="124" y="197"/>
                    <a:pt x="124" y="197"/>
                    <a:pt x="124" y="197"/>
                  </a:cubicBezTo>
                  <a:cubicBezTo>
                    <a:pt x="108" y="197"/>
                    <a:pt x="98" y="195"/>
                    <a:pt x="86" y="192"/>
                  </a:cubicBezTo>
                  <a:cubicBezTo>
                    <a:pt x="78" y="190"/>
                    <a:pt x="69" y="188"/>
                    <a:pt x="56" y="186"/>
                  </a:cubicBezTo>
                  <a:cubicBezTo>
                    <a:pt x="56" y="109"/>
                    <a:pt x="56" y="109"/>
                    <a:pt x="56" y="109"/>
                  </a:cubicBezTo>
                  <a:cubicBezTo>
                    <a:pt x="84" y="104"/>
                    <a:pt x="124" y="58"/>
                    <a:pt x="124" y="18"/>
                  </a:cubicBezTo>
                  <a:cubicBezTo>
                    <a:pt x="124" y="13"/>
                    <a:pt x="127" y="10"/>
                    <a:pt x="131" y="9"/>
                  </a:cubicBezTo>
                  <a:cubicBezTo>
                    <a:pt x="136" y="8"/>
                    <a:pt x="142" y="13"/>
                    <a:pt x="146" y="27"/>
                  </a:cubicBezTo>
                  <a:cubicBezTo>
                    <a:pt x="150" y="40"/>
                    <a:pt x="140" y="69"/>
                    <a:pt x="136" y="79"/>
                  </a:cubicBezTo>
                  <a:cubicBezTo>
                    <a:pt x="136" y="81"/>
                    <a:pt x="136" y="82"/>
                    <a:pt x="137" y="83"/>
                  </a:cubicBezTo>
                  <a:cubicBezTo>
                    <a:pt x="137" y="84"/>
                    <a:pt x="139" y="85"/>
                    <a:pt x="140" y="85"/>
                  </a:cubicBezTo>
                  <a:cubicBezTo>
                    <a:pt x="220" y="85"/>
                    <a:pt x="220" y="85"/>
                    <a:pt x="220" y="85"/>
                  </a:cubicBezTo>
                  <a:cubicBezTo>
                    <a:pt x="226" y="85"/>
                    <a:pt x="232" y="91"/>
                    <a:pt x="232" y="97"/>
                  </a:cubicBezTo>
                  <a:cubicBezTo>
                    <a:pt x="232" y="103"/>
                    <a:pt x="228" y="113"/>
                    <a:pt x="220" y="113"/>
                  </a:cubicBezTo>
                  <a:close/>
                </a:path>
              </a:pathLst>
            </a:custGeom>
            <a:solidFill>
              <a:srgbClr val="FFFFFF"/>
            </a:solid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5687586" y="2270125"/>
            <a:ext cx="938656" cy="938654"/>
            <a:chOff x="5687586" y="2270125"/>
            <a:chExt cx="938656" cy="938654"/>
          </a:xfrm>
        </p:grpSpPr>
        <p:sp>
          <p:nvSpPr>
            <p:cNvPr id="21" name="Oval 20"/>
            <p:cNvSpPr/>
            <p:nvPr/>
          </p:nvSpPr>
          <p:spPr>
            <a:xfrm>
              <a:off x="5687586" y="2270125"/>
              <a:ext cx="938656" cy="938654"/>
            </a:xfrm>
            <a:prstGeom prst="ellipse">
              <a:avLst/>
            </a:prstGeom>
            <a:solidFill>
              <a:srgbClr val="D43815"/>
            </a:solid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nvGrpSpPr>
            <p:cNvPr id="40" name="Group 39"/>
            <p:cNvGrpSpPr/>
            <p:nvPr/>
          </p:nvGrpSpPr>
          <p:grpSpPr>
            <a:xfrm>
              <a:off x="5851105" y="2503564"/>
              <a:ext cx="576263" cy="508000"/>
              <a:chOff x="4103688" y="3009900"/>
              <a:chExt cx="576263" cy="508000"/>
            </a:xfrm>
            <a:solidFill>
              <a:srgbClr val="FFFFFF"/>
            </a:solidFill>
          </p:grpSpPr>
          <p:sp>
            <p:nvSpPr>
              <p:cNvPr id="41" name="Freeform 65"/>
              <p:cNvSpPr>
                <a:spLocks noEditPoints="1"/>
              </p:cNvSpPr>
              <p:nvPr/>
            </p:nvSpPr>
            <p:spPr bwMode="auto">
              <a:xfrm>
                <a:off x="4103688" y="3009900"/>
                <a:ext cx="576263" cy="508000"/>
              </a:xfrm>
              <a:custGeom>
                <a:avLst/>
                <a:gdLst>
                  <a:gd name="T0" fmla="*/ 188 w 240"/>
                  <a:gd name="T1" fmla="*/ 0 h 212"/>
                  <a:gd name="T2" fmla="*/ 184 w 240"/>
                  <a:gd name="T3" fmla="*/ 19 h 212"/>
                  <a:gd name="T4" fmla="*/ 116 w 240"/>
                  <a:gd name="T5" fmla="*/ 8 h 212"/>
                  <a:gd name="T6" fmla="*/ 32 w 240"/>
                  <a:gd name="T7" fmla="*/ 24 h 212"/>
                  <a:gd name="T8" fmla="*/ 20 w 240"/>
                  <a:gd name="T9" fmla="*/ 48 h 212"/>
                  <a:gd name="T10" fmla="*/ 8 w 240"/>
                  <a:gd name="T11" fmla="*/ 80 h 212"/>
                  <a:gd name="T12" fmla="*/ 0 w 240"/>
                  <a:gd name="T13" fmla="*/ 116 h 212"/>
                  <a:gd name="T14" fmla="*/ 94 w 240"/>
                  <a:gd name="T15" fmla="*/ 136 h 212"/>
                  <a:gd name="T16" fmla="*/ 108 w 240"/>
                  <a:gd name="T17" fmla="*/ 212 h 212"/>
                  <a:gd name="T18" fmla="*/ 124 w 240"/>
                  <a:gd name="T19" fmla="*/ 195 h 212"/>
                  <a:gd name="T20" fmla="*/ 184 w 240"/>
                  <a:gd name="T21" fmla="*/ 124 h 212"/>
                  <a:gd name="T22" fmla="*/ 236 w 240"/>
                  <a:gd name="T23" fmla="*/ 128 h 212"/>
                  <a:gd name="T24" fmla="*/ 239 w 240"/>
                  <a:gd name="T25" fmla="*/ 127 h 212"/>
                  <a:gd name="T26" fmla="*/ 240 w 240"/>
                  <a:gd name="T27" fmla="*/ 4 h 212"/>
                  <a:gd name="T28" fmla="*/ 116 w 240"/>
                  <a:gd name="T29" fmla="*/ 195 h 212"/>
                  <a:gd name="T30" fmla="*/ 94 w 240"/>
                  <a:gd name="T31" fmla="*/ 186 h 212"/>
                  <a:gd name="T32" fmla="*/ 103 w 240"/>
                  <a:gd name="T33" fmla="*/ 130 h 212"/>
                  <a:gd name="T34" fmla="*/ 20 w 240"/>
                  <a:gd name="T35" fmla="*/ 128 h 212"/>
                  <a:gd name="T36" fmla="*/ 20 w 240"/>
                  <a:gd name="T37" fmla="*/ 100 h 212"/>
                  <a:gd name="T38" fmla="*/ 37 w 240"/>
                  <a:gd name="T39" fmla="*/ 96 h 212"/>
                  <a:gd name="T40" fmla="*/ 16 w 240"/>
                  <a:gd name="T41" fmla="*/ 80 h 212"/>
                  <a:gd name="T42" fmla="*/ 40 w 240"/>
                  <a:gd name="T43" fmla="*/ 68 h 212"/>
                  <a:gd name="T44" fmla="*/ 40 w 240"/>
                  <a:gd name="T45" fmla="*/ 60 h 212"/>
                  <a:gd name="T46" fmla="*/ 40 w 240"/>
                  <a:gd name="T47" fmla="*/ 40 h 212"/>
                  <a:gd name="T48" fmla="*/ 56 w 240"/>
                  <a:gd name="T49" fmla="*/ 36 h 212"/>
                  <a:gd name="T50" fmla="*/ 40 w 240"/>
                  <a:gd name="T51" fmla="*/ 24 h 212"/>
                  <a:gd name="T52" fmla="*/ 116 w 240"/>
                  <a:gd name="T53" fmla="*/ 16 h 212"/>
                  <a:gd name="T54" fmla="*/ 184 w 240"/>
                  <a:gd name="T55" fmla="*/ 27 h 212"/>
                  <a:gd name="T56" fmla="*/ 116 w 240"/>
                  <a:gd name="T57" fmla="*/ 195 h 212"/>
                  <a:gd name="T58" fmla="*/ 192 w 240"/>
                  <a:gd name="T59" fmla="*/ 120 h 212"/>
                  <a:gd name="T60" fmla="*/ 192 w 240"/>
                  <a:gd name="T61" fmla="*/ 24 h 212"/>
                  <a:gd name="T62" fmla="*/ 232 w 240"/>
                  <a:gd name="T63" fmla="*/ 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12">
                    <a:moveTo>
                      <a:pt x="236" y="0"/>
                    </a:moveTo>
                    <a:cubicBezTo>
                      <a:pt x="188" y="0"/>
                      <a:pt x="188" y="0"/>
                      <a:pt x="188" y="0"/>
                    </a:cubicBezTo>
                    <a:cubicBezTo>
                      <a:pt x="186" y="0"/>
                      <a:pt x="184" y="2"/>
                      <a:pt x="184" y="4"/>
                    </a:cubicBezTo>
                    <a:cubicBezTo>
                      <a:pt x="184" y="19"/>
                      <a:pt x="184" y="19"/>
                      <a:pt x="184" y="19"/>
                    </a:cubicBezTo>
                    <a:cubicBezTo>
                      <a:pt x="172" y="17"/>
                      <a:pt x="163" y="15"/>
                      <a:pt x="156" y="13"/>
                    </a:cubicBezTo>
                    <a:cubicBezTo>
                      <a:pt x="143" y="10"/>
                      <a:pt x="133" y="8"/>
                      <a:pt x="116" y="8"/>
                    </a:cubicBezTo>
                    <a:cubicBezTo>
                      <a:pt x="48" y="8"/>
                      <a:pt x="48" y="8"/>
                      <a:pt x="48" y="8"/>
                    </a:cubicBezTo>
                    <a:cubicBezTo>
                      <a:pt x="37" y="8"/>
                      <a:pt x="32" y="13"/>
                      <a:pt x="32" y="24"/>
                    </a:cubicBezTo>
                    <a:cubicBezTo>
                      <a:pt x="32" y="27"/>
                      <a:pt x="33" y="30"/>
                      <a:pt x="35" y="32"/>
                    </a:cubicBezTo>
                    <a:cubicBezTo>
                      <a:pt x="26" y="34"/>
                      <a:pt x="20" y="40"/>
                      <a:pt x="20" y="48"/>
                    </a:cubicBezTo>
                    <a:cubicBezTo>
                      <a:pt x="20" y="53"/>
                      <a:pt x="21" y="57"/>
                      <a:pt x="24" y="61"/>
                    </a:cubicBezTo>
                    <a:cubicBezTo>
                      <a:pt x="15" y="63"/>
                      <a:pt x="8" y="71"/>
                      <a:pt x="8" y="80"/>
                    </a:cubicBezTo>
                    <a:cubicBezTo>
                      <a:pt x="8" y="85"/>
                      <a:pt x="10" y="89"/>
                      <a:pt x="14" y="93"/>
                    </a:cubicBezTo>
                    <a:cubicBezTo>
                      <a:pt x="4" y="96"/>
                      <a:pt x="0" y="108"/>
                      <a:pt x="0" y="116"/>
                    </a:cubicBezTo>
                    <a:cubicBezTo>
                      <a:pt x="0" y="127"/>
                      <a:pt x="9" y="136"/>
                      <a:pt x="20" y="136"/>
                    </a:cubicBezTo>
                    <a:cubicBezTo>
                      <a:pt x="94" y="136"/>
                      <a:pt x="94" y="136"/>
                      <a:pt x="94" y="136"/>
                    </a:cubicBezTo>
                    <a:cubicBezTo>
                      <a:pt x="90" y="147"/>
                      <a:pt x="82" y="174"/>
                      <a:pt x="86" y="189"/>
                    </a:cubicBezTo>
                    <a:cubicBezTo>
                      <a:pt x="91" y="206"/>
                      <a:pt x="100" y="212"/>
                      <a:pt x="108" y="212"/>
                    </a:cubicBezTo>
                    <a:cubicBezTo>
                      <a:pt x="109" y="212"/>
                      <a:pt x="110" y="212"/>
                      <a:pt x="110" y="212"/>
                    </a:cubicBezTo>
                    <a:cubicBezTo>
                      <a:pt x="118" y="211"/>
                      <a:pt x="124" y="204"/>
                      <a:pt x="124" y="195"/>
                    </a:cubicBezTo>
                    <a:cubicBezTo>
                      <a:pt x="124" y="158"/>
                      <a:pt x="161" y="117"/>
                      <a:pt x="184" y="112"/>
                    </a:cubicBezTo>
                    <a:cubicBezTo>
                      <a:pt x="184" y="124"/>
                      <a:pt x="184" y="124"/>
                      <a:pt x="184" y="124"/>
                    </a:cubicBezTo>
                    <a:cubicBezTo>
                      <a:pt x="184" y="126"/>
                      <a:pt x="186" y="128"/>
                      <a:pt x="188" y="128"/>
                    </a:cubicBezTo>
                    <a:cubicBezTo>
                      <a:pt x="236" y="128"/>
                      <a:pt x="236" y="128"/>
                      <a:pt x="236" y="128"/>
                    </a:cubicBezTo>
                    <a:cubicBezTo>
                      <a:pt x="236" y="128"/>
                      <a:pt x="236" y="128"/>
                      <a:pt x="236" y="128"/>
                    </a:cubicBezTo>
                    <a:cubicBezTo>
                      <a:pt x="237" y="128"/>
                      <a:pt x="238" y="128"/>
                      <a:pt x="239" y="127"/>
                    </a:cubicBezTo>
                    <a:cubicBezTo>
                      <a:pt x="240" y="126"/>
                      <a:pt x="240" y="125"/>
                      <a:pt x="240" y="124"/>
                    </a:cubicBezTo>
                    <a:cubicBezTo>
                      <a:pt x="240" y="4"/>
                      <a:pt x="240" y="4"/>
                      <a:pt x="240" y="4"/>
                    </a:cubicBezTo>
                    <a:cubicBezTo>
                      <a:pt x="240" y="2"/>
                      <a:pt x="238" y="0"/>
                      <a:pt x="236" y="0"/>
                    </a:cubicBezTo>
                    <a:close/>
                    <a:moveTo>
                      <a:pt x="116" y="195"/>
                    </a:moveTo>
                    <a:cubicBezTo>
                      <a:pt x="116" y="200"/>
                      <a:pt x="113" y="203"/>
                      <a:pt x="109" y="204"/>
                    </a:cubicBezTo>
                    <a:cubicBezTo>
                      <a:pt x="104" y="205"/>
                      <a:pt x="98" y="200"/>
                      <a:pt x="94" y="186"/>
                    </a:cubicBezTo>
                    <a:cubicBezTo>
                      <a:pt x="90" y="173"/>
                      <a:pt x="100" y="144"/>
                      <a:pt x="104" y="134"/>
                    </a:cubicBezTo>
                    <a:cubicBezTo>
                      <a:pt x="104" y="132"/>
                      <a:pt x="104" y="131"/>
                      <a:pt x="103" y="130"/>
                    </a:cubicBezTo>
                    <a:cubicBezTo>
                      <a:pt x="103" y="129"/>
                      <a:pt x="101" y="128"/>
                      <a:pt x="100" y="128"/>
                    </a:cubicBezTo>
                    <a:cubicBezTo>
                      <a:pt x="20" y="128"/>
                      <a:pt x="20" y="128"/>
                      <a:pt x="20" y="128"/>
                    </a:cubicBezTo>
                    <a:cubicBezTo>
                      <a:pt x="14" y="128"/>
                      <a:pt x="8" y="122"/>
                      <a:pt x="8" y="116"/>
                    </a:cubicBezTo>
                    <a:cubicBezTo>
                      <a:pt x="8" y="110"/>
                      <a:pt x="12" y="100"/>
                      <a:pt x="20" y="100"/>
                    </a:cubicBezTo>
                    <a:cubicBezTo>
                      <a:pt x="33" y="100"/>
                      <a:pt x="33" y="100"/>
                      <a:pt x="33" y="100"/>
                    </a:cubicBezTo>
                    <a:cubicBezTo>
                      <a:pt x="35" y="100"/>
                      <a:pt x="37" y="98"/>
                      <a:pt x="37" y="96"/>
                    </a:cubicBezTo>
                    <a:cubicBezTo>
                      <a:pt x="37" y="94"/>
                      <a:pt x="35" y="92"/>
                      <a:pt x="33" y="92"/>
                    </a:cubicBezTo>
                    <a:cubicBezTo>
                      <a:pt x="24" y="92"/>
                      <a:pt x="16" y="86"/>
                      <a:pt x="16" y="80"/>
                    </a:cubicBezTo>
                    <a:cubicBezTo>
                      <a:pt x="16" y="74"/>
                      <a:pt x="22" y="68"/>
                      <a:pt x="28" y="68"/>
                    </a:cubicBezTo>
                    <a:cubicBezTo>
                      <a:pt x="40" y="68"/>
                      <a:pt x="40" y="68"/>
                      <a:pt x="40" y="68"/>
                    </a:cubicBezTo>
                    <a:cubicBezTo>
                      <a:pt x="42" y="68"/>
                      <a:pt x="44" y="66"/>
                      <a:pt x="44" y="64"/>
                    </a:cubicBezTo>
                    <a:cubicBezTo>
                      <a:pt x="44" y="62"/>
                      <a:pt x="42" y="60"/>
                      <a:pt x="40" y="60"/>
                    </a:cubicBezTo>
                    <a:cubicBezTo>
                      <a:pt x="28" y="60"/>
                      <a:pt x="28" y="51"/>
                      <a:pt x="28" y="48"/>
                    </a:cubicBezTo>
                    <a:cubicBezTo>
                      <a:pt x="28" y="41"/>
                      <a:pt x="37" y="40"/>
                      <a:pt x="40" y="40"/>
                    </a:cubicBezTo>
                    <a:cubicBezTo>
                      <a:pt x="52" y="40"/>
                      <a:pt x="52" y="40"/>
                      <a:pt x="52" y="40"/>
                    </a:cubicBezTo>
                    <a:cubicBezTo>
                      <a:pt x="54" y="40"/>
                      <a:pt x="56" y="38"/>
                      <a:pt x="56" y="36"/>
                    </a:cubicBezTo>
                    <a:cubicBezTo>
                      <a:pt x="56" y="34"/>
                      <a:pt x="54" y="32"/>
                      <a:pt x="52" y="32"/>
                    </a:cubicBezTo>
                    <a:cubicBezTo>
                      <a:pt x="49" y="32"/>
                      <a:pt x="40" y="31"/>
                      <a:pt x="40" y="24"/>
                    </a:cubicBezTo>
                    <a:cubicBezTo>
                      <a:pt x="40" y="18"/>
                      <a:pt x="42" y="16"/>
                      <a:pt x="48" y="16"/>
                    </a:cubicBezTo>
                    <a:cubicBezTo>
                      <a:pt x="116" y="16"/>
                      <a:pt x="116" y="16"/>
                      <a:pt x="116" y="16"/>
                    </a:cubicBezTo>
                    <a:cubicBezTo>
                      <a:pt x="132" y="16"/>
                      <a:pt x="142" y="18"/>
                      <a:pt x="154" y="21"/>
                    </a:cubicBezTo>
                    <a:cubicBezTo>
                      <a:pt x="162" y="23"/>
                      <a:pt x="171" y="25"/>
                      <a:pt x="184" y="27"/>
                    </a:cubicBezTo>
                    <a:cubicBezTo>
                      <a:pt x="184" y="104"/>
                      <a:pt x="184" y="104"/>
                      <a:pt x="184" y="104"/>
                    </a:cubicBezTo>
                    <a:cubicBezTo>
                      <a:pt x="156" y="109"/>
                      <a:pt x="116" y="155"/>
                      <a:pt x="116" y="195"/>
                    </a:cubicBezTo>
                    <a:close/>
                    <a:moveTo>
                      <a:pt x="232" y="120"/>
                    </a:moveTo>
                    <a:cubicBezTo>
                      <a:pt x="192" y="120"/>
                      <a:pt x="192" y="120"/>
                      <a:pt x="192" y="120"/>
                    </a:cubicBezTo>
                    <a:cubicBezTo>
                      <a:pt x="192" y="108"/>
                      <a:pt x="192" y="108"/>
                      <a:pt x="192" y="108"/>
                    </a:cubicBezTo>
                    <a:cubicBezTo>
                      <a:pt x="192" y="24"/>
                      <a:pt x="192" y="24"/>
                      <a:pt x="192" y="24"/>
                    </a:cubicBezTo>
                    <a:cubicBezTo>
                      <a:pt x="192" y="8"/>
                      <a:pt x="192" y="8"/>
                      <a:pt x="192" y="8"/>
                    </a:cubicBezTo>
                    <a:cubicBezTo>
                      <a:pt x="232" y="8"/>
                      <a:pt x="232" y="8"/>
                      <a:pt x="232" y="8"/>
                    </a:cubicBezTo>
                    <a:lnTo>
                      <a:pt x="232" y="120"/>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Oval 66"/>
              <p:cNvSpPr>
                <a:spLocks noChangeArrowheads="1"/>
              </p:cNvSpPr>
              <p:nvPr/>
            </p:nvSpPr>
            <p:spPr bwMode="auto">
              <a:xfrm>
                <a:off x="4586288" y="3052763"/>
                <a:ext cx="23813" cy="23813"/>
              </a:xfrm>
              <a:prstGeom prst="ellipse">
                <a:avLst/>
              </a:pr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3" name="TextBox 42"/>
          <p:cNvSpPr txBox="1"/>
          <p:nvPr/>
        </p:nvSpPr>
        <p:spPr>
          <a:xfrm>
            <a:off x="262986" y="708405"/>
            <a:ext cx="7690424" cy="830997"/>
          </a:xfrm>
          <a:prstGeom prst="rect">
            <a:avLst/>
          </a:prstGeom>
          <a:noFill/>
        </p:spPr>
        <p:txBody>
          <a:bodyPr wrap="square" rtlCol="0">
            <a:spAutoFit/>
          </a:bodyPr>
          <a:lstStyle/>
          <a:p>
            <a:r>
              <a:rPr lang="en-US" sz="2400" b="1" dirty="0">
                <a:solidFill>
                  <a:srgbClr val="0D4571"/>
                </a:solidFill>
                <a:latin typeface="Arial"/>
                <a:cs typeface="Arial"/>
              </a:rPr>
              <a:t>Should you invest in more </a:t>
            </a:r>
            <a:br>
              <a:rPr lang="en-US" sz="2400" b="1" dirty="0">
                <a:solidFill>
                  <a:srgbClr val="0D4571"/>
                </a:solidFill>
                <a:latin typeface="Arial"/>
                <a:cs typeface="Arial"/>
              </a:rPr>
            </a:br>
            <a:r>
              <a:rPr lang="en-US" sz="2400" b="1" dirty="0">
                <a:solidFill>
                  <a:srgbClr val="0D4571"/>
                </a:solidFill>
                <a:latin typeface="Arial"/>
                <a:cs typeface="Arial"/>
              </a:rPr>
              <a:t>than one target date fund?</a:t>
            </a:r>
          </a:p>
        </p:txBody>
      </p:sp>
      <p:grpSp>
        <p:nvGrpSpPr>
          <p:cNvPr id="44" name="Group 43"/>
          <p:cNvGrpSpPr/>
          <p:nvPr/>
        </p:nvGrpSpPr>
        <p:grpSpPr>
          <a:xfrm>
            <a:off x="253397" y="0"/>
            <a:ext cx="2407627" cy="561402"/>
            <a:chOff x="5913317" y="0"/>
            <a:chExt cx="2407627" cy="561402"/>
          </a:xfrm>
        </p:grpSpPr>
        <p:sp>
          <p:nvSpPr>
            <p:cNvPr id="45" name="Round Same Side Corner Rectangle 44"/>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46" name="Group 45"/>
            <p:cNvGrpSpPr/>
            <p:nvPr/>
          </p:nvGrpSpPr>
          <p:grpSpPr>
            <a:xfrm>
              <a:off x="5998058" y="117953"/>
              <a:ext cx="1806980" cy="328396"/>
              <a:chOff x="-18290" y="2448962"/>
              <a:chExt cx="1806980" cy="288079"/>
            </a:xfrm>
          </p:grpSpPr>
          <p:sp>
            <p:nvSpPr>
              <p:cNvPr id="48" name="Rounded Rectangle 47"/>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9" name="TextBox 48"/>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3</a:t>
                </a:r>
                <a:endParaRPr lang="en-US" sz="1400" b="1" dirty="0">
                  <a:solidFill>
                    <a:schemeClr val="bg1"/>
                  </a:solidFill>
                  <a:latin typeface="Arial"/>
                  <a:cs typeface="Arial"/>
                </a:endParaRPr>
              </a:p>
            </p:txBody>
          </p:sp>
        </p:grpSp>
        <p:sp>
          <p:nvSpPr>
            <p:cNvPr id="47" name="Oval 46"/>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grpSp>
        <p:nvGrpSpPr>
          <p:cNvPr id="50" name="Group 49"/>
          <p:cNvGrpSpPr/>
          <p:nvPr/>
        </p:nvGrpSpPr>
        <p:grpSpPr>
          <a:xfrm>
            <a:off x="2274800" y="168275"/>
            <a:ext cx="215668" cy="229966"/>
            <a:chOff x="1790700" y="4003675"/>
            <a:chExt cx="574675" cy="612775"/>
          </a:xfrm>
          <a:solidFill>
            <a:schemeClr val="bg1"/>
          </a:solidFill>
        </p:grpSpPr>
        <p:sp>
          <p:nvSpPr>
            <p:cNvPr id="51" name="Freeform 33"/>
            <p:cNvSpPr>
              <a:spLocks noEditPoints="1"/>
            </p:cNvSpPr>
            <p:nvPr/>
          </p:nvSpPr>
          <p:spPr bwMode="auto">
            <a:xfrm>
              <a:off x="2035175" y="4003675"/>
              <a:ext cx="330200" cy="327025"/>
            </a:xfrm>
            <a:custGeom>
              <a:avLst/>
              <a:gdLst>
                <a:gd name="T0" fmla="*/ 55 w 138"/>
                <a:gd name="T1" fmla="*/ 136 h 136"/>
                <a:gd name="T2" fmla="*/ 51 w 138"/>
                <a:gd name="T3" fmla="*/ 121 h 136"/>
                <a:gd name="T4" fmla="*/ 21 w 138"/>
                <a:gd name="T5" fmla="*/ 119 h 136"/>
                <a:gd name="T6" fmla="*/ 1 w 138"/>
                <a:gd name="T7" fmla="*/ 91 h 136"/>
                <a:gd name="T8" fmla="*/ 2 w 138"/>
                <a:gd name="T9" fmla="*/ 86 h 136"/>
                <a:gd name="T10" fmla="*/ 15 w 138"/>
                <a:gd name="T11" fmla="*/ 61 h 136"/>
                <a:gd name="T12" fmla="*/ 1 w 138"/>
                <a:gd name="T13" fmla="*/ 51 h 136"/>
                <a:gd name="T14" fmla="*/ 16 w 138"/>
                <a:gd name="T15" fmla="*/ 22 h 136"/>
                <a:gd name="T16" fmla="*/ 35 w 138"/>
                <a:gd name="T17" fmla="*/ 28 h 136"/>
                <a:gd name="T18" fmla="*/ 51 w 138"/>
                <a:gd name="T19" fmla="*/ 4 h 136"/>
                <a:gd name="T20" fmla="*/ 85 w 138"/>
                <a:gd name="T21" fmla="*/ 0 h 136"/>
                <a:gd name="T22" fmla="*/ 89 w 138"/>
                <a:gd name="T23" fmla="*/ 19 h 136"/>
                <a:gd name="T24" fmla="*/ 116 w 138"/>
                <a:gd name="T25" fmla="*/ 20 h 136"/>
                <a:gd name="T26" fmla="*/ 121 w 138"/>
                <a:gd name="T27" fmla="*/ 22 h 136"/>
                <a:gd name="T28" fmla="*/ 135 w 138"/>
                <a:gd name="T29" fmla="*/ 54 h 136"/>
                <a:gd name="T30" fmla="*/ 122 w 138"/>
                <a:gd name="T31" fmla="*/ 79 h 136"/>
                <a:gd name="T32" fmla="*/ 136 w 138"/>
                <a:gd name="T33" fmla="*/ 91 h 136"/>
                <a:gd name="T34" fmla="*/ 119 w 138"/>
                <a:gd name="T35" fmla="*/ 119 h 136"/>
                <a:gd name="T36" fmla="*/ 104 w 138"/>
                <a:gd name="T37" fmla="*/ 112 h 136"/>
                <a:gd name="T38" fmla="*/ 89 w 138"/>
                <a:gd name="T39" fmla="*/ 132 h 136"/>
                <a:gd name="T40" fmla="*/ 59 w 138"/>
                <a:gd name="T41" fmla="*/ 128 h 136"/>
                <a:gd name="T42" fmla="*/ 81 w 138"/>
                <a:gd name="T43" fmla="*/ 118 h 136"/>
                <a:gd name="T44" fmla="*/ 101 w 138"/>
                <a:gd name="T45" fmla="*/ 104 h 136"/>
                <a:gd name="T46" fmla="*/ 116 w 138"/>
                <a:gd name="T47" fmla="*/ 110 h 136"/>
                <a:gd name="T48" fmla="*/ 116 w 138"/>
                <a:gd name="T49" fmla="*/ 84 h 136"/>
                <a:gd name="T50" fmla="*/ 114 w 138"/>
                <a:gd name="T51" fmla="*/ 60 h 136"/>
                <a:gd name="T52" fmla="*/ 128 w 138"/>
                <a:gd name="T53" fmla="*/ 49 h 136"/>
                <a:gd name="T54" fmla="*/ 105 w 138"/>
                <a:gd name="T55" fmla="*/ 36 h 136"/>
                <a:gd name="T56" fmla="*/ 83 w 138"/>
                <a:gd name="T57" fmla="*/ 25 h 136"/>
                <a:gd name="T58" fmla="*/ 81 w 138"/>
                <a:gd name="T59" fmla="*/ 8 h 136"/>
                <a:gd name="T60" fmla="*/ 59 w 138"/>
                <a:gd name="T61" fmla="*/ 22 h 136"/>
                <a:gd name="T62" fmla="*/ 38 w 138"/>
                <a:gd name="T63" fmla="*/ 35 h 136"/>
                <a:gd name="T64" fmla="*/ 21 w 138"/>
                <a:gd name="T65" fmla="*/ 29 h 136"/>
                <a:gd name="T66" fmla="*/ 22 w 138"/>
                <a:gd name="T67" fmla="*/ 55 h 136"/>
                <a:gd name="T68" fmla="*/ 23 w 138"/>
                <a:gd name="T69" fmla="*/ 80 h 136"/>
                <a:gd name="T70" fmla="*/ 10 w 138"/>
                <a:gd name="T71" fmla="*/ 91 h 136"/>
                <a:gd name="T72" fmla="*/ 33 w 138"/>
                <a:gd name="T73" fmla="*/ 103 h 136"/>
                <a:gd name="T74" fmla="*/ 56 w 138"/>
                <a:gd name="T75" fmla="*/ 114 h 136"/>
                <a:gd name="T76" fmla="*/ 59 w 138"/>
                <a:gd name="T77"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136">
                  <a:moveTo>
                    <a:pt x="85" y="136"/>
                  </a:moveTo>
                  <a:cubicBezTo>
                    <a:pt x="55" y="136"/>
                    <a:pt x="55" y="136"/>
                    <a:pt x="55" y="136"/>
                  </a:cubicBezTo>
                  <a:cubicBezTo>
                    <a:pt x="53" y="136"/>
                    <a:pt x="51" y="134"/>
                    <a:pt x="51" y="132"/>
                  </a:cubicBezTo>
                  <a:cubicBezTo>
                    <a:pt x="51" y="121"/>
                    <a:pt x="51" y="121"/>
                    <a:pt x="51" y="121"/>
                  </a:cubicBezTo>
                  <a:cubicBezTo>
                    <a:pt x="43" y="119"/>
                    <a:pt x="39" y="116"/>
                    <a:pt x="35" y="112"/>
                  </a:cubicBezTo>
                  <a:cubicBezTo>
                    <a:pt x="21" y="119"/>
                    <a:pt x="21" y="119"/>
                    <a:pt x="21" y="119"/>
                  </a:cubicBezTo>
                  <a:cubicBezTo>
                    <a:pt x="19" y="120"/>
                    <a:pt x="17" y="120"/>
                    <a:pt x="16" y="118"/>
                  </a:cubicBezTo>
                  <a:cubicBezTo>
                    <a:pt x="1" y="91"/>
                    <a:pt x="1" y="91"/>
                    <a:pt x="1" y="91"/>
                  </a:cubicBezTo>
                  <a:cubicBezTo>
                    <a:pt x="0" y="91"/>
                    <a:pt x="0" y="89"/>
                    <a:pt x="0" y="88"/>
                  </a:cubicBezTo>
                  <a:cubicBezTo>
                    <a:pt x="1" y="87"/>
                    <a:pt x="1" y="86"/>
                    <a:pt x="2" y="86"/>
                  </a:cubicBezTo>
                  <a:cubicBezTo>
                    <a:pt x="15" y="79"/>
                    <a:pt x="15" y="79"/>
                    <a:pt x="15" y="79"/>
                  </a:cubicBezTo>
                  <a:cubicBezTo>
                    <a:pt x="14" y="73"/>
                    <a:pt x="14" y="67"/>
                    <a:pt x="15" y="61"/>
                  </a:cubicBezTo>
                  <a:cubicBezTo>
                    <a:pt x="2" y="54"/>
                    <a:pt x="2" y="54"/>
                    <a:pt x="2" y="54"/>
                  </a:cubicBezTo>
                  <a:cubicBezTo>
                    <a:pt x="2" y="53"/>
                    <a:pt x="1" y="52"/>
                    <a:pt x="1" y="51"/>
                  </a:cubicBezTo>
                  <a:cubicBezTo>
                    <a:pt x="0" y="50"/>
                    <a:pt x="0" y="49"/>
                    <a:pt x="1" y="48"/>
                  </a:cubicBezTo>
                  <a:cubicBezTo>
                    <a:pt x="16" y="22"/>
                    <a:pt x="16" y="22"/>
                    <a:pt x="16" y="22"/>
                  </a:cubicBezTo>
                  <a:cubicBezTo>
                    <a:pt x="17" y="20"/>
                    <a:pt x="20" y="19"/>
                    <a:pt x="22" y="20"/>
                  </a:cubicBezTo>
                  <a:cubicBezTo>
                    <a:pt x="35" y="28"/>
                    <a:pt x="35" y="28"/>
                    <a:pt x="35" y="28"/>
                  </a:cubicBezTo>
                  <a:cubicBezTo>
                    <a:pt x="39" y="24"/>
                    <a:pt x="43" y="21"/>
                    <a:pt x="51" y="19"/>
                  </a:cubicBezTo>
                  <a:cubicBezTo>
                    <a:pt x="51" y="4"/>
                    <a:pt x="51" y="4"/>
                    <a:pt x="51" y="4"/>
                  </a:cubicBezTo>
                  <a:cubicBezTo>
                    <a:pt x="51" y="2"/>
                    <a:pt x="53" y="0"/>
                    <a:pt x="55" y="0"/>
                  </a:cubicBezTo>
                  <a:cubicBezTo>
                    <a:pt x="85" y="0"/>
                    <a:pt x="85" y="0"/>
                    <a:pt x="85" y="0"/>
                  </a:cubicBezTo>
                  <a:cubicBezTo>
                    <a:pt x="87" y="0"/>
                    <a:pt x="89" y="2"/>
                    <a:pt x="89" y="4"/>
                  </a:cubicBezTo>
                  <a:cubicBezTo>
                    <a:pt x="89" y="19"/>
                    <a:pt x="89" y="19"/>
                    <a:pt x="89" y="19"/>
                  </a:cubicBezTo>
                  <a:cubicBezTo>
                    <a:pt x="95" y="22"/>
                    <a:pt x="100" y="25"/>
                    <a:pt x="104" y="28"/>
                  </a:cubicBezTo>
                  <a:cubicBezTo>
                    <a:pt x="116" y="20"/>
                    <a:pt x="116" y="20"/>
                    <a:pt x="116" y="20"/>
                  </a:cubicBezTo>
                  <a:cubicBezTo>
                    <a:pt x="117" y="20"/>
                    <a:pt x="118" y="20"/>
                    <a:pt x="119" y="20"/>
                  </a:cubicBezTo>
                  <a:cubicBezTo>
                    <a:pt x="120" y="20"/>
                    <a:pt x="121" y="21"/>
                    <a:pt x="121" y="22"/>
                  </a:cubicBezTo>
                  <a:cubicBezTo>
                    <a:pt x="136" y="48"/>
                    <a:pt x="136" y="48"/>
                    <a:pt x="136" y="48"/>
                  </a:cubicBezTo>
                  <a:cubicBezTo>
                    <a:pt x="138" y="50"/>
                    <a:pt x="137" y="52"/>
                    <a:pt x="135" y="54"/>
                  </a:cubicBezTo>
                  <a:cubicBezTo>
                    <a:pt x="122" y="61"/>
                    <a:pt x="122" y="61"/>
                    <a:pt x="122" y="61"/>
                  </a:cubicBezTo>
                  <a:cubicBezTo>
                    <a:pt x="123" y="67"/>
                    <a:pt x="123" y="73"/>
                    <a:pt x="122" y="79"/>
                  </a:cubicBezTo>
                  <a:cubicBezTo>
                    <a:pt x="135" y="86"/>
                    <a:pt x="135" y="86"/>
                    <a:pt x="135" y="86"/>
                  </a:cubicBezTo>
                  <a:cubicBezTo>
                    <a:pt x="137" y="87"/>
                    <a:pt x="138" y="90"/>
                    <a:pt x="136" y="91"/>
                  </a:cubicBezTo>
                  <a:cubicBezTo>
                    <a:pt x="121" y="118"/>
                    <a:pt x="121" y="118"/>
                    <a:pt x="121" y="118"/>
                  </a:cubicBezTo>
                  <a:cubicBezTo>
                    <a:pt x="121" y="119"/>
                    <a:pt x="120" y="119"/>
                    <a:pt x="119" y="119"/>
                  </a:cubicBezTo>
                  <a:cubicBezTo>
                    <a:pt x="118" y="120"/>
                    <a:pt x="117" y="120"/>
                    <a:pt x="116" y="119"/>
                  </a:cubicBezTo>
                  <a:cubicBezTo>
                    <a:pt x="104" y="112"/>
                    <a:pt x="104" y="112"/>
                    <a:pt x="104" y="112"/>
                  </a:cubicBezTo>
                  <a:cubicBezTo>
                    <a:pt x="100" y="115"/>
                    <a:pt x="95" y="118"/>
                    <a:pt x="89" y="120"/>
                  </a:cubicBezTo>
                  <a:cubicBezTo>
                    <a:pt x="89" y="132"/>
                    <a:pt x="89" y="132"/>
                    <a:pt x="89" y="132"/>
                  </a:cubicBezTo>
                  <a:cubicBezTo>
                    <a:pt x="89" y="134"/>
                    <a:pt x="87" y="136"/>
                    <a:pt x="85" y="136"/>
                  </a:cubicBezTo>
                  <a:close/>
                  <a:moveTo>
                    <a:pt x="59" y="128"/>
                  </a:moveTo>
                  <a:cubicBezTo>
                    <a:pt x="81" y="128"/>
                    <a:pt x="81" y="128"/>
                    <a:pt x="81" y="128"/>
                  </a:cubicBezTo>
                  <a:cubicBezTo>
                    <a:pt x="81" y="118"/>
                    <a:pt x="81" y="118"/>
                    <a:pt x="81" y="118"/>
                  </a:cubicBezTo>
                  <a:cubicBezTo>
                    <a:pt x="81" y="116"/>
                    <a:pt x="82" y="115"/>
                    <a:pt x="83" y="114"/>
                  </a:cubicBezTo>
                  <a:cubicBezTo>
                    <a:pt x="91" y="111"/>
                    <a:pt x="97" y="107"/>
                    <a:pt x="101" y="104"/>
                  </a:cubicBezTo>
                  <a:cubicBezTo>
                    <a:pt x="102" y="103"/>
                    <a:pt x="104" y="103"/>
                    <a:pt x="105" y="103"/>
                  </a:cubicBezTo>
                  <a:cubicBezTo>
                    <a:pt x="116" y="110"/>
                    <a:pt x="116" y="110"/>
                    <a:pt x="116" y="110"/>
                  </a:cubicBezTo>
                  <a:cubicBezTo>
                    <a:pt x="128" y="91"/>
                    <a:pt x="128" y="91"/>
                    <a:pt x="128" y="91"/>
                  </a:cubicBezTo>
                  <a:cubicBezTo>
                    <a:pt x="116" y="84"/>
                    <a:pt x="116" y="84"/>
                    <a:pt x="116" y="84"/>
                  </a:cubicBezTo>
                  <a:cubicBezTo>
                    <a:pt x="114" y="83"/>
                    <a:pt x="114" y="82"/>
                    <a:pt x="114" y="80"/>
                  </a:cubicBezTo>
                  <a:cubicBezTo>
                    <a:pt x="115" y="73"/>
                    <a:pt x="115" y="66"/>
                    <a:pt x="114" y="60"/>
                  </a:cubicBezTo>
                  <a:cubicBezTo>
                    <a:pt x="114" y="58"/>
                    <a:pt x="114" y="56"/>
                    <a:pt x="116" y="55"/>
                  </a:cubicBezTo>
                  <a:cubicBezTo>
                    <a:pt x="128" y="49"/>
                    <a:pt x="128" y="49"/>
                    <a:pt x="128" y="49"/>
                  </a:cubicBezTo>
                  <a:cubicBezTo>
                    <a:pt x="116" y="29"/>
                    <a:pt x="116" y="29"/>
                    <a:pt x="116" y="29"/>
                  </a:cubicBezTo>
                  <a:cubicBezTo>
                    <a:pt x="105" y="36"/>
                    <a:pt x="105" y="36"/>
                    <a:pt x="105" y="36"/>
                  </a:cubicBezTo>
                  <a:cubicBezTo>
                    <a:pt x="104" y="37"/>
                    <a:pt x="102" y="37"/>
                    <a:pt x="101" y="36"/>
                  </a:cubicBezTo>
                  <a:cubicBezTo>
                    <a:pt x="97" y="32"/>
                    <a:pt x="91" y="29"/>
                    <a:pt x="83" y="25"/>
                  </a:cubicBezTo>
                  <a:cubicBezTo>
                    <a:pt x="82" y="25"/>
                    <a:pt x="81" y="23"/>
                    <a:pt x="81" y="22"/>
                  </a:cubicBezTo>
                  <a:cubicBezTo>
                    <a:pt x="81" y="8"/>
                    <a:pt x="81" y="8"/>
                    <a:pt x="81" y="8"/>
                  </a:cubicBezTo>
                  <a:cubicBezTo>
                    <a:pt x="59" y="8"/>
                    <a:pt x="59" y="8"/>
                    <a:pt x="59" y="8"/>
                  </a:cubicBezTo>
                  <a:cubicBezTo>
                    <a:pt x="59" y="22"/>
                    <a:pt x="59" y="22"/>
                    <a:pt x="59" y="22"/>
                  </a:cubicBezTo>
                  <a:cubicBezTo>
                    <a:pt x="59" y="23"/>
                    <a:pt x="57" y="25"/>
                    <a:pt x="56" y="26"/>
                  </a:cubicBezTo>
                  <a:cubicBezTo>
                    <a:pt x="47" y="28"/>
                    <a:pt x="43" y="31"/>
                    <a:pt x="38" y="35"/>
                  </a:cubicBezTo>
                  <a:cubicBezTo>
                    <a:pt x="37" y="37"/>
                    <a:pt x="35" y="37"/>
                    <a:pt x="33" y="36"/>
                  </a:cubicBezTo>
                  <a:cubicBezTo>
                    <a:pt x="21" y="29"/>
                    <a:pt x="21" y="29"/>
                    <a:pt x="21" y="29"/>
                  </a:cubicBezTo>
                  <a:cubicBezTo>
                    <a:pt x="10" y="49"/>
                    <a:pt x="10" y="49"/>
                    <a:pt x="10" y="49"/>
                  </a:cubicBezTo>
                  <a:cubicBezTo>
                    <a:pt x="22" y="55"/>
                    <a:pt x="22" y="55"/>
                    <a:pt x="22" y="55"/>
                  </a:cubicBezTo>
                  <a:cubicBezTo>
                    <a:pt x="23" y="56"/>
                    <a:pt x="24" y="58"/>
                    <a:pt x="23" y="60"/>
                  </a:cubicBezTo>
                  <a:cubicBezTo>
                    <a:pt x="22" y="66"/>
                    <a:pt x="22" y="73"/>
                    <a:pt x="23" y="80"/>
                  </a:cubicBezTo>
                  <a:cubicBezTo>
                    <a:pt x="24" y="82"/>
                    <a:pt x="23" y="83"/>
                    <a:pt x="21" y="84"/>
                  </a:cubicBezTo>
                  <a:cubicBezTo>
                    <a:pt x="10" y="91"/>
                    <a:pt x="10" y="91"/>
                    <a:pt x="10" y="91"/>
                  </a:cubicBezTo>
                  <a:cubicBezTo>
                    <a:pt x="21" y="110"/>
                    <a:pt x="21" y="110"/>
                    <a:pt x="21" y="110"/>
                  </a:cubicBezTo>
                  <a:cubicBezTo>
                    <a:pt x="33" y="103"/>
                    <a:pt x="33" y="103"/>
                    <a:pt x="33" y="103"/>
                  </a:cubicBezTo>
                  <a:cubicBezTo>
                    <a:pt x="35" y="103"/>
                    <a:pt x="37" y="103"/>
                    <a:pt x="38" y="104"/>
                  </a:cubicBezTo>
                  <a:cubicBezTo>
                    <a:pt x="43" y="109"/>
                    <a:pt x="47" y="112"/>
                    <a:pt x="56" y="114"/>
                  </a:cubicBezTo>
                  <a:cubicBezTo>
                    <a:pt x="57" y="114"/>
                    <a:pt x="59" y="116"/>
                    <a:pt x="59" y="118"/>
                  </a:cubicBezTo>
                  <a:lnTo>
                    <a:pt x="59" y="128"/>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34"/>
            <p:cNvSpPr>
              <a:spLocks noEditPoints="1"/>
            </p:cNvSpPr>
            <p:nvPr/>
          </p:nvSpPr>
          <p:spPr bwMode="auto">
            <a:xfrm>
              <a:off x="2143125" y="4117975"/>
              <a:ext cx="117475" cy="115887"/>
            </a:xfrm>
            <a:custGeom>
              <a:avLst/>
              <a:gdLst>
                <a:gd name="T0" fmla="*/ 25 w 49"/>
                <a:gd name="T1" fmla="*/ 48 h 48"/>
                <a:gd name="T2" fmla="*/ 0 w 49"/>
                <a:gd name="T3" fmla="*/ 24 h 48"/>
                <a:gd name="T4" fmla="*/ 25 w 49"/>
                <a:gd name="T5" fmla="*/ 0 h 48"/>
                <a:gd name="T6" fmla="*/ 49 w 49"/>
                <a:gd name="T7" fmla="*/ 24 h 48"/>
                <a:gd name="T8" fmla="*/ 25 w 49"/>
                <a:gd name="T9" fmla="*/ 48 h 48"/>
                <a:gd name="T10" fmla="*/ 25 w 49"/>
                <a:gd name="T11" fmla="*/ 8 h 48"/>
                <a:gd name="T12" fmla="*/ 8 w 49"/>
                <a:gd name="T13" fmla="*/ 24 h 48"/>
                <a:gd name="T14" fmla="*/ 25 w 49"/>
                <a:gd name="T15" fmla="*/ 40 h 48"/>
                <a:gd name="T16" fmla="*/ 41 w 49"/>
                <a:gd name="T17" fmla="*/ 24 h 48"/>
                <a:gd name="T18" fmla="*/ 25 w 49"/>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5" y="48"/>
                  </a:moveTo>
                  <a:cubicBezTo>
                    <a:pt x="11" y="48"/>
                    <a:pt x="0" y="37"/>
                    <a:pt x="0" y="24"/>
                  </a:cubicBezTo>
                  <a:cubicBezTo>
                    <a:pt x="0" y="10"/>
                    <a:pt x="11" y="0"/>
                    <a:pt x="25" y="0"/>
                  </a:cubicBezTo>
                  <a:cubicBezTo>
                    <a:pt x="38" y="0"/>
                    <a:pt x="49" y="10"/>
                    <a:pt x="49" y="24"/>
                  </a:cubicBezTo>
                  <a:cubicBezTo>
                    <a:pt x="49" y="37"/>
                    <a:pt x="38" y="48"/>
                    <a:pt x="25" y="48"/>
                  </a:cubicBezTo>
                  <a:close/>
                  <a:moveTo>
                    <a:pt x="25" y="8"/>
                  </a:moveTo>
                  <a:cubicBezTo>
                    <a:pt x="16" y="8"/>
                    <a:pt x="8" y="15"/>
                    <a:pt x="8" y="24"/>
                  </a:cubicBezTo>
                  <a:cubicBezTo>
                    <a:pt x="8" y="33"/>
                    <a:pt x="16" y="40"/>
                    <a:pt x="25" y="40"/>
                  </a:cubicBezTo>
                  <a:cubicBezTo>
                    <a:pt x="34" y="40"/>
                    <a:pt x="41" y="33"/>
                    <a:pt x="41" y="24"/>
                  </a:cubicBezTo>
                  <a:cubicBezTo>
                    <a:pt x="41" y="15"/>
                    <a:pt x="34" y="8"/>
                    <a:pt x="25"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35"/>
            <p:cNvSpPr>
              <a:spLocks noEditPoints="1"/>
            </p:cNvSpPr>
            <p:nvPr/>
          </p:nvSpPr>
          <p:spPr bwMode="auto">
            <a:xfrm>
              <a:off x="1790700" y="4289425"/>
              <a:ext cx="330200" cy="327025"/>
            </a:xfrm>
            <a:custGeom>
              <a:avLst/>
              <a:gdLst>
                <a:gd name="T0" fmla="*/ 55 w 137"/>
                <a:gd name="T1" fmla="*/ 136 h 136"/>
                <a:gd name="T2" fmla="*/ 51 w 137"/>
                <a:gd name="T3" fmla="*/ 118 h 136"/>
                <a:gd name="T4" fmla="*/ 22 w 137"/>
                <a:gd name="T5" fmla="*/ 116 h 136"/>
                <a:gd name="T6" fmla="*/ 1 w 137"/>
                <a:gd name="T7" fmla="*/ 88 h 136"/>
                <a:gd name="T8" fmla="*/ 3 w 137"/>
                <a:gd name="T9" fmla="*/ 83 h 136"/>
                <a:gd name="T10" fmla="*/ 15 w 137"/>
                <a:gd name="T11" fmla="*/ 58 h 136"/>
                <a:gd name="T12" fmla="*/ 1 w 137"/>
                <a:gd name="T13" fmla="*/ 48 h 136"/>
                <a:gd name="T14" fmla="*/ 16 w 137"/>
                <a:gd name="T15" fmla="*/ 19 h 136"/>
                <a:gd name="T16" fmla="*/ 35 w 137"/>
                <a:gd name="T17" fmla="*/ 25 h 136"/>
                <a:gd name="T18" fmla="*/ 51 w 137"/>
                <a:gd name="T19" fmla="*/ 4 h 136"/>
                <a:gd name="T20" fmla="*/ 85 w 137"/>
                <a:gd name="T21" fmla="*/ 0 h 136"/>
                <a:gd name="T22" fmla="*/ 89 w 137"/>
                <a:gd name="T23" fmla="*/ 16 h 136"/>
                <a:gd name="T24" fmla="*/ 116 w 137"/>
                <a:gd name="T25" fmla="*/ 17 h 136"/>
                <a:gd name="T26" fmla="*/ 122 w 137"/>
                <a:gd name="T27" fmla="*/ 19 h 136"/>
                <a:gd name="T28" fmla="*/ 137 w 137"/>
                <a:gd name="T29" fmla="*/ 48 h 136"/>
                <a:gd name="T30" fmla="*/ 123 w 137"/>
                <a:gd name="T31" fmla="*/ 58 h 136"/>
                <a:gd name="T32" fmla="*/ 135 w 137"/>
                <a:gd name="T33" fmla="*/ 83 h 136"/>
                <a:gd name="T34" fmla="*/ 137 w 137"/>
                <a:gd name="T35" fmla="*/ 88 h 136"/>
                <a:gd name="T36" fmla="*/ 119 w 137"/>
                <a:gd name="T37" fmla="*/ 116 h 136"/>
                <a:gd name="T38" fmla="*/ 104 w 137"/>
                <a:gd name="T39" fmla="*/ 109 h 136"/>
                <a:gd name="T40" fmla="*/ 89 w 137"/>
                <a:gd name="T41" fmla="*/ 132 h 136"/>
                <a:gd name="T42" fmla="*/ 59 w 137"/>
                <a:gd name="T43" fmla="*/ 128 h 136"/>
                <a:gd name="T44" fmla="*/ 81 w 137"/>
                <a:gd name="T45" fmla="*/ 115 h 136"/>
                <a:gd name="T46" fmla="*/ 101 w 137"/>
                <a:gd name="T47" fmla="*/ 101 h 136"/>
                <a:gd name="T48" fmla="*/ 117 w 137"/>
                <a:gd name="T49" fmla="*/ 107 h 136"/>
                <a:gd name="T50" fmla="*/ 116 w 137"/>
                <a:gd name="T51" fmla="*/ 81 h 136"/>
                <a:gd name="T52" fmla="*/ 114 w 137"/>
                <a:gd name="T53" fmla="*/ 57 h 136"/>
                <a:gd name="T54" fmla="*/ 128 w 137"/>
                <a:gd name="T55" fmla="*/ 45 h 136"/>
                <a:gd name="T56" fmla="*/ 106 w 137"/>
                <a:gd name="T57" fmla="*/ 33 h 136"/>
                <a:gd name="T58" fmla="*/ 84 w 137"/>
                <a:gd name="T59" fmla="*/ 22 h 136"/>
                <a:gd name="T60" fmla="*/ 81 w 137"/>
                <a:gd name="T61" fmla="*/ 8 h 136"/>
                <a:gd name="T62" fmla="*/ 59 w 137"/>
                <a:gd name="T63" fmla="*/ 18 h 136"/>
                <a:gd name="T64" fmla="*/ 38 w 137"/>
                <a:gd name="T65" fmla="*/ 32 h 136"/>
                <a:gd name="T66" fmla="*/ 21 w 137"/>
                <a:gd name="T67" fmla="*/ 26 h 136"/>
                <a:gd name="T68" fmla="*/ 22 w 137"/>
                <a:gd name="T69" fmla="*/ 52 h 136"/>
                <a:gd name="T70" fmla="*/ 24 w 137"/>
                <a:gd name="T71" fmla="*/ 77 h 136"/>
                <a:gd name="T72" fmla="*/ 10 w 137"/>
                <a:gd name="T73" fmla="*/ 88 h 136"/>
                <a:gd name="T74" fmla="*/ 33 w 137"/>
                <a:gd name="T75" fmla="*/ 100 h 136"/>
                <a:gd name="T76" fmla="*/ 56 w 137"/>
                <a:gd name="T77" fmla="*/ 111 h 136"/>
                <a:gd name="T78" fmla="*/ 59 w 137"/>
                <a:gd name="T79"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36">
                  <a:moveTo>
                    <a:pt x="85" y="136"/>
                  </a:moveTo>
                  <a:cubicBezTo>
                    <a:pt x="55" y="136"/>
                    <a:pt x="55" y="136"/>
                    <a:pt x="55" y="136"/>
                  </a:cubicBezTo>
                  <a:cubicBezTo>
                    <a:pt x="53" y="136"/>
                    <a:pt x="51" y="134"/>
                    <a:pt x="51" y="132"/>
                  </a:cubicBezTo>
                  <a:cubicBezTo>
                    <a:pt x="51" y="118"/>
                    <a:pt x="51" y="118"/>
                    <a:pt x="51" y="118"/>
                  </a:cubicBezTo>
                  <a:cubicBezTo>
                    <a:pt x="43" y="116"/>
                    <a:pt x="39" y="112"/>
                    <a:pt x="35" y="109"/>
                  </a:cubicBezTo>
                  <a:cubicBezTo>
                    <a:pt x="22" y="116"/>
                    <a:pt x="22" y="116"/>
                    <a:pt x="22" y="116"/>
                  </a:cubicBezTo>
                  <a:cubicBezTo>
                    <a:pt x="20" y="117"/>
                    <a:pt x="17" y="116"/>
                    <a:pt x="16" y="114"/>
                  </a:cubicBezTo>
                  <a:cubicBezTo>
                    <a:pt x="1" y="88"/>
                    <a:pt x="1" y="88"/>
                    <a:pt x="1" y="88"/>
                  </a:cubicBezTo>
                  <a:cubicBezTo>
                    <a:pt x="1" y="87"/>
                    <a:pt x="0" y="86"/>
                    <a:pt x="1" y="85"/>
                  </a:cubicBezTo>
                  <a:cubicBezTo>
                    <a:pt x="1" y="84"/>
                    <a:pt x="2" y="83"/>
                    <a:pt x="3" y="83"/>
                  </a:cubicBezTo>
                  <a:cubicBezTo>
                    <a:pt x="15" y="76"/>
                    <a:pt x="15" y="76"/>
                    <a:pt x="15" y="76"/>
                  </a:cubicBezTo>
                  <a:cubicBezTo>
                    <a:pt x="14" y="70"/>
                    <a:pt x="14" y="64"/>
                    <a:pt x="15" y="58"/>
                  </a:cubicBezTo>
                  <a:cubicBezTo>
                    <a:pt x="3" y="50"/>
                    <a:pt x="3" y="50"/>
                    <a:pt x="3" y="50"/>
                  </a:cubicBezTo>
                  <a:cubicBezTo>
                    <a:pt x="2" y="50"/>
                    <a:pt x="1" y="49"/>
                    <a:pt x="1" y="48"/>
                  </a:cubicBezTo>
                  <a:cubicBezTo>
                    <a:pt x="1" y="47"/>
                    <a:pt x="1" y="46"/>
                    <a:pt x="1" y="45"/>
                  </a:cubicBezTo>
                  <a:cubicBezTo>
                    <a:pt x="16" y="19"/>
                    <a:pt x="16" y="19"/>
                    <a:pt x="16" y="19"/>
                  </a:cubicBezTo>
                  <a:cubicBezTo>
                    <a:pt x="18" y="17"/>
                    <a:pt x="20" y="16"/>
                    <a:pt x="22" y="17"/>
                  </a:cubicBezTo>
                  <a:cubicBezTo>
                    <a:pt x="35" y="25"/>
                    <a:pt x="35" y="25"/>
                    <a:pt x="35" y="25"/>
                  </a:cubicBezTo>
                  <a:cubicBezTo>
                    <a:pt x="39" y="21"/>
                    <a:pt x="43" y="18"/>
                    <a:pt x="51" y="15"/>
                  </a:cubicBezTo>
                  <a:cubicBezTo>
                    <a:pt x="51" y="4"/>
                    <a:pt x="51" y="4"/>
                    <a:pt x="51" y="4"/>
                  </a:cubicBezTo>
                  <a:cubicBezTo>
                    <a:pt x="51" y="2"/>
                    <a:pt x="53" y="0"/>
                    <a:pt x="55" y="0"/>
                  </a:cubicBezTo>
                  <a:cubicBezTo>
                    <a:pt x="85" y="0"/>
                    <a:pt x="85" y="0"/>
                    <a:pt x="85" y="0"/>
                  </a:cubicBezTo>
                  <a:cubicBezTo>
                    <a:pt x="87" y="0"/>
                    <a:pt x="89" y="2"/>
                    <a:pt x="89" y="4"/>
                  </a:cubicBezTo>
                  <a:cubicBezTo>
                    <a:pt x="89" y="16"/>
                    <a:pt x="89" y="16"/>
                    <a:pt x="89" y="16"/>
                  </a:cubicBezTo>
                  <a:cubicBezTo>
                    <a:pt x="95" y="19"/>
                    <a:pt x="100" y="22"/>
                    <a:pt x="104" y="25"/>
                  </a:cubicBezTo>
                  <a:cubicBezTo>
                    <a:pt x="116" y="17"/>
                    <a:pt x="116" y="17"/>
                    <a:pt x="116" y="17"/>
                  </a:cubicBezTo>
                  <a:cubicBezTo>
                    <a:pt x="117" y="17"/>
                    <a:pt x="118" y="17"/>
                    <a:pt x="119" y="17"/>
                  </a:cubicBezTo>
                  <a:cubicBezTo>
                    <a:pt x="120" y="17"/>
                    <a:pt x="121" y="18"/>
                    <a:pt x="122" y="19"/>
                  </a:cubicBezTo>
                  <a:cubicBezTo>
                    <a:pt x="137" y="45"/>
                    <a:pt x="137" y="45"/>
                    <a:pt x="137" y="45"/>
                  </a:cubicBezTo>
                  <a:cubicBezTo>
                    <a:pt x="137" y="46"/>
                    <a:pt x="137" y="47"/>
                    <a:pt x="137" y="48"/>
                  </a:cubicBezTo>
                  <a:cubicBezTo>
                    <a:pt x="137" y="49"/>
                    <a:pt x="136" y="50"/>
                    <a:pt x="135" y="50"/>
                  </a:cubicBezTo>
                  <a:cubicBezTo>
                    <a:pt x="123" y="58"/>
                    <a:pt x="123" y="58"/>
                    <a:pt x="123" y="58"/>
                  </a:cubicBezTo>
                  <a:cubicBezTo>
                    <a:pt x="124" y="64"/>
                    <a:pt x="124" y="70"/>
                    <a:pt x="123" y="76"/>
                  </a:cubicBezTo>
                  <a:cubicBezTo>
                    <a:pt x="135" y="83"/>
                    <a:pt x="135" y="83"/>
                    <a:pt x="135" y="83"/>
                  </a:cubicBezTo>
                  <a:cubicBezTo>
                    <a:pt x="136" y="83"/>
                    <a:pt x="137" y="84"/>
                    <a:pt x="137" y="85"/>
                  </a:cubicBezTo>
                  <a:cubicBezTo>
                    <a:pt x="137" y="86"/>
                    <a:pt x="137" y="87"/>
                    <a:pt x="137" y="88"/>
                  </a:cubicBezTo>
                  <a:cubicBezTo>
                    <a:pt x="122" y="114"/>
                    <a:pt x="122" y="114"/>
                    <a:pt x="122" y="114"/>
                  </a:cubicBezTo>
                  <a:cubicBezTo>
                    <a:pt x="121" y="115"/>
                    <a:pt x="120" y="116"/>
                    <a:pt x="119" y="116"/>
                  </a:cubicBezTo>
                  <a:cubicBezTo>
                    <a:pt x="118" y="117"/>
                    <a:pt x="117" y="116"/>
                    <a:pt x="116" y="116"/>
                  </a:cubicBezTo>
                  <a:cubicBezTo>
                    <a:pt x="104" y="109"/>
                    <a:pt x="104" y="109"/>
                    <a:pt x="104" y="109"/>
                  </a:cubicBezTo>
                  <a:cubicBezTo>
                    <a:pt x="100" y="112"/>
                    <a:pt x="95" y="114"/>
                    <a:pt x="89" y="117"/>
                  </a:cubicBezTo>
                  <a:cubicBezTo>
                    <a:pt x="89" y="132"/>
                    <a:pt x="89" y="132"/>
                    <a:pt x="89" y="132"/>
                  </a:cubicBezTo>
                  <a:cubicBezTo>
                    <a:pt x="89" y="134"/>
                    <a:pt x="87" y="136"/>
                    <a:pt x="85" y="136"/>
                  </a:cubicBezTo>
                  <a:close/>
                  <a:moveTo>
                    <a:pt x="59" y="128"/>
                  </a:moveTo>
                  <a:cubicBezTo>
                    <a:pt x="81" y="128"/>
                    <a:pt x="81" y="128"/>
                    <a:pt x="81" y="128"/>
                  </a:cubicBezTo>
                  <a:cubicBezTo>
                    <a:pt x="81" y="115"/>
                    <a:pt x="81" y="115"/>
                    <a:pt x="81" y="115"/>
                  </a:cubicBezTo>
                  <a:cubicBezTo>
                    <a:pt x="81" y="113"/>
                    <a:pt x="82" y="112"/>
                    <a:pt x="84" y="111"/>
                  </a:cubicBezTo>
                  <a:cubicBezTo>
                    <a:pt x="91" y="108"/>
                    <a:pt x="97" y="104"/>
                    <a:pt x="101" y="101"/>
                  </a:cubicBezTo>
                  <a:cubicBezTo>
                    <a:pt x="102" y="100"/>
                    <a:pt x="104" y="99"/>
                    <a:pt x="106" y="100"/>
                  </a:cubicBezTo>
                  <a:cubicBezTo>
                    <a:pt x="117" y="107"/>
                    <a:pt x="117" y="107"/>
                    <a:pt x="117" y="107"/>
                  </a:cubicBezTo>
                  <a:cubicBezTo>
                    <a:pt x="128" y="88"/>
                    <a:pt x="128" y="88"/>
                    <a:pt x="128" y="88"/>
                  </a:cubicBezTo>
                  <a:cubicBezTo>
                    <a:pt x="116" y="81"/>
                    <a:pt x="116" y="81"/>
                    <a:pt x="116" y="81"/>
                  </a:cubicBezTo>
                  <a:cubicBezTo>
                    <a:pt x="115" y="80"/>
                    <a:pt x="114" y="78"/>
                    <a:pt x="114" y="77"/>
                  </a:cubicBezTo>
                  <a:cubicBezTo>
                    <a:pt x="116" y="70"/>
                    <a:pt x="116" y="63"/>
                    <a:pt x="114" y="57"/>
                  </a:cubicBezTo>
                  <a:cubicBezTo>
                    <a:pt x="114" y="55"/>
                    <a:pt x="115" y="53"/>
                    <a:pt x="116" y="52"/>
                  </a:cubicBezTo>
                  <a:cubicBezTo>
                    <a:pt x="128" y="45"/>
                    <a:pt x="128" y="45"/>
                    <a:pt x="128" y="45"/>
                  </a:cubicBezTo>
                  <a:cubicBezTo>
                    <a:pt x="117" y="26"/>
                    <a:pt x="117" y="26"/>
                    <a:pt x="117" y="26"/>
                  </a:cubicBezTo>
                  <a:cubicBezTo>
                    <a:pt x="106" y="33"/>
                    <a:pt x="106" y="33"/>
                    <a:pt x="106" y="33"/>
                  </a:cubicBezTo>
                  <a:cubicBezTo>
                    <a:pt x="104" y="34"/>
                    <a:pt x="102" y="34"/>
                    <a:pt x="101" y="32"/>
                  </a:cubicBezTo>
                  <a:cubicBezTo>
                    <a:pt x="97" y="29"/>
                    <a:pt x="91" y="26"/>
                    <a:pt x="84" y="22"/>
                  </a:cubicBezTo>
                  <a:cubicBezTo>
                    <a:pt x="82" y="22"/>
                    <a:pt x="81" y="20"/>
                    <a:pt x="81" y="18"/>
                  </a:cubicBezTo>
                  <a:cubicBezTo>
                    <a:pt x="81" y="8"/>
                    <a:pt x="81" y="8"/>
                    <a:pt x="81" y="8"/>
                  </a:cubicBezTo>
                  <a:cubicBezTo>
                    <a:pt x="59" y="8"/>
                    <a:pt x="59" y="8"/>
                    <a:pt x="59" y="8"/>
                  </a:cubicBezTo>
                  <a:cubicBezTo>
                    <a:pt x="59" y="18"/>
                    <a:pt x="59" y="18"/>
                    <a:pt x="59" y="18"/>
                  </a:cubicBezTo>
                  <a:cubicBezTo>
                    <a:pt x="59" y="20"/>
                    <a:pt x="58" y="22"/>
                    <a:pt x="56" y="22"/>
                  </a:cubicBezTo>
                  <a:cubicBezTo>
                    <a:pt x="47" y="24"/>
                    <a:pt x="43" y="28"/>
                    <a:pt x="38" y="32"/>
                  </a:cubicBezTo>
                  <a:cubicBezTo>
                    <a:pt x="37" y="33"/>
                    <a:pt x="35" y="34"/>
                    <a:pt x="33" y="33"/>
                  </a:cubicBezTo>
                  <a:cubicBezTo>
                    <a:pt x="21" y="26"/>
                    <a:pt x="21" y="26"/>
                    <a:pt x="21" y="26"/>
                  </a:cubicBezTo>
                  <a:cubicBezTo>
                    <a:pt x="10" y="45"/>
                    <a:pt x="10" y="45"/>
                    <a:pt x="10" y="45"/>
                  </a:cubicBezTo>
                  <a:cubicBezTo>
                    <a:pt x="22" y="52"/>
                    <a:pt x="22" y="52"/>
                    <a:pt x="22" y="52"/>
                  </a:cubicBezTo>
                  <a:cubicBezTo>
                    <a:pt x="23" y="53"/>
                    <a:pt x="24" y="55"/>
                    <a:pt x="24" y="57"/>
                  </a:cubicBezTo>
                  <a:cubicBezTo>
                    <a:pt x="22" y="63"/>
                    <a:pt x="22" y="70"/>
                    <a:pt x="24" y="77"/>
                  </a:cubicBezTo>
                  <a:cubicBezTo>
                    <a:pt x="24" y="78"/>
                    <a:pt x="23" y="80"/>
                    <a:pt x="22" y="81"/>
                  </a:cubicBezTo>
                  <a:cubicBezTo>
                    <a:pt x="10" y="88"/>
                    <a:pt x="10" y="88"/>
                    <a:pt x="10" y="88"/>
                  </a:cubicBezTo>
                  <a:cubicBezTo>
                    <a:pt x="21" y="107"/>
                    <a:pt x="21" y="107"/>
                    <a:pt x="21" y="107"/>
                  </a:cubicBezTo>
                  <a:cubicBezTo>
                    <a:pt x="33" y="100"/>
                    <a:pt x="33" y="100"/>
                    <a:pt x="33" y="100"/>
                  </a:cubicBezTo>
                  <a:cubicBezTo>
                    <a:pt x="35" y="99"/>
                    <a:pt x="37" y="100"/>
                    <a:pt x="38" y="101"/>
                  </a:cubicBezTo>
                  <a:cubicBezTo>
                    <a:pt x="43" y="106"/>
                    <a:pt x="47" y="109"/>
                    <a:pt x="56" y="111"/>
                  </a:cubicBezTo>
                  <a:cubicBezTo>
                    <a:pt x="58" y="111"/>
                    <a:pt x="59" y="113"/>
                    <a:pt x="59" y="115"/>
                  </a:cubicBezTo>
                  <a:lnTo>
                    <a:pt x="59" y="128"/>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36"/>
            <p:cNvSpPr>
              <a:spLocks noEditPoints="1"/>
            </p:cNvSpPr>
            <p:nvPr/>
          </p:nvSpPr>
          <p:spPr bwMode="auto">
            <a:xfrm>
              <a:off x="1898650" y="4389438"/>
              <a:ext cx="115888" cy="119062"/>
            </a:xfrm>
            <a:custGeom>
              <a:avLst/>
              <a:gdLst>
                <a:gd name="T0" fmla="*/ 24 w 48"/>
                <a:gd name="T1" fmla="*/ 49 h 49"/>
                <a:gd name="T2" fmla="*/ 0 w 48"/>
                <a:gd name="T3" fmla="*/ 25 h 49"/>
                <a:gd name="T4" fmla="*/ 24 w 48"/>
                <a:gd name="T5" fmla="*/ 0 h 49"/>
                <a:gd name="T6" fmla="*/ 48 w 48"/>
                <a:gd name="T7" fmla="*/ 25 h 49"/>
                <a:gd name="T8" fmla="*/ 24 w 48"/>
                <a:gd name="T9" fmla="*/ 49 h 49"/>
                <a:gd name="T10" fmla="*/ 24 w 48"/>
                <a:gd name="T11" fmla="*/ 8 h 49"/>
                <a:gd name="T12" fmla="*/ 8 w 48"/>
                <a:gd name="T13" fmla="*/ 25 h 49"/>
                <a:gd name="T14" fmla="*/ 24 w 48"/>
                <a:gd name="T15" fmla="*/ 41 h 49"/>
                <a:gd name="T16" fmla="*/ 40 w 48"/>
                <a:gd name="T17" fmla="*/ 25 h 49"/>
                <a:gd name="T18" fmla="*/ 24 w 48"/>
                <a:gd name="T1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49"/>
                  </a:moveTo>
                  <a:cubicBezTo>
                    <a:pt x="11" y="49"/>
                    <a:pt x="0" y="38"/>
                    <a:pt x="0" y="25"/>
                  </a:cubicBezTo>
                  <a:cubicBezTo>
                    <a:pt x="0" y="11"/>
                    <a:pt x="11" y="0"/>
                    <a:pt x="24" y="0"/>
                  </a:cubicBezTo>
                  <a:cubicBezTo>
                    <a:pt x="37" y="0"/>
                    <a:pt x="48" y="11"/>
                    <a:pt x="48" y="25"/>
                  </a:cubicBezTo>
                  <a:cubicBezTo>
                    <a:pt x="48" y="38"/>
                    <a:pt x="37" y="49"/>
                    <a:pt x="24" y="49"/>
                  </a:cubicBezTo>
                  <a:close/>
                  <a:moveTo>
                    <a:pt x="24" y="8"/>
                  </a:moveTo>
                  <a:cubicBezTo>
                    <a:pt x="15" y="8"/>
                    <a:pt x="8" y="16"/>
                    <a:pt x="8" y="25"/>
                  </a:cubicBezTo>
                  <a:cubicBezTo>
                    <a:pt x="8" y="34"/>
                    <a:pt x="15" y="41"/>
                    <a:pt x="24" y="41"/>
                  </a:cubicBezTo>
                  <a:cubicBezTo>
                    <a:pt x="33" y="41"/>
                    <a:pt x="40" y="34"/>
                    <a:pt x="40" y="25"/>
                  </a:cubicBezTo>
                  <a:cubicBezTo>
                    <a:pt x="40" y="16"/>
                    <a:pt x="33" y="8"/>
                    <a:pt x="24"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7596912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700"/>
                                        <p:tgtEl>
                                          <p:spTgt spid="38"/>
                                        </p:tgtEl>
                                      </p:cBhvr>
                                    </p:animEffect>
                                    <p:anim calcmode="lin" valueType="num">
                                      <p:cBhvr>
                                        <p:cTn id="8" dur="700" fill="hold"/>
                                        <p:tgtEl>
                                          <p:spTgt spid="38"/>
                                        </p:tgtEl>
                                        <p:attrNameLst>
                                          <p:attrName>ppt_x</p:attrName>
                                        </p:attrNameLst>
                                      </p:cBhvr>
                                      <p:tavLst>
                                        <p:tav tm="0">
                                          <p:val>
                                            <p:strVal val="#ppt_x"/>
                                          </p:val>
                                        </p:tav>
                                        <p:tav tm="100000">
                                          <p:val>
                                            <p:strVal val="#ppt_x"/>
                                          </p:val>
                                        </p:tav>
                                      </p:tavLst>
                                    </p:anim>
                                    <p:anim calcmode="lin" valueType="num">
                                      <p:cBhvr>
                                        <p:cTn id="9" dur="7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00"/>
                                        <p:tgtEl>
                                          <p:spTgt spid="37"/>
                                        </p:tgtEl>
                                      </p:cBhvr>
                                    </p:animEffect>
                                    <p:anim calcmode="lin" valueType="num">
                                      <p:cBhvr>
                                        <p:cTn id="13" dur="700" fill="hold"/>
                                        <p:tgtEl>
                                          <p:spTgt spid="37"/>
                                        </p:tgtEl>
                                        <p:attrNameLst>
                                          <p:attrName>ppt_x</p:attrName>
                                        </p:attrNameLst>
                                      </p:cBhvr>
                                      <p:tavLst>
                                        <p:tav tm="0">
                                          <p:val>
                                            <p:strVal val="#ppt_x"/>
                                          </p:val>
                                        </p:tav>
                                        <p:tav tm="100000">
                                          <p:val>
                                            <p:strVal val="#ppt_x"/>
                                          </p:val>
                                        </p:tav>
                                      </p:tavLst>
                                    </p:anim>
                                    <p:anim calcmode="lin" valueType="num">
                                      <p:cBhvr>
                                        <p:cTn id="14" dur="700" fill="hold"/>
                                        <p:tgtEl>
                                          <p:spTgt spid="37"/>
                                        </p:tgtEl>
                                        <p:attrNameLst>
                                          <p:attrName>ppt_y</p:attrName>
                                        </p:attrNameLst>
                                      </p:cBhvr>
                                      <p:tavLst>
                                        <p:tav tm="0">
                                          <p:val>
                                            <p:strVal val="#ppt_y+.1"/>
                                          </p:val>
                                        </p:tav>
                                        <p:tav tm="100000">
                                          <p:val>
                                            <p:strVal val="#ppt_y"/>
                                          </p:val>
                                        </p:tav>
                                      </p:tavLst>
                                    </p:anim>
                                  </p:childTnLst>
                                </p:cTn>
                              </p:par>
                              <p:par>
                                <p:cTn id="15" presetID="4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ppt_w</p:attrName>
                                        </p:attrNameLst>
                                      </p:cBhvr>
                                      <p:tavLst>
                                        <p:tav tm="0" fmla="#ppt_w*sin(2.5*pi*$)">
                                          <p:val>
                                            <p:fltVal val="0"/>
                                          </p:val>
                                        </p:tav>
                                        <p:tav tm="100000">
                                          <p:val>
                                            <p:fltVal val="1"/>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ppt_w</p:attrName>
                                        </p:attrNameLst>
                                      </p:cBhvr>
                                      <p:tavLst>
                                        <p:tav tm="0" fmla="#ppt_w*sin(2.5*pi*$)">
                                          <p:val>
                                            <p:fltVal val="0"/>
                                          </p:val>
                                        </p:tav>
                                        <p:tav tm="100000">
                                          <p:val>
                                            <p:fltVal val="1"/>
                                          </p:val>
                                        </p:tav>
                                      </p:tavLst>
                                    </p:anim>
                                    <p:anim calcmode="lin" valueType="num">
                                      <p:cBhvr>
                                        <p:cTn id="24"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E42BD-CE5E-644C-B0FB-82C177698E0F}"/>
              </a:ext>
            </a:extLst>
          </p:cNvPr>
          <p:cNvSpPr>
            <a:spLocks noGrp="1"/>
          </p:cNvSpPr>
          <p:nvPr>
            <p:ph type="title"/>
          </p:nvPr>
        </p:nvSpPr>
        <p:spPr>
          <a:xfrm>
            <a:off x="2810167" y="130167"/>
            <a:ext cx="6772743" cy="365760"/>
          </a:xfrm>
        </p:spPr>
        <p:txBody>
          <a:bodyPr/>
          <a:lstStyle/>
          <a:p>
            <a:r>
              <a:rPr lang="en-US" dirty="0"/>
              <a:t>Target date funds</a:t>
            </a:r>
          </a:p>
        </p:txBody>
      </p:sp>
      <p:sp>
        <p:nvSpPr>
          <p:cNvPr id="62" name="TextBox 61">
            <a:extLst>
              <a:ext uri="{FF2B5EF4-FFF2-40B4-BE49-F238E27FC236}">
                <a16:creationId xmlns:a16="http://schemas.microsoft.com/office/drawing/2014/main" id="{E2AE0C0C-FA09-AE4E-80C2-156A6DF49146}"/>
              </a:ext>
            </a:extLst>
          </p:cNvPr>
          <p:cNvSpPr txBox="1"/>
          <p:nvPr/>
        </p:nvSpPr>
        <p:spPr>
          <a:xfrm>
            <a:off x="3038153" y="1450433"/>
            <a:ext cx="3305552" cy="253916"/>
          </a:xfrm>
          <a:prstGeom prst="rect">
            <a:avLst/>
          </a:prstGeom>
          <a:noFill/>
        </p:spPr>
        <p:txBody>
          <a:bodyPr wrap="square" lIns="0" tIns="0" rIns="0" rtlCol="0">
            <a:spAutoFit/>
          </a:bodyPr>
          <a:lstStyle/>
          <a:p>
            <a:pPr>
              <a:lnSpc>
                <a:spcPct val="90000"/>
              </a:lnSpc>
            </a:pPr>
            <a:r>
              <a:rPr lang="en-US" sz="1500" dirty="0">
                <a:solidFill>
                  <a:schemeClr val="bg1"/>
                </a:solidFill>
                <a:cs typeface="Calibri" panose="020F0502020204030204" pitchFamily="34" charset="0"/>
              </a:rPr>
              <a:t>Target date funds</a:t>
            </a:r>
          </a:p>
        </p:txBody>
      </p:sp>
      <p:grpSp>
        <p:nvGrpSpPr>
          <p:cNvPr id="65" name="Group 64">
            <a:extLst>
              <a:ext uri="{FF2B5EF4-FFF2-40B4-BE49-F238E27FC236}">
                <a16:creationId xmlns:a16="http://schemas.microsoft.com/office/drawing/2014/main" id="{8A24584C-6EB4-E84E-9E94-48390A7D60A5}"/>
              </a:ext>
            </a:extLst>
          </p:cNvPr>
          <p:cNvGrpSpPr/>
          <p:nvPr/>
        </p:nvGrpSpPr>
        <p:grpSpPr>
          <a:xfrm>
            <a:off x="7992824" y="1412094"/>
            <a:ext cx="281928" cy="281928"/>
            <a:chOff x="8694738" y="11150601"/>
            <a:chExt cx="577850" cy="577850"/>
          </a:xfrm>
          <a:solidFill>
            <a:schemeClr val="bg1"/>
          </a:solidFill>
        </p:grpSpPr>
        <p:sp>
          <p:nvSpPr>
            <p:cNvPr id="66" name="Freeform 269">
              <a:extLst>
                <a:ext uri="{FF2B5EF4-FFF2-40B4-BE49-F238E27FC236}">
                  <a16:creationId xmlns:a16="http://schemas.microsoft.com/office/drawing/2014/main" id="{084124F8-C97F-2941-BC2E-3977CEA04853}"/>
                </a:ext>
              </a:extLst>
            </p:cNvPr>
            <p:cNvSpPr>
              <a:spLocks noEditPoints="1"/>
            </p:cNvSpPr>
            <p:nvPr/>
          </p:nvSpPr>
          <p:spPr bwMode="auto">
            <a:xfrm>
              <a:off x="9002713" y="11150601"/>
              <a:ext cx="269875" cy="269875"/>
            </a:xfrm>
            <a:custGeom>
              <a:avLst/>
              <a:gdLst>
                <a:gd name="T0" fmla="*/ 108 w 112"/>
                <a:gd name="T1" fmla="*/ 112 h 112"/>
                <a:gd name="T2" fmla="*/ 4 w 112"/>
                <a:gd name="T3" fmla="*/ 112 h 112"/>
                <a:gd name="T4" fmla="*/ 0 w 112"/>
                <a:gd name="T5" fmla="*/ 108 h 112"/>
                <a:gd name="T6" fmla="*/ 0 w 112"/>
                <a:gd name="T7" fmla="*/ 4 h 112"/>
                <a:gd name="T8" fmla="*/ 4 w 112"/>
                <a:gd name="T9" fmla="*/ 0 h 112"/>
                <a:gd name="T10" fmla="*/ 112 w 112"/>
                <a:gd name="T11" fmla="*/ 108 h 112"/>
                <a:gd name="T12" fmla="*/ 108 w 112"/>
                <a:gd name="T13" fmla="*/ 112 h 112"/>
                <a:gd name="T14" fmla="*/ 8 w 112"/>
                <a:gd name="T15" fmla="*/ 104 h 112"/>
                <a:gd name="T16" fmla="*/ 104 w 112"/>
                <a:gd name="T17" fmla="*/ 104 h 112"/>
                <a:gd name="T18" fmla="*/ 8 w 112"/>
                <a:gd name="T19" fmla="*/ 8 h 112"/>
                <a:gd name="T20" fmla="*/ 8 w 112"/>
                <a:gd name="T21"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2">
                  <a:moveTo>
                    <a:pt x="108" y="112"/>
                  </a:moveTo>
                  <a:cubicBezTo>
                    <a:pt x="4" y="112"/>
                    <a:pt x="4" y="112"/>
                    <a:pt x="4" y="112"/>
                  </a:cubicBezTo>
                  <a:cubicBezTo>
                    <a:pt x="2" y="112"/>
                    <a:pt x="0" y="110"/>
                    <a:pt x="0" y="108"/>
                  </a:cubicBezTo>
                  <a:cubicBezTo>
                    <a:pt x="0" y="4"/>
                    <a:pt x="0" y="4"/>
                    <a:pt x="0" y="4"/>
                  </a:cubicBezTo>
                  <a:cubicBezTo>
                    <a:pt x="0" y="2"/>
                    <a:pt x="2" y="0"/>
                    <a:pt x="4" y="0"/>
                  </a:cubicBezTo>
                  <a:cubicBezTo>
                    <a:pt x="64" y="0"/>
                    <a:pt x="112" y="48"/>
                    <a:pt x="112" y="108"/>
                  </a:cubicBezTo>
                  <a:cubicBezTo>
                    <a:pt x="112" y="110"/>
                    <a:pt x="110" y="112"/>
                    <a:pt x="108" y="112"/>
                  </a:cubicBezTo>
                  <a:close/>
                  <a:moveTo>
                    <a:pt x="8" y="104"/>
                  </a:moveTo>
                  <a:cubicBezTo>
                    <a:pt x="104" y="104"/>
                    <a:pt x="104" y="104"/>
                    <a:pt x="104" y="104"/>
                  </a:cubicBezTo>
                  <a:cubicBezTo>
                    <a:pt x="102" y="52"/>
                    <a:pt x="60" y="10"/>
                    <a:pt x="8" y="8"/>
                  </a:cubicBezTo>
                  <a:lnTo>
                    <a:pt x="8" y="10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70">
              <a:extLst>
                <a:ext uri="{FF2B5EF4-FFF2-40B4-BE49-F238E27FC236}">
                  <a16:creationId xmlns:a16="http://schemas.microsoft.com/office/drawing/2014/main" id="{8E7A0362-CB4D-1748-B4FB-CAD3AD24ECF5}"/>
                </a:ext>
              </a:extLst>
            </p:cNvPr>
            <p:cNvSpPr>
              <a:spLocks noEditPoints="1"/>
            </p:cNvSpPr>
            <p:nvPr/>
          </p:nvSpPr>
          <p:spPr bwMode="auto">
            <a:xfrm>
              <a:off x="8694738" y="11207751"/>
              <a:ext cx="447675" cy="520700"/>
            </a:xfrm>
            <a:custGeom>
              <a:avLst/>
              <a:gdLst>
                <a:gd name="T0" fmla="*/ 108 w 186"/>
                <a:gd name="T1" fmla="*/ 216 h 216"/>
                <a:gd name="T2" fmla="*/ 0 w 186"/>
                <a:gd name="T3" fmla="*/ 108 h 216"/>
                <a:gd name="T4" fmla="*/ 108 w 186"/>
                <a:gd name="T5" fmla="*/ 0 h 216"/>
                <a:gd name="T6" fmla="*/ 112 w 186"/>
                <a:gd name="T7" fmla="*/ 4 h 216"/>
                <a:gd name="T8" fmla="*/ 112 w 186"/>
                <a:gd name="T9" fmla="*/ 106 h 216"/>
                <a:gd name="T10" fmla="*/ 184 w 186"/>
                <a:gd name="T11" fmla="*/ 179 h 216"/>
                <a:gd name="T12" fmla="*/ 184 w 186"/>
                <a:gd name="T13" fmla="*/ 184 h 216"/>
                <a:gd name="T14" fmla="*/ 108 w 186"/>
                <a:gd name="T15" fmla="*/ 216 h 216"/>
                <a:gd name="T16" fmla="*/ 104 w 186"/>
                <a:gd name="T17" fmla="*/ 8 h 216"/>
                <a:gd name="T18" fmla="*/ 8 w 186"/>
                <a:gd name="T19" fmla="*/ 108 h 216"/>
                <a:gd name="T20" fmla="*/ 108 w 186"/>
                <a:gd name="T21" fmla="*/ 208 h 216"/>
                <a:gd name="T22" fmla="*/ 176 w 186"/>
                <a:gd name="T23" fmla="*/ 181 h 216"/>
                <a:gd name="T24" fmla="*/ 105 w 186"/>
                <a:gd name="T25" fmla="*/ 111 h 216"/>
                <a:gd name="T26" fmla="*/ 104 w 186"/>
                <a:gd name="T27" fmla="*/ 108 h 216"/>
                <a:gd name="T28" fmla="*/ 104 w 186"/>
                <a:gd name="T29" fmla="*/ 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216">
                  <a:moveTo>
                    <a:pt x="108" y="216"/>
                  </a:moveTo>
                  <a:cubicBezTo>
                    <a:pt x="48" y="216"/>
                    <a:pt x="0" y="168"/>
                    <a:pt x="0" y="108"/>
                  </a:cubicBezTo>
                  <a:cubicBezTo>
                    <a:pt x="0" y="48"/>
                    <a:pt x="48" y="0"/>
                    <a:pt x="108" y="0"/>
                  </a:cubicBezTo>
                  <a:cubicBezTo>
                    <a:pt x="110" y="0"/>
                    <a:pt x="112" y="2"/>
                    <a:pt x="112" y="4"/>
                  </a:cubicBezTo>
                  <a:cubicBezTo>
                    <a:pt x="112" y="106"/>
                    <a:pt x="112" y="106"/>
                    <a:pt x="112" y="106"/>
                  </a:cubicBezTo>
                  <a:cubicBezTo>
                    <a:pt x="184" y="179"/>
                    <a:pt x="184" y="179"/>
                    <a:pt x="184" y="179"/>
                  </a:cubicBezTo>
                  <a:cubicBezTo>
                    <a:pt x="186" y="180"/>
                    <a:pt x="186" y="183"/>
                    <a:pt x="184" y="184"/>
                  </a:cubicBezTo>
                  <a:cubicBezTo>
                    <a:pt x="164" y="205"/>
                    <a:pt x="137" y="216"/>
                    <a:pt x="108" y="216"/>
                  </a:cubicBezTo>
                  <a:close/>
                  <a:moveTo>
                    <a:pt x="104" y="8"/>
                  </a:moveTo>
                  <a:cubicBezTo>
                    <a:pt x="51" y="10"/>
                    <a:pt x="8" y="54"/>
                    <a:pt x="8" y="108"/>
                  </a:cubicBezTo>
                  <a:cubicBezTo>
                    <a:pt x="8" y="163"/>
                    <a:pt x="53" y="208"/>
                    <a:pt x="108" y="208"/>
                  </a:cubicBezTo>
                  <a:cubicBezTo>
                    <a:pt x="133" y="208"/>
                    <a:pt x="157" y="199"/>
                    <a:pt x="176" y="181"/>
                  </a:cubicBezTo>
                  <a:cubicBezTo>
                    <a:pt x="105" y="111"/>
                    <a:pt x="105" y="111"/>
                    <a:pt x="105" y="111"/>
                  </a:cubicBezTo>
                  <a:cubicBezTo>
                    <a:pt x="104" y="110"/>
                    <a:pt x="104" y="109"/>
                    <a:pt x="104" y="108"/>
                  </a:cubicBezTo>
                  <a:lnTo>
                    <a:pt x="104"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71">
              <a:extLst>
                <a:ext uri="{FF2B5EF4-FFF2-40B4-BE49-F238E27FC236}">
                  <a16:creationId xmlns:a16="http://schemas.microsoft.com/office/drawing/2014/main" id="{49D36C65-BEDC-1148-84F8-78B4578FB67F}"/>
                </a:ext>
              </a:extLst>
            </p:cNvPr>
            <p:cNvSpPr>
              <a:spLocks noEditPoints="1"/>
            </p:cNvSpPr>
            <p:nvPr/>
          </p:nvSpPr>
          <p:spPr bwMode="auto">
            <a:xfrm>
              <a:off x="9002713" y="11439526"/>
              <a:ext cx="269875" cy="196850"/>
            </a:xfrm>
            <a:custGeom>
              <a:avLst/>
              <a:gdLst>
                <a:gd name="T0" fmla="*/ 78 w 112"/>
                <a:gd name="T1" fmla="*/ 82 h 82"/>
                <a:gd name="T2" fmla="*/ 75 w 112"/>
                <a:gd name="T3" fmla="*/ 80 h 82"/>
                <a:gd name="T4" fmla="*/ 1 w 112"/>
                <a:gd name="T5" fmla="*/ 7 h 82"/>
                <a:gd name="T6" fmla="*/ 0 w 112"/>
                <a:gd name="T7" fmla="*/ 2 h 82"/>
                <a:gd name="T8" fmla="*/ 4 w 112"/>
                <a:gd name="T9" fmla="*/ 0 h 82"/>
                <a:gd name="T10" fmla="*/ 108 w 112"/>
                <a:gd name="T11" fmla="*/ 0 h 82"/>
                <a:gd name="T12" fmla="*/ 112 w 112"/>
                <a:gd name="T13" fmla="*/ 4 h 82"/>
                <a:gd name="T14" fmla="*/ 80 w 112"/>
                <a:gd name="T15" fmla="*/ 80 h 82"/>
                <a:gd name="T16" fmla="*/ 78 w 112"/>
                <a:gd name="T17" fmla="*/ 82 h 82"/>
                <a:gd name="T18" fmla="*/ 14 w 112"/>
                <a:gd name="T19" fmla="*/ 8 h 82"/>
                <a:gd name="T20" fmla="*/ 77 w 112"/>
                <a:gd name="T21" fmla="*/ 72 h 82"/>
                <a:gd name="T22" fmla="*/ 104 w 112"/>
                <a:gd name="T23" fmla="*/ 8 h 82"/>
                <a:gd name="T24" fmla="*/ 14 w 112"/>
                <a:gd name="T25"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82">
                  <a:moveTo>
                    <a:pt x="78" y="82"/>
                  </a:moveTo>
                  <a:cubicBezTo>
                    <a:pt x="77" y="82"/>
                    <a:pt x="75" y="81"/>
                    <a:pt x="75" y="80"/>
                  </a:cubicBezTo>
                  <a:cubicBezTo>
                    <a:pt x="1" y="7"/>
                    <a:pt x="1" y="7"/>
                    <a:pt x="1" y="7"/>
                  </a:cubicBezTo>
                  <a:cubicBezTo>
                    <a:pt x="0" y="6"/>
                    <a:pt x="0" y="4"/>
                    <a:pt x="0" y="2"/>
                  </a:cubicBezTo>
                  <a:cubicBezTo>
                    <a:pt x="1" y="1"/>
                    <a:pt x="2" y="0"/>
                    <a:pt x="4" y="0"/>
                  </a:cubicBezTo>
                  <a:cubicBezTo>
                    <a:pt x="108" y="0"/>
                    <a:pt x="108" y="0"/>
                    <a:pt x="108" y="0"/>
                  </a:cubicBezTo>
                  <a:cubicBezTo>
                    <a:pt x="110" y="0"/>
                    <a:pt x="112" y="2"/>
                    <a:pt x="112" y="4"/>
                  </a:cubicBezTo>
                  <a:cubicBezTo>
                    <a:pt x="112" y="33"/>
                    <a:pt x="101" y="60"/>
                    <a:pt x="80" y="80"/>
                  </a:cubicBezTo>
                  <a:cubicBezTo>
                    <a:pt x="80" y="81"/>
                    <a:pt x="79" y="82"/>
                    <a:pt x="78" y="82"/>
                  </a:cubicBezTo>
                  <a:close/>
                  <a:moveTo>
                    <a:pt x="14" y="8"/>
                  </a:moveTo>
                  <a:cubicBezTo>
                    <a:pt x="77" y="72"/>
                    <a:pt x="77" y="72"/>
                    <a:pt x="77" y="72"/>
                  </a:cubicBezTo>
                  <a:cubicBezTo>
                    <a:pt x="94" y="54"/>
                    <a:pt x="103" y="32"/>
                    <a:pt x="104" y="8"/>
                  </a:cubicBezTo>
                  <a:lnTo>
                    <a:pt x="14"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Oval 2">
            <a:extLst>
              <a:ext uri="{FF2B5EF4-FFF2-40B4-BE49-F238E27FC236}">
                <a16:creationId xmlns:a16="http://schemas.microsoft.com/office/drawing/2014/main" id="{5354999E-7136-B442-A9CB-6BD9C79B8EB4}"/>
              </a:ext>
            </a:extLst>
          </p:cNvPr>
          <p:cNvSpPr/>
          <p:nvPr/>
        </p:nvSpPr>
        <p:spPr>
          <a:xfrm>
            <a:off x="841008" y="1985319"/>
            <a:ext cx="835260" cy="835260"/>
          </a:xfrm>
          <a:prstGeom prst="ellipse">
            <a:avLst/>
          </a:prstGeom>
          <a:solidFill>
            <a:srgbClr val="AFD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BDAF1E5-454D-294B-A56C-A989B9AB8CE4}"/>
              </a:ext>
            </a:extLst>
          </p:cNvPr>
          <p:cNvSpPr/>
          <p:nvPr/>
        </p:nvSpPr>
        <p:spPr>
          <a:xfrm>
            <a:off x="992681" y="2140699"/>
            <a:ext cx="531313" cy="5313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536E235-6BC5-1F48-AD6A-1C480338C355}"/>
              </a:ext>
            </a:extLst>
          </p:cNvPr>
          <p:cNvSpPr/>
          <p:nvPr/>
        </p:nvSpPr>
        <p:spPr>
          <a:xfrm>
            <a:off x="1146638" y="2299194"/>
            <a:ext cx="230593" cy="230593"/>
          </a:xfrm>
          <a:prstGeom prst="ellipse">
            <a:avLst/>
          </a:prstGeom>
          <a:solidFill>
            <a:srgbClr val="AFD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148">
            <a:extLst>
              <a:ext uri="{FF2B5EF4-FFF2-40B4-BE49-F238E27FC236}">
                <a16:creationId xmlns:a16="http://schemas.microsoft.com/office/drawing/2014/main" id="{470DB22C-7F20-5849-9581-C9DA02DA1FF4}"/>
              </a:ext>
            </a:extLst>
          </p:cNvPr>
          <p:cNvSpPr>
            <a:spLocks noEditPoints="1"/>
          </p:cNvSpPr>
          <p:nvPr/>
        </p:nvSpPr>
        <p:spPr bwMode="auto">
          <a:xfrm>
            <a:off x="815837" y="1694022"/>
            <a:ext cx="1155700" cy="1155700"/>
          </a:xfrm>
          <a:custGeom>
            <a:avLst/>
            <a:gdLst>
              <a:gd name="T0" fmla="*/ 236 w 240"/>
              <a:gd name="T1" fmla="*/ 24 h 240"/>
              <a:gd name="T2" fmla="*/ 216 w 240"/>
              <a:gd name="T3" fmla="*/ 4 h 240"/>
              <a:gd name="T4" fmla="*/ 211 w 240"/>
              <a:gd name="T5" fmla="*/ 0 h 240"/>
              <a:gd name="T6" fmla="*/ 162 w 240"/>
              <a:gd name="T7" fmla="*/ 72 h 240"/>
              <a:gd name="T8" fmla="*/ 92 w 240"/>
              <a:gd name="T9" fmla="*/ 56 h 240"/>
              <a:gd name="T10" fmla="*/ 24 w 240"/>
              <a:gd name="T11" fmla="*/ 210 h 240"/>
              <a:gd name="T12" fmla="*/ 1 w 240"/>
              <a:gd name="T13" fmla="*/ 239 h 240"/>
              <a:gd name="T14" fmla="*/ 7 w 240"/>
              <a:gd name="T15" fmla="*/ 239 h 240"/>
              <a:gd name="T16" fmla="*/ 92 w 240"/>
              <a:gd name="T17" fmla="*/ 240 h 240"/>
              <a:gd name="T18" fmla="*/ 177 w 240"/>
              <a:gd name="T19" fmla="*/ 239 h 240"/>
              <a:gd name="T20" fmla="*/ 183 w 240"/>
              <a:gd name="T21" fmla="*/ 239 h 240"/>
              <a:gd name="T22" fmla="*/ 160 w 240"/>
              <a:gd name="T23" fmla="*/ 210 h 240"/>
              <a:gd name="T24" fmla="*/ 160 w 240"/>
              <a:gd name="T25" fmla="*/ 86 h 240"/>
              <a:gd name="T26" fmla="*/ 190 w 240"/>
              <a:gd name="T27" fmla="*/ 87 h 240"/>
              <a:gd name="T28" fmla="*/ 240 w 240"/>
              <a:gd name="T29" fmla="*/ 29 h 240"/>
              <a:gd name="T30" fmla="*/ 208 w 240"/>
              <a:gd name="T31" fmla="*/ 26 h 240"/>
              <a:gd name="T32" fmla="*/ 192 w 240"/>
              <a:gd name="T33" fmla="*/ 17 h 240"/>
              <a:gd name="T34" fmla="*/ 208 w 240"/>
              <a:gd name="T35" fmla="*/ 26 h 240"/>
              <a:gd name="T36" fmla="*/ 184 w 240"/>
              <a:gd name="T37" fmla="*/ 21 h 240"/>
              <a:gd name="T38" fmla="*/ 168 w 240"/>
              <a:gd name="T39" fmla="*/ 66 h 240"/>
              <a:gd name="T40" fmla="*/ 176 w 240"/>
              <a:gd name="T41" fmla="*/ 148 h 240"/>
              <a:gd name="T42" fmla="*/ 8 w 240"/>
              <a:gd name="T43" fmla="*/ 148 h 240"/>
              <a:gd name="T44" fmla="*/ 148 w 240"/>
              <a:gd name="T45" fmla="*/ 86 h 240"/>
              <a:gd name="T46" fmla="*/ 92 w 240"/>
              <a:gd name="T47" fmla="*/ 88 h 240"/>
              <a:gd name="T48" fmla="*/ 92 w 240"/>
              <a:gd name="T49" fmla="*/ 208 h 240"/>
              <a:gd name="T50" fmla="*/ 137 w 240"/>
              <a:gd name="T51" fmla="*/ 109 h 240"/>
              <a:gd name="T52" fmla="*/ 176 w 240"/>
              <a:gd name="T53" fmla="*/ 148 h 240"/>
              <a:gd name="T54" fmla="*/ 92 w 240"/>
              <a:gd name="T55" fmla="*/ 168 h 240"/>
              <a:gd name="T56" fmla="*/ 92 w 240"/>
              <a:gd name="T57" fmla="*/ 128 h 240"/>
              <a:gd name="T58" fmla="*/ 94 w 240"/>
              <a:gd name="T59" fmla="*/ 140 h 240"/>
              <a:gd name="T60" fmla="*/ 84 w 240"/>
              <a:gd name="T61" fmla="*/ 148 h 240"/>
              <a:gd name="T62" fmla="*/ 100 w 240"/>
              <a:gd name="T63" fmla="*/ 148 h 240"/>
              <a:gd name="T64" fmla="*/ 109 w 240"/>
              <a:gd name="T65" fmla="*/ 137 h 240"/>
              <a:gd name="T66" fmla="*/ 109 w 240"/>
              <a:gd name="T67" fmla="*/ 126 h 240"/>
              <a:gd name="T68" fmla="*/ 64 w 240"/>
              <a:gd name="T69" fmla="*/ 148 h 240"/>
              <a:gd name="T70" fmla="*/ 120 w 240"/>
              <a:gd name="T71" fmla="*/ 148 h 240"/>
              <a:gd name="T72" fmla="*/ 131 w 240"/>
              <a:gd name="T73" fmla="*/ 114 h 240"/>
              <a:gd name="T74" fmla="*/ 92 w 240"/>
              <a:gd name="T75" fmla="*/ 200 h 240"/>
              <a:gd name="T76" fmla="*/ 92 w 240"/>
              <a:gd name="T77" fmla="*/ 96 h 240"/>
              <a:gd name="T78" fmla="*/ 109 w 240"/>
              <a:gd name="T79" fmla="*/ 126 h 240"/>
              <a:gd name="T80" fmla="*/ 174 w 240"/>
              <a:gd name="T81" fmla="*/ 72 h 240"/>
              <a:gd name="T82" fmla="*/ 191 w 240"/>
              <a:gd name="T83" fmla="*/ 55 h 240"/>
              <a:gd name="T84" fmla="*/ 230 w 240"/>
              <a:gd name="T85" fmla="*/ 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0" h="240">
                <a:moveTo>
                  <a:pt x="239" y="26"/>
                </a:moveTo>
                <a:cubicBezTo>
                  <a:pt x="238" y="25"/>
                  <a:pt x="237" y="24"/>
                  <a:pt x="236" y="24"/>
                </a:cubicBezTo>
                <a:cubicBezTo>
                  <a:pt x="216" y="24"/>
                  <a:pt x="216" y="24"/>
                  <a:pt x="216" y="24"/>
                </a:cubicBezTo>
                <a:cubicBezTo>
                  <a:pt x="216" y="4"/>
                  <a:pt x="216" y="4"/>
                  <a:pt x="216" y="4"/>
                </a:cubicBezTo>
                <a:cubicBezTo>
                  <a:pt x="216" y="3"/>
                  <a:pt x="215" y="2"/>
                  <a:pt x="214" y="1"/>
                </a:cubicBezTo>
                <a:cubicBezTo>
                  <a:pt x="213" y="0"/>
                  <a:pt x="212" y="0"/>
                  <a:pt x="211" y="0"/>
                </a:cubicBezTo>
                <a:cubicBezTo>
                  <a:pt x="209" y="1"/>
                  <a:pt x="160" y="17"/>
                  <a:pt x="154" y="44"/>
                </a:cubicBezTo>
                <a:cubicBezTo>
                  <a:pt x="152" y="53"/>
                  <a:pt x="155" y="63"/>
                  <a:pt x="162" y="72"/>
                </a:cubicBezTo>
                <a:cubicBezTo>
                  <a:pt x="154" y="80"/>
                  <a:pt x="154" y="80"/>
                  <a:pt x="154" y="80"/>
                </a:cubicBezTo>
                <a:cubicBezTo>
                  <a:pt x="138" y="65"/>
                  <a:pt x="116" y="56"/>
                  <a:pt x="92" y="56"/>
                </a:cubicBezTo>
                <a:cubicBezTo>
                  <a:pt x="41" y="56"/>
                  <a:pt x="0" y="97"/>
                  <a:pt x="0" y="148"/>
                </a:cubicBezTo>
                <a:cubicBezTo>
                  <a:pt x="0" y="172"/>
                  <a:pt x="9" y="194"/>
                  <a:pt x="24" y="210"/>
                </a:cubicBezTo>
                <a:cubicBezTo>
                  <a:pt x="1" y="233"/>
                  <a:pt x="1" y="233"/>
                  <a:pt x="1" y="233"/>
                </a:cubicBezTo>
                <a:cubicBezTo>
                  <a:pt x="0" y="235"/>
                  <a:pt x="0" y="237"/>
                  <a:pt x="1" y="239"/>
                </a:cubicBezTo>
                <a:cubicBezTo>
                  <a:pt x="2" y="240"/>
                  <a:pt x="3" y="240"/>
                  <a:pt x="4" y="240"/>
                </a:cubicBezTo>
                <a:cubicBezTo>
                  <a:pt x="5" y="240"/>
                  <a:pt x="6" y="240"/>
                  <a:pt x="7" y="239"/>
                </a:cubicBezTo>
                <a:cubicBezTo>
                  <a:pt x="30" y="216"/>
                  <a:pt x="30" y="216"/>
                  <a:pt x="30" y="216"/>
                </a:cubicBezTo>
                <a:cubicBezTo>
                  <a:pt x="46" y="231"/>
                  <a:pt x="68" y="240"/>
                  <a:pt x="92" y="240"/>
                </a:cubicBezTo>
                <a:cubicBezTo>
                  <a:pt x="116" y="240"/>
                  <a:pt x="138" y="231"/>
                  <a:pt x="154" y="216"/>
                </a:cubicBezTo>
                <a:cubicBezTo>
                  <a:pt x="177" y="239"/>
                  <a:pt x="177" y="239"/>
                  <a:pt x="177" y="239"/>
                </a:cubicBezTo>
                <a:cubicBezTo>
                  <a:pt x="178" y="240"/>
                  <a:pt x="179" y="240"/>
                  <a:pt x="180" y="240"/>
                </a:cubicBezTo>
                <a:cubicBezTo>
                  <a:pt x="181" y="240"/>
                  <a:pt x="182" y="240"/>
                  <a:pt x="183" y="239"/>
                </a:cubicBezTo>
                <a:cubicBezTo>
                  <a:pt x="184" y="237"/>
                  <a:pt x="184" y="235"/>
                  <a:pt x="183" y="233"/>
                </a:cubicBezTo>
                <a:cubicBezTo>
                  <a:pt x="160" y="210"/>
                  <a:pt x="160" y="210"/>
                  <a:pt x="160" y="210"/>
                </a:cubicBezTo>
                <a:cubicBezTo>
                  <a:pt x="175" y="194"/>
                  <a:pt x="184" y="172"/>
                  <a:pt x="184" y="148"/>
                </a:cubicBezTo>
                <a:cubicBezTo>
                  <a:pt x="184" y="124"/>
                  <a:pt x="175" y="102"/>
                  <a:pt x="160" y="86"/>
                </a:cubicBezTo>
                <a:cubicBezTo>
                  <a:pt x="168" y="78"/>
                  <a:pt x="168" y="78"/>
                  <a:pt x="168" y="78"/>
                </a:cubicBezTo>
                <a:cubicBezTo>
                  <a:pt x="175" y="84"/>
                  <a:pt x="182" y="87"/>
                  <a:pt x="190" y="87"/>
                </a:cubicBezTo>
                <a:cubicBezTo>
                  <a:pt x="192" y="87"/>
                  <a:pt x="194" y="87"/>
                  <a:pt x="196" y="86"/>
                </a:cubicBezTo>
                <a:cubicBezTo>
                  <a:pt x="223" y="80"/>
                  <a:pt x="239" y="31"/>
                  <a:pt x="240" y="29"/>
                </a:cubicBezTo>
                <a:cubicBezTo>
                  <a:pt x="240" y="28"/>
                  <a:pt x="240" y="27"/>
                  <a:pt x="239" y="26"/>
                </a:cubicBezTo>
                <a:close/>
                <a:moveTo>
                  <a:pt x="208" y="26"/>
                </a:moveTo>
                <a:cubicBezTo>
                  <a:pt x="192" y="42"/>
                  <a:pt x="192" y="42"/>
                  <a:pt x="192" y="42"/>
                </a:cubicBezTo>
                <a:cubicBezTo>
                  <a:pt x="192" y="17"/>
                  <a:pt x="192" y="17"/>
                  <a:pt x="192" y="17"/>
                </a:cubicBezTo>
                <a:cubicBezTo>
                  <a:pt x="198" y="14"/>
                  <a:pt x="204" y="11"/>
                  <a:pt x="208" y="10"/>
                </a:cubicBezTo>
                <a:lnTo>
                  <a:pt x="208" y="26"/>
                </a:lnTo>
                <a:close/>
                <a:moveTo>
                  <a:pt x="162" y="46"/>
                </a:moveTo>
                <a:cubicBezTo>
                  <a:pt x="164" y="36"/>
                  <a:pt x="174" y="28"/>
                  <a:pt x="184" y="21"/>
                </a:cubicBezTo>
                <a:cubicBezTo>
                  <a:pt x="184" y="50"/>
                  <a:pt x="184" y="50"/>
                  <a:pt x="184" y="50"/>
                </a:cubicBezTo>
                <a:cubicBezTo>
                  <a:pt x="168" y="66"/>
                  <a:pt x="168" y="66"/>
                  <a:pt x="168" y="66"/>
                </a:cubicBezTo>
                <a:cubicBezTo>
                  <a:pt x="162" y="59"/>
                  <a:pt x="160" y="53"/>
                  <a:pt x="162" y="46"/>
                </a:cubicBezTo>
                <a:close/>
                <a:moveTo>
                  <a:pt x="176" y="148"/>
                </a:moveTo>
                <a:cubicBezTo>
                  <a:pt x="176" y="194"/>
                  <a:pt x="138" y="232"/>
                  <a:pt x="92" y="232"/>
                </a:cubicBezTo>
                <a:cubicBezTo>
                  <a:pt x="46" y="232"/>
                  <a:pt x="8" y="194"/>
                  <a:pt x="8" y="148"/>
                </a:cubicBezTo>
                <a:cubicBezTo>
                  <a:pt x="8" y="102"/>
                  <a:pt x="46" y="64"/>
                  <a:pt x="92" y="64"/>
                </a:cubicBezTo>
                <a:cubicBezTo>
                  <a:pt x="114" y="64"/>
                  <a:pt x="133" y="72"/>
                  <a:pt x="148" y="86"/>
                </a:cubicBezTo>
                <a:cubicBezTo>
                  <a:pt x="131" y="103"/>
                  <a:pt x="131" y="103"/>
                  <a:pt x="131" y="103"/>
                </a:cubicBezTo>
                <a:cubicBezTo>
                  <a:pt x="121" y="94"/>
                  <a:pt x="107" y="88"/>
                  <a:pt x="92" y="88"/>
                </a:cubicBezTo>
                <a:cubicBezTo>
                  <a:pt x="59" y="88"/>
                  <a:pt x="32" y="115"/>
                  <a:pt x="32" y="148"/>
                </a:cubicBezTo>
                <a:cubicBezTo>
                  <a:pt x="32" y="181"/>
                  <a:pt x="59" y="208"/>
                  <a:pt x="92" y="208"/>
                </a:cubicBezTo>
                <a:cubicBezTo>
                  <a:pt x="125" y="208"/>
                  <a:pt x="152" y="181"/>
                  <a:pt x="152" y="148"/>
                </a:cubicBezTo>
                <a:cubicBezTo>
                  <a:pt x="152" y="133"/>
                  <a:pt x="146" y="119"/>
                  <a:pt x="137" y="109"/>
                </a:cubicBezTo>
                <a:cubicBezTo>
                  <a:pt x="154" y="92"/>
                  <a:pt x="154" y="92"/>
                  <a:pt x="154" y="92"/>
                </a:cubicBezTo>
                <a:cubicBezTo>
                  <a:pt x="168" y="107"/>
                  <a:pt x="176" y="126"/>
                  <a:pt x="176" y="148"/>
                </a:cubicBezTo>
                <a:close/>
                <a:moveTo>
                  <a:pt x="112" y="148"/>
                </a:moveTo>
                <a:cubicBezTo>
                  <a:pt x="112" y="159"/>
                  <a:pt x="103" y="168"/>
                  <a:pt x="92" y="168"/>
                </a:cubicBezTo>
                <a:cubicBezTo>
                  <a:pt x="81" y="168"/>
                  <a:pt x="72" y="159"/>
                  <a:pt x="72" y="148"/>
                </a:cubicBezTo>
                <a:cubicBezTo>
                  <a:pt x="72" y="137"/>
                  <a:pt x="81" y="128"/>
                  <a:pt x="92" y="128"/>
                </a:cubicBezTo>
                <a:cubicBezTo>
                  <a:pt x="96" y="128"/>
                  <a:pt x="100" y="129"/>
                  <a:pt x="103" y="131"/>
                </a:cubicBezTo>
                <a:cubicBezTo>
                  <a:pt x="94" y="140"/>
                  <a:pt x="94" y="140"/>
                  <a:pt x="94" y="140"/>
                </a:cubicBezTo>
                <a:cubicBezTo>
                  <a:pt x="93" y="140"/>
                  <a:pt x="93" y="140"/>
                  <a:pt x="92" y="140"/>
                </a:cubicBezTo>
                <a:cubicBezTo>
                  <a:pt x="88" y="140"/>
                  <a:pt x="84" y="144"/>
                  <a:pt x="84" y="148"/>
                </a:cubicBezTo>
                <a:cubicBezTo>
                  <a:pt x="84" y="152"/>
                  <a:pt x="88" y="156"/>
                  <a:pt x="92" y="156"/>
                </a:cubicBezTo>
                <a:cubicBezTo>
                  <a:pt x="96" y="156"/>
                  <a:pt x="100" y="152"/>
                  <a:pt x="100" y="148"/>
                </a:cubicBezTo>
                <a:cubicBezTo>
                  <a:pt x="100" y="147"/>
                  <a:pt x="100" y="147"/>
                  <a:pt x="100" y="146"/>
                </a:cubicBezTo>
                <a:cubicBezTo>
                  <a:pt x="109" y="137"/>
                  <a:pt x="109" y="137"/>
                  <a:pt x="109" y="137"/>
                </a:cubicBezTo>
                <a:cubicBezTo>
                  <a:pt x="111" y="140"/>
                  <a:pt x="112" y="144"/>
                  <a:pt x="112" y="148"/>
                </a:cubicBezTo>
                <a:close/>
                <a:moveTo>
                  <a:pt x="109" y="126"/>
                </a:moveTo>
                <a:cubicBezTo>
                  <a:pt x="104" y="122"/>
                  <a:pt x="98" y="120"/>
                  <a:pt x="92" y="120"/>
                </a:cubicBezTo>
                <a:cubicBezTo>
                  <a:pt x="77" y="120"/>
                  <a:pt x="64" y="133"/>
                  <a:pt x="64" y="148"/>
                </a:cubicBezTo>
                <a:cubicBezTo>
                  <a:pt x="64" y="163"/>
                  <a:pt x="77" y="176"/>
                  <a:pt x="92" y="176"/>
                </a:cubicBezTo>
                <a:cubicBezTo>
                  <a:pt x="107" y="176"/>
                  <a:pt x="120" y="163"/>
                  <a:pt x="120" y="148"/>
                </a:cubicBezTo>
                <a:cubicBezTo>
                  <a:pt x="120" y="142"/>
                  <a:pt x="118" y="136"/>
                  <a:pt x="114" y="131"/>
                </a:cubicBezTo>
                <a:cubicBezTo>
                  <a:pt x="131" y="114"/>
                  <a:pt x="131" y="114"/>
                  <a:pt x="131" y="114"/>
                </a:cubicBezTo>
                <a:cubicBezTo>
                  <a:pt x="139" y="123"/>
                  <a:pt x="144" y="135"/>
                  <a:pt x="144" y="148"/>
                </a:cubicBezTo>
                <a:cubicBezTo>
                  <a:pt x="144" y="177"/>
                  <a:pt x="121" y="200"/>
                  <a:pt x="92" y="200"/>
                </a:cubicBezTo>
                <a:cubicBezTo>
                  <a:pt x="63" y="200"/>
                  <a:pt x="40" y="177"/>
                  <a:pt x="40" y="148"/>
                </a:cubicBezTo>
                <a:cubicBezTo>
                  <a:pt x="40" y="119"/>
                  <a:pt x="63" y="96"/>
                  <a:pt x="92" y="96"/>
                </a:cubicBezTo>
                <a:cubicBezTo>
                  <a:pt x="105" y="96"/>
                  <a:pt x="117" y="101"/>
                  <a:pt x="126" y="109"/>
                </a:cubicBezTo>
                <a:lnTo>
                  <a:pt x="109" y="126"/>
                </a:lnTo>
                <a:close/>
                <a:moveTo>
                  <a:pt x="194" y="78"/>
                </a:moveTo>
                <a:cubicBezTo>
                  <a:pt x="187" y="80"/>
                  <a:pt x="181" y="78"/>
                  <a:pt x="174" y="72"/>
                </a:cubicBezTo>
                <a:cubicBezTo>
                  <a:pt x="191" y="55"/>
                  <a:pt x="191" y="55"/>
                  <a:pt x="191" y="55"/>
                </a:cubicBezTo>
                <a:cubicBezTo>
                  <a:pt x="191" y="55"/>
                  <a:pt x="191" y="55"/>
                  <a:pt x="191" y="55"/>
                </a:cubicBezTo>
                <a:cubicBezTo>
                  <a:pt x="214" y="32"/>
                  <a:pt x="214" y="32"/>
                  <a:pt x="214" y="32"/>
                </a:cubicBezTo>
                <a:cubicBezTo>
                  <a:pt x="230" y="32"/>
                  <a:pt x="230" y="32"/>
                  <a:pt x="230" y="32"/>
                </a:cubicBezTo>
                <a:cubicBezTo>
                  <a:pt x="224" y="47"/>
                  <a:pt x="211" y="74"/>
                  <a:pt x="194" y="78"/>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TextBox 79">
            <a:extLst>
              <a:ext uri="{FF2B5EF4-FFF2-40B4-BE49-F238E27FC236}">
                <a16:creationId xmlns:a16="http://schemas.microsoft.com/office/drawing/2014/main" id="{27791A35-A693-8843-AACA-E6A1AF966487}"/>
              </a:ext>
            </a:extLst>
          </p:cNvPr>
          <p:cNvSpPr txBox="1"/>
          <p:nvPr/>
        </p:nvSpPr>
        <p:spPr>
          <a:xfrm>
            <a:off x="23492" y="4558725"/>
            <a:ext cx="3305552" cy="584775"/>
          </a:xfrm>
          <a:prstGeom prst="rect">
            <a:avLst/>
          </a:prstGeom>
          <a:noFill/>
        </p:spPr>
        <p:txBody>
          <a:bodyPr wrap="square" rtlCol="0">
            <a:spAutoFit/>
          </a:bodyPr>
          <a:lstStyle/>
          <a:p>
            <a:pPr defTabSz="457200">
              <a:spcAft>
                <a:spcPct val="50000"/>
              </a:spcAft>
            </a:pPr>
            <a:br>
              <a:rPr lang="en-US" sz="800" dirty="0">
                <a:solidFill>
                  <a:schemeClr val="tx2"/>
                </a:solidFill>
              </a:rPr>
            </a:br>
            <a:r>
              <a:rPr lang="en-US" sz="800" dirty="0">
                <a:solidFill>
                  <a:schemeClr val="tx2"/>
                </a:solidFill>
              </a:rPr>
              <a:t>​Target date funds are an asset mix of stocks, bonds, and other investments that automatically becomes more conservative as the fund approaches its target retirement date and beyond. Principal invested is not guaranteed.</a:t>
            </a:r>
            <a:endParaRPr lang="en-US" sz="700" dirty="0">
              <a:solidFill>
                <a:schemeClr val="tx2"/>
              </a:solidFill>
              <a:latin typeface="Calibri" panose="020F0502020204030204" pitchFamily="34" charset="0"/>
              <a:cs typeface="Calibri" panose="020F0502020204030204" pitchFamily="34" charset="0"/>
            </a:endParaRPr>
          </a:p>
        </p:txBody>
      </p:sp>
      <p:graphicFrame>
        <p:nvGraphicFramePr>
          <p:cNvPr id="20" name="Table 19">
            <a:extLst>
              <a:ext uri="{FF2B5EF4-FFF2-40B4-BE49-F238E27FC236}">
                <a16:creationId xmlns:a16="http://schemas.microsoft.com/office/drawing/2014/main" id="{8F4BF766-C6F0-4658-A138-7CA30F847A4F}"/>
              </a:ext>
            </a:extLst>
          </p:cNvPr>
          <p:cNvGraphicFramePr>
            <a:graphicFrameLocks noGrp="1"/>
          </p:cNvGraphicFramePr>
          <p:nvPr/>
        </p:nvGraphicFramePr>
        <p:xfrm>
          <a:off x="3038153" y="1451155"/>
          <a:ext cx="5967208" cy="2854374"/>
        </p:xfrm>
        <a:graphic>
          <a:graphicData uri="http://schemas.openxmlformats.org/drawingml/2006/table">
            <a:tbl>
              <a:tblPr/>
              <a:tblGrid>
                <a:gridCol w="2983604">
                  <a:extLst>
                    <a:ext uri="{9D8B030D-6E8A-4147-A177-3AD203B41FA5}">
                      <a16:colId xmlns:a16="http://schemas.microsoft.com/office/drawing/2014/main" val="20001"/>
                    </a:ext>
                  </a:extLst>
                </a:gridCol>
                <a:gridCol w="2983604">
                  <a:extLst>
                    <a:ext uri="{9D8B030D-6E8A-4147-A177-3AD203B41FA5}">
                      <a16:colId xmlns:a16="http://schemas.microsoft.com/office/drawing/2014/main" val="4002768994"/>
                    </a:ext>
                  </a:extLst>
                </a:gridCol>
              </a:tblGrid>
              <a:tr h="475729">
                <a:tc>
                  <a:txBody>
                    <a:bodyPr/>
                    <a:lstStyle/>
                    <a:p>
                      <a:pPr marL="0" marR="0" lvl="0" indent="0" algn="l" defTabSz="914400" rtl="0" eaLnBrk="0" fontAlgn="base" latinLnBrk="0" hangingPunct="0">
                        <a:lnSpc>
                          <a:spcPct val="90000"/>
                        </a:lnSpc>
                        <a:spcBef>
                          <a:spcPct val="0"/>
                        </a:spcBef>
                        <a:spcAft>
                          <a:spcPct val="30000"/>
                        </a:spcAft>
                        <a:buClr>
                          <a:srgbClr val="55A646"/>
                        </a:buClr>
                        <a:buSzTx/>
                        <a:buFont typeface="Wingdings 3" pitchFamily="18" charset="2"/>
                        <a:buNone/>
                        <a:tabLst/>
                        <a:defRPr/>
                      </a:pPr>
                      <a:r>
                        <a:rPr kumimoji="0" lang="en-US" sz="1100" b="0" i="0" u="none" strike="noStrike" kern="1200" cap="none" spc="0" normalizeH="0" baseline="0" noProof="0" dirty="0">
                          <a:ln>
                            <a:noFill/>
                          </a:ln>
                          <a:solidFill>
                            <a:schemeClr val="tx2"/>
                          </a:solidFill>
                          <a:effectLst/>
                          <a:uLnTx/>
                          <a:uFillTx/>
                          <a:latin typeface="Calibri" panose="020F0502020204030204" pitchFamily="34" charset="0"/>
                          <a:ea typeface="ＭＳ Ｐゴシック" pitchFamily="28" charset="-128"/>
                          <a:cs typeface="Calibri" panose="020F0502020204030204" pitchFamily="34" charset="0"/>
                        </a:rPr>
                        <a:t>Vanguard Target Retirement Income Trust Select</a:t>
                      </a:r>
                    </a:p>
                  </a:txBody>
                  <a:tcPr marT="118872" marB="118872"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90000"/>
                        </a:lnSpc>
                        <a:spcBef>
                          <a:spcPct val="0"/>
                        </a:spcBef>
                        <a:spcAft>
                          <a:spcPct val="30000"/>
                        </a:spcAft>
                        <a:buClr>
                          <a:srgbClr val="55A646"/>
                        </a:buClr>
                        <a:buSzTx/>
                        <a:buFont typeface="Wingdings 3" pitchFamily="18" charset="2"/>
                        <a:buNone/>
                        <a:tabLst/>
                        <a:defRPr/>
                      </a:pPr>
                      <a:r>
                        <a:rPr kumimoji="0" lang="en-US" sz="1100" b="0" i="0" u="none" strike="noStrike" kern="1200" cap="none" spc="0" normalizeH="0" baseline="0" noProof="0" dirty="0">
                          <a:ln>
                            <a:noFill/>
                          </a:ln>
                          <a:solidFill>
                            <a:schemeClr val="tx2"/>
                          </a:solidFill>
                          <a:effectLst/>
                          <a:uLnTx/>
                          <a:uFillTx/>
                          <a:latin typeface="Calibri" panose="020F0502020204030204" pitchFamily="34" charset="0"/>
                          <a:ea typeface="ＭＳ Ｐゴシック" pitchFamily="28" charset="-128"/>
                          <a:cs typeface="Calibri" panose="020F0502020204030204" pitchFamily="34" charset="0"/>
                        </a:rPr>
                        <a:t>Vanguard Target Retirement 2045 Trust Select</a:t>
                      </a:r>
                    </a:p>
                  </a:txBody>
                  <a:tcPr marT="118872" marB="118872"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475729">
                <a:tc>
                  <a:txBody>
                    <a:bodyPr/>
                    <a:lstStyle/>
                    <a:p>
                      <a:pPr marL="0" marR="0" lvl="0" indent="0" algn="l" defTabSz="914400" rtl="0" eaLnBrk="0" fontAlgn="base" latinLnBrk="0" hangingPunct="0">
                        <a:lnSpc>
                          <a:spcPct val="90000"/>
                        </a:lnSpc>
                        <a:spcBef>
                          <a:spcPct val="0"/>
                        </a:spcBef>
                        <a:spcAft>
                          <a:spcPct val="30000"/>
                        </a:spcAft>
                        <a:buClr>
                          <a:srgbClr val="55A646"/>
                        </a:buClr>
                        <a:buSzTx/>
                        <a:buFont typeface="Wingdings 3" pitchFamily="18" charset="2"/>
                        <a:buNone/>
                        <a:tabLst/>
                        <a:defRPr/>
                      </a:pPr>
                      <a:r>
                        <a:rPr kumimoji="0" lang="en-US" sz="1100" b="0" i="0" u="none" strike="noStrike" kern="1200" cap="none" spc="0" normalizeH="0" baseline="0" noProof="0" dirty="0">
                          <a:ln>
                            <a:noFill/>
                          </a:ln>
                          <a:solidFill>
                            <a:schemeClr val="tx2"/>
                          </a:solidFill>
                          <a:effectLst/>
                          <a:uLnTx/>
                          <a:uFillTx/>
                          <a:latin typeface="Calibri" panose="020F0502020204030204" pitchFamily="34" charset="0"/>
                          <a:ea typeface="ＭＳ Ｐゴシック" pitchFamily="28" charset="-128"/>
                          <a:cs typeface="Calibri" panose="020F0502020204030204" pitchFamily="34" charset="0"/>
                        </a:rPr>
                        <a:t>Vanguard Target Retirement 2020 Trust Select</a:t>
                      </a:r>
                    </a:p>
                  </a:txBody>
                  <a:tcPr marT="118872" marB="118872"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90000"/>
                        </a:lnSpc>
                        <a:spcBef>
                          <a:spcPct val="0"/>
                        </a:spcBef>
                        <a:spcAft>
                          <a:spcPct val="30000"/>
                        </a:spcAft>
                        <a:buClr>
                          <a:srgbClr val="55A646"/>
                        </a:buClr>
                        <a:buSzTx/>
                        <a:buFont typeface="Wingdings 3" pitchFamily="18" charset="2"/>
                        <a:buNone/>
                        <a:tabLst/>
                        <a:defRPr/>
                      </a:pPr>
                      <a:r>
                        <a:rPr kumimoji="0" lang="en-US" sz="1100" b="0" i="0" u="none" strike="noStrike" kern="1200" cap="none" spc="0" normalizeH="0" baseline="0" noProof="0" dirty="0">
                          <a:ln>
                            <a:noFill/>
                          </a:ln>
                          <a:solidFill>
                            <a:schemeClr val="tx2"/>
                          </a:solidFill>
                          <a:effectLst/>
                          <a:uLnTx/>
                          <a:uFillTx/>
                          <a:latin typeface="Calibri" panose="020F0502020204030204" pitchFamily="34" charset="0"/>
                          <a:ea typeface="ＭＳ Ｐゴシック" pitchFamily="28" charset="-128"/>
                          <a:cs typeface="Calibri" panose="020F0502020204030204" pitchFamily="34" charset="0"/>
                        </a:rPr>
                        <a:t>Vanguard Target Retirement 2050 Trust Select</a:t>
                      </a:r>
                    </a:p>
                  </a:txBody>
                  <a:tcPr marT="118872" marB="118872"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475729">
                <a:tc>
                  <a:txBody>
                    <a:bodyPr/>
                    <a:lstStyle/>
                    <a:p>
                      <a:pPr marL="0" marR="0" lvl="0" indent="0" algn="l" defTabSz="914400" rtl="0" eaLnBrk="0" fontAlgn="base" latinLnBrk="0" hangingPunct="0">
                        <a:lnSpc>
                          <a:spcPct val="90000"/>
                        </a:lnSpc>
                        <a:spcBef>
                          <a:spcPct val="0"/>
                        </a:spcBef>
                        <a:spcAft>
                          <a:spcPct val="30000"/>
                        </a:spcAft>
                        <a:buClr>
                          <a:srgbClr val="55A646"/>
                        </a:buClr>
                        <a:buSzTx/>
                        <a:buFont typeface="Wingdings 3" pitchFamily="18" charset="2"/>
                        <a:buNone/>
                        <a:tabLst/>
                        <a:defRPr/>
                      </a:pPr>
                      <a:r>
                        <a:rPr kumimoji="0" lang="en-US" sz="1100" b="0" i="0" u="none" strike="noStrike" kern="1200" cap="none" spc="0" normalizeH="0" baseline="0" noProof="0" dirty="0">
                          <a:ln>
                            <a:noFill/>
                          </a:ln>
                          <a:solidFill>
                            <a:schemeClr val="tx2"/>
                          </a:solidFill>
                          <a:effectLst/>
                          <a:uLnTx/>
                          <a:uFillTx/>
                          <a:latin typeface="Calibri" panose="020F0502020204030204" pitchFamily="34" charset="0"/>
                          <a:ea typeface="ＭＳ Ｐゴシック" pitchFamily="28" charset="-128"/>
                          <a:cs typeface="Calibri" panose="020F0502020204030204" pitchFamily="34" charset="0"/>
                        </a:rPr>
                        <a:t>Vanguard Target Retirement 2025 Trust Select</a:t>
                      </a:r>
                    </a:p>
                  </a:txBody>
                  <a:tcPr marT="118872" marB="118872"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90000"/>
                        </a:lnSpc>
                        <a:spcBef>
                          <a:spcPct val="0"/>
                        </a:spcBef>
                        <a:spcAft>
                          <a:spcPct val="30000"/>
                        </a:spcAft>
                        <a:buClr>
                          <a:srgbClr val="55A646"/>
                        </a:buClr>
                        <a:buSzTx/>
                        <a:buFont typeface="Wingdings 3" pitchFamily="18" charset="2"/>
                        <a:buNone/>
                        <a:tabLst/>
                        <a:defRPr/>
                      </a:pPr>
                      <a:r>
                        <a:rPr kumimoji="0" lang="en-US" sz="1100" b="0" i="0" u="none" strike="noStrike" kern="1200" cap="none" spc="0" normalizeH="0" baseline="0" noProof="0" dirty="0">
                          <a:ln>
                            <a:noFill/>
                          </a:ln>
                          <a:solidFill>
                            <a:schemeClr val="tx2"/>
                          </a:solidFill>
                          <a:effectLst/>
                          <a:uLnTx/>
                          <a:uFillTx/>
                          <a:latin typeface="Calibri" panose="020F0502020204030204" pitchFamily="34" charset="0"/>
                          <a:ea typeface="ＭＳ Ｐゴシック" pitchFamily="28" charset="-128"/>
                          <a:cs typeface="Calibri" panose="020F0502020204030204" pitchFamily="34" charset="0"/>
                        </a:rPr>
                        <a:t>Vanguard Target Retirement 2055 Trust Select</a:t>
                      </a:r>
                    </a:p>
                  </a:txBody>
                  <a:tcPr marT="118872" marB="118872"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014317142"/>
                  </a:ext>
                </a:extLst>
              </a:tr>
              <a:tr h="475729">
                <a:tc>
                  <a:txBody>
                    <a:bodyPr/>
                    <a:lstStyle/>
                    <a:p>
                      <a:pPr marL="0" marR="0" lvl="0" indent="0" algn="l" defTabSz="914400" rtl="0" eaLnBrk="0" fontAlgn="base" latinLnBrk="0" hangingPunct="0">
                        <a:lnSpc>
                          <a:spcPct val="90000"/>
                        </a:lnSpc>
                        <a:spcBef>
                          <a:spcPct val="0"/>
                        </a:spcBef>
                        <a:spcAft>
                          <a:spcPct val="30000"/>
                        </a:spcAft>
                        <a:buClr>
                          <a:srgbClr val="55A646"/>
                        </a:buClr>
                        <a:buSzTx/>
                        <a:buFont typeface="Wingdings 3" pitchFamily="18" charset="2"/>
                        <a:buNone/>
                        <a:tabLst/>
                        <a:defRPr/>
                      </a:pPr>
                      <a:r>
                        <a:rPr kumimoji="0" lang="en-US" sz="1100" b="0" i="0" u="none" strike="noStrike" kern="1200" cap="none" spc="0" normalizeH="0" baseline="0" noProof="0" dirty="0">
                          <a:ln>
                            <a:noFill/>
                          </a:ln>
                          <a:solidFill>
                            <a:schemeClr val="tx2"/>
                          </a:solidFill>
                          <a:effectLst/>
                          <a:uLnTx/>
                          <a:uFillTx/>
                          <a:latin typeface="Calibri" panose="020F0502020204030204" pitchFamily="34" charset="0"/>
                          <a:ea typeface="ＭＳ Ｐゴシック" pitchFamily="28" charset="-128"/>
                          <a:cs typeface="Calibri" panose="020F0502020204030204" pitchFamily="34" charset="0"/>
                        </a:rPr>
                        <a:t>Vanguard Target Retirement 2030 Trust Select</a:t>
                      </a:r>
                    </a:p>
                  </a:txBody>
                  <a:tcPr marT="118872" marB="118872"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90000"/>
                        </a:lnSpc>
                        <a:spcBef>
                          <a:spcPct val="0"/>
                        </a:spcBef>
                        <a:spcAft>
                          <a:spcPct val="30000"/>
                        </a:spcAft>
                        <a:buClr>
                          <a:srgbClr val="55A646"/>
                        </a:buClr>
                        <a:buSzTx/>
                        <a:buFont typeface="Wingdings 3" pitchFamily="18" charset="2"/>
                        <a:buNone/>
                        <a:tabLst/>
                        <a:defRPr/>
                      </a:pPr>
                      <a:r>
                        <a:rPr kumimoji="0" lang="en-US" sz="1100" b="0" i="0" u="none" strike="noStrike" kern="1200" cap="none" spc="0" normalizeH="0" baseline="0" noProof="0" dirty="0">
                          <a:ln>
                            <a:noFill/>
                          </a:ln>
                          <a:solidFill>
                            <a:schemeClr val="tx2"/>
                          </a:solidFill>
                          <a:effectLst/>
                          <a:uLnTx/>
                          <a:uFillTx/>
                          <a:latin typeface="Calibri" panose="020F0502020204030204" pitchFamily="34" charset="0"/>
                          <a:ea typeface="ＭＳ Ｐゴシック" pitchFamily="28" charset="-128"/>
                          <a:cs typeface="Calibri" panose="020F0502020204030204" pitchFamily="34" charset="0"/>
                        </a:rPr>
                        <a:t>Vanguard Target Retirement 2060 Trust Select</a:t>
                      </a:r>
                    </a:p>
                  </a:txBody>
                  <a:tcPr marT="118872" marB="118872"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861711834"/>
                  </a:ext>
                </a:extLst>
              </a:tr>
              <a:tr h="475729">
                <a:tc>
                  <a:txBody>
                    <a:bodyPr/>
                    <a:lstStyle/>
                    <a:p>
                      <a:pPr marL="0" marR="0" lvl="0" indent="0" algn="l" defTabSz="914400" rtl="0" eaLnBrk="0" fontAlgn="base" latinLnBrk="0" hangingPunct="0">
                        <a:lnSpc>
                          <a:spcPct val="90000"/>
                        </a:lnSpc>
                        <a:spcBef>
                          <a:spcPct val="0"/>
                        </a:spcBef>
                        <a:spcAft>
                          <a:spcPct val="30000"/>
                        </a:spcAft>
                        <a:buClr>
                          <a:srgbClr val="55A646"/>
                        </a:buClr>
                        <a:buSzTx/>
                        <a:buFont typeface="Wingdings 3" pitchFamily="18" charset="2"/>
                        <a:buNone/>
                        <a:tabLst/>
                        <a:defRPr/>
                      </a:pPr>
                      <a:r>
                        <a:rPr kumimoji="0" lang="en-US" sz="1100" b="0" i="0" u="none" strike="noStrike" kern="1200" cap="none" spc="0" normalizeH="0" baseline="0" noProof="0" dirty="0">
                          <a:ln>
                            <a:noFill/>
                          </a:ln>
                          <a:solidFill>
                            <a:schemeClr val="tx2"/>
                          </a:solidFill>
                          <a:effectLst/>
                          <a:uLnTx/>
                          <a:uFillTx/>
                          <a:latin typeface="Calibri" panose="020F0502020204030204" pitchFamily="34" charset="0"/>
                          <a:ea typeface="ＭＳ Ｐゴシック" pitchFamily="28" charset="-128"/>
                          <a:cs typeface="Calibri" panose="020F0502020204030204" pitchFamily="34" charset="0"/>
                        </a:rPr>
                        <a:t>Vanguard Target Retirement 2035 Trust Select</a:t>
                      </a:r>
                    </a:p>
                  </a:txBody>
                  <a:tcPr marT="118872" marB="118872"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90000"/>
                        </a:lnSpc>
                        <a:spcBef>
                          <a:spcPct val="0"/>
                        </a:spcBef>
                        <a:spcAft>
                          <a:spcPct val="30000"/>
                        </a:spcAft>
                        <a:buClr>
                          <a:srgbClr val="55A646"/>
                        </a:buClr>
                        <a:buSzTx/>
                        <a:buFont typeface="Wingdings 3" pitchFamily="18" charset="2"/>
                        <a:buNone/>
                        <a:tabLst/>
                        <a:defRPr/>
                      </a:pPr>
                      <a:r>
                        <a:rPr kumimoji="0" lang="en-US" sz="1100" b="0" i="0" u="none" strike="noStrike" kern="1200" cap="none" spc="0" normalizeH="0" baseline="0" noProof="0" dirty="0">
                          <a:ln>
                            <a:noFill/>
                          </a:ln>
                          <a:solidFill>
                            <a:schemeClr val="tx2"/>
                          </a:solidFill>
                          <a:effectLst/>
                          <a:uLnTx/>
                          <a:uFillTx/>
                          <a:latin typeface="Calibri" panose="020F0502020204030204" pitchFamily="34" charset="0"/>
                          <a:ea typeface="ＭＳ Ｐゴシック" pitchFamily="28" charset="-128"/>
                          <a:cs typeface="Calibri" panose="020F0502020204030204" pitchFamily="34" charset="0"/>
                        </a:rPr>
                        <a:t>Vanguard Target Retirement 2065 Trust Select</a:t>
                      </a:r>
                    </a:p>
                  </a:txBody>
                  <a:tcPr marT="118872" marB="118872"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966593946"/>
                  </a:ext>
                </a:extLst>
              </a:tr>
              <a:tr h="475729">
                <a:tc>
                  <a:txBody>
                    <a:bodyPr/>
                    <a:lstStyle/>
                    <a:p>
                      <a:pPr marL="0" marR="0" lvl="0" indent="0" algn="l" defTabSz="914400" rtl="0" eaLnBrk="0" fontAlgn="base" latinLnBrk="0" hangingPunct="0">
                        <a:lnSpc>
                          <a:spcPct val="90000"/>
                        </a:lnSpc>
                        <a:spcBef>
                          <a:spcPct val="0"/>
                        </a:spcBef>
                        <a:spcAft>
                          <a:spcPct val="30000"/>
                        </a:spcAft>
                        <a:buClr>
                          <a:srgbClr val="55A646"/>
                        </a:buClr>
                        <a:buSzTx/>
                        <a:buFont typeface="Wingdings 3" pitchFamily="18" charset="2"/>
                        <a:buNone/>
                        <a:tabLst/>
                        <a:defRPr/>
                      </a:pPr>
                      <a:r>
                        <a:rPr kumimoji="0" lang="en-US" sz="1100" b="0" i="0" u="none" strike="noStrike" kern="1200" cap="none" spc="0" normalizeH="0" baseline="0" noProof="0" dirty="0">
                          <a:ln>
                            <a:noFill/>
                          </a:ln>
                          <a:solidFill>
                            <a:schemeClr val="tx2"/>
                          </a:solidFill>
                          <a:effectLst/>
                          <a:uLnTx/>
                          <a:uFillTx/>
                          <a:latin typeface="Calibri" panose="020F0502020204030204" pitchFamily="34" charset="0"/>
                          <a:ea typeface="ＭＳ Ｐゴシック" pitchFamily="28" charset="-128"/>
                          <a:cs typeface="Calibri" panose="020F0502020204030204" pitchFamily="34" charset="0"/>
                        </a:rPr>
                        <a:t>Vanguard Target Retirement 2040 Trust Select</a:t>
                      </a:r>
                    </a:p>
                  </a:txBody>
                  <a:tcPr marT="118872" marB="118872"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90000"/>
                        </a:lnSpc>
                        <a:spcBef>
                          <a:spcPct val="0"/>
                        </a:spcBef>
                        <a:spcAft>
                          <a:spcPct val="30000"/>
                        </a:spcAft>
                        <a:buClr>
                          <a:srgbClr val="55A646"/>
                        </a:buClr>
                        <a:buSzTx/>
                        <a:buFont typeface="Wingdings 3" pitchFamily="18" charset="2"/>
                        <a:buNone/>
                        <a:tabLst/>
                        <a:defRPr/>
                      </a:pPr>
                      <a:r>
                        <a:rPr kumimoji="0" lang="en-US" sz="1100" b="0" i="0" u="none" strike="noStrike" kern="1200" cap="none" spc="0" normalizeH="0" baseline="0" noProof="0" dirty="0">
                          <a:ln>
                            <a:noFill/>
                          </a:ln>
                          <a:solidFill>
                            <a:schemeClr val="tx2"/>
                          </a:solidFill>
                          <a:effectLst/>
                          <a:uLnTx/>
                          <a:uFillTx/>
                          <a:latin typeface="Calibri" panose="020F0502020204030204" pitchFamily="34" charset="0"/>
                          <a:ea typeface="ＭＳ Ｐゴシック" pitchFamily="28" charset="-128"/>
                          <a:cs typeface="Calibri" panose="020F0502020204030204" pitchFamily="34" charset="0"/>
                        </a:rPr>
                        <a:t>Vanguard Target Retirement 2070 Trust Select</a:t>
                      </a:r>
                    </a:p>
                  </a:txBody>
                  <a:tcPr marT="118872" marB="118872"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048276608"/>
                  </a:ext>
                </a:extLst>
              </a:tr>
            </a:tbl>
          </a:graphicData>
        </a:graphic>
      </p:graphicFrame>
      <p:grpSp>
        <p:nvGrpSpPr>
          <p:cNvPr id="4" name="Group 3">
            <a:extLst>
              <a:ext uri="{FF2B5EF4-FFF2-40B4-BE49-F238E27FC236}">
                <a16:creationId xmlns:a16="http://schemas.microsoft.com/office/drawing/2014/main" id="{44768D35-627A-41C1-FBCC-38F4CE7AD387}"/>
              </a:ext>
            </a:extLst>
          </p:cNvPr>
          <p:cNvGrpSpPr/>
          <p:nvPr/>
        </p:nvGrpSpPr>
        <p:grpSpPr>
          <a:xfrm>
            <a:off x="253397" y="0"/>
            <a:ext cx="2407627" cy="561402"/>
            <a:chOff x="5913317" y="0"/>
            <a:chExt cx="2407627" cy="561402"/>
          </a:xfrm>
        </p:grpSpPr>
        <p:sp>
          <p:nvSpPr>
            <p:cNvPr id="5" name="Round Same Side Corner Rectangle 11">
              <a:extLst>
                <a:ext uri="{FF2B5EF4-FFF2-40B4-BE49-F238E27FC236}">
                  <a16:creationId xmlns:a16="http://schemas.microsoft.com/office/drawing/2014/main" id="{F8FFDA7D-89C9-93D4-7083-1DA67D1033D8}"/>
                </a:ext>
              </a:extLst>
            </p:cNvPr>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6" name="Group 5">
              <a:extLst>
                <a:ext uri="{FF2B5EF4-FFF2-40B4-BE49-F238E27FC236}">
                  <a16:creationId xmlns:a16="http://schemas.microsoft.com/office/drawing/2014/main" id="{F13EFED3-FF78-9ED5-D868-F94DC8713EE4}"/>
                </a:ext>
              </a:extLst>
            </p:cNvPr>
            <p:cNvGrpSpPr/>
            <p:nvPr/>
          </p:nvGrpSpPr>
          <p:grpSpPr>
            <a:xfrm>
              <a:off x="5998058" y="117953"/>
              <a:ext cx="1806980" cy="328396"/>
              <a:chOff x="-18290" y="2448962"/>
              <a:chExt cx="1806980" cy="288079"/>
            </a:xfrm>
          </p:grpSpPr>
          <p:sp>
            <p:nvSpPr>
              <p:cNvPr id="8" name="Rounded Rectangle 14">
                <a:extLst>
                  <a:ext uri="{FF2B5EF4-FFF2-40B4-BE49-F238E27FC236}">
                    <a16:creationId xmlns:a16="http://schemas.microsoft.com/office/drawing/2014/main" id="{39140F4B-DCAE-9897-9834-E11D37D7ED3A}"/>
                  </a:ext>
                </a:extLst>
              </p:cNvPr>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9" name="TextBox 8">
                <a:extLst>
                  <a:ext uri="{FF2B5EF4-FFF2-40B4-BE49-F238E27FC236}">
                    <a16:creationId xmlns:a16="http://schemas.microsoft.com/office/drawing/2014/main" id="{1543EEC8-CACF-9515-BA00-7F297C18760B}"/>
                  </a:ext>
                </a:extLst>
              </p:cNvPr>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3</a:t>
                </a:r>
                <a:endParaRPr lang="en-US" sz="1400" b="1" dirty="0">
                  <a:solidFill>
                    <a:schemeClr val="bg1"/>
                  </a:solidFill>
                  <a:latin typeface="Arial"/>
                  <a:cs typeface="Arial"/>
                </a:endParaRPr>
              </a:p>
            </p:txBody>
          </p:sp>
        </p:grpSp>
        <p:sp>
          <p:nvSpPr>
            <p:cNvPr id="7" name="Oval 6">
              <a:extLst>
                <a:ext uri="{FF2B5EF4-FFF2-40B4-BE49-F238E27FC236}">
                  <a16:creationId xmlns:a16="http://schemas.microsoft.com/office/drawing/2014/main" id="{E4EDC1B2-E414-9F89-7274-C8FABDC58624}"/>
                </a:ext>
              </a:extLst>
            </p:cNvPr>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grpSp>
        <p:nvGrpSpPr>
          <p:cNvPr id="10" name="Group 9">
            <a:extLst>
              <a:ext uri="{FF2B5EF4-FFF2-40B4-BE49-F238E27FC236}">
                <a16:creationId xmlns:a16="http://schemas.microsoft.com/office/drawing/2014/main" id="{33CDC703-75D7-39AA-47BA-2B00DC46AFA5}"/>
              </a:ext>
            </a:extLst>
          </p:cNvPr>
          <p:cNvGrpSpPr/>
          <p:nvPr/>
        </p:nvGrpSpPr>
        <p:grpSpPr>
          <a:xfrm>
            <a:off x="2274800" y="168275"/>
            <a:ext cx="215668" cy="229966"/>
            <a:chOff x="1790700" y="4003675"/>
            <a:chExt cx="574675" cy="612775"/>
          </a:xfrm>
          <a:solidFill>
            <a:schemeClr val="bg1"/>
          </a:solidFill>
        </p:grpSpPr>
        <p:sp>
          <p:nvSpPr>
            <p:cNvPr id="11" name="Freeform 33">
              <a:extLst>
                <a:ext uri="{FF2B5EF4-FFF2-40B4-BE49-F238E27FC236}">
                  <a16:creationId xmlns:a16="http://schemas.microsoft.com/office/drawing/2014/main" id="{ED2072A9-472F-82F1-1F2B-1842AEA7FB0B}"/>
                </a:ext>
              </a:extLst>
            </p:cNvPr>
            <p:cNvSpPr>
              <a:spLocks noEditPoints="1"/>
            </p:cNvSpPr>
            <p:nvPr/>
          </p:nvSpPr>
          <p:spPr bwMode="auto">
            <a:xfrm>
              <a:off x="2035175" y="4003675"/>
              <a:ext cx="330200" cy="327025"/>
            </a:xfrm>
            <a:custGeom>
              <a:avLst/>
              <a:gdLst>
                <a:gd name="T0" fmla="*/ 55 w 138"/>
                <a:gd name="T1" fmla="*/ 136 h 136"/>
                <a:gd name="T2" fmla="*/ 51 w 138"/>
                <a:gd name="T3" fmla="*/ 121 h 136"/>
                <a:gd name="T4" fmla="*/ 21 w 138"/>
                <a:gd name="T5" fmla="*/ 119 h 136"/>
                <a:gd name="T6" fmla="*/ 1 w 138"/>
                <a:gd name="T7" fmla="*/ 91 h 136"/>
                <a:gd name="T8" fmla="*/ 2 w 138"/>
                <a:gd name="T9" fmla="*/ 86 h 136"/>
                <a:gd name="T10" fmla="*/ 15 w 138"/>
                <a:gd name="T11" fmla="*/ 61 h 136"/>
                <a:gd name="T12" fmla="*/ 1 w 138"/>
                <a:gd name="T13" fmla="*/ 51 h 136"/>
                <a:gd name="T14" fmla="*/ 16 w 138"/>
                <a:gd name="T15" fmla="*/ 22 h 136"/>
                <a:gd name="T16" fmla="*/ 35 w 138"/>
                <a:gd name="T17" fmla="*/ 28 h 136"/>
                <a:gd name="T18" fmla="*/ 51 w 138"/>
                <a:gd name="T19" fmla="*/ 4 h 136"/>
                <a:gd name="T20" fmla="*/ 85 w 138"/>
                <a:gd name="T21" fmla="*/ 0 h 136"/>
                <a:gd name="T22" fmla="*/ 89 w 138"/>
                <a:gd name="T23" fmla="*/ 19 h 136"/>
                <a:gd name="T24" fmla="*/ 116 w 138"/>
                <a:gd name="T25" fmla="*/ 20 h 136"/>
                <a:gd name="T26" fmla="*/ 121 w 138"/>
                <a:gd name="T27" fmla="*/ 22 h 136"/>
                <a:gd name="T28" fmla="*/ 135 w 138"/>
                <a:gd name="T29" fmla="*/ 54 h 136"/>
                <a:gd name="T30" fmla="*/ 122 w 138"/>
                <a:gd name="T31" fmla="*/ 79 h 136"/>
                <a:gd name="T32" fmla="*/ 136 w 138"/>
                <a:gd name="T33" fmla="*/ 91 h 136"/>
                <a:gd name="T34" fmla="*/ 119 w 138"/>
                <a:gd name="T35" fmla="*/ 119 h 136"/>
                <a:gd name="T36" fmla="*/ 104 w 138"/>
                <a:gd name="T37" fmla="*/ 112 h 136"/>
                <a:gd name="T38" fmla="*/ 89 w 138"/>
                <a:gd name="T39" fmla="*/ 132 h 136"/>
                <a:gd name="T40" fmla="*/ 59 w 138"/>
                <a:gd name="T41" fmla="*/ 128 h 136"/>
                <a:gd name="T42" fmla="*/ 81 w 138"/>
                <a:gd name="T43" fmla="*/ 118 h 136"/>
                <a:gd name="T44" fmla="*/ 101 w 138"/>
                <a:gd name="T45" fmla="*/ 104 h 136"/>
                <a:gd name="T46" fmla="*/ 116 w 138"/>
                <a:gd name="T47" fmla="*/ 110 h 136"/>
                <a:gd name="T48" fmla="*/ 116 w 138"/>
                <a:gd name="T49" fmla="*/ 84 h 136"/>
                <a:gd name="T50" fmla="*/ 114 w 138"/>
                <a:gd name="T51" fmla="*/ 60 h 136"/>
                <a:gd name="T52" fmla="*/ 128 w 138"/>
                <a:gd name="T53" fmla="*/ 49 h 136"/>
                <a:gd name="T54" fmla="*/ 105 w 138"/>
                <a:gd name="T55" fmla="*/ 36 h 136"/>
                <a:gd name="T56" fmla="*/ 83 w 138"/>
                <a:gd name="T57" fmla="*/ 25 h 136"/>
                <a:gd name="T58" fmla="*/ 81 w 138"/>
                <a:gd name="T59" fmla="*/ 8 h 136"/>
                <a:gd name="T60" fmla="*/ 59 w 138"/>
                <a:gd name="T61" fmla="*/ 22 h 136"/>
                <a:gd name="T62" fmla="*/ 38 w 138"/>
                <a:gd name="T63" fmla="*/ 35 h 136"/>
                <a:gd name="T64" fmla="*/ 21 w 138"/>
                <a:gd name="T65" fmla="*/ 29 h 136"/>
                <a:gd name="T66" fmla="*/ 22 w 138"/>
                <a:gd name="T67" fmla="*/ 55 h 136"/>
                <a:gd name="T68" fmla="*/ 23 w 138"/>
                <a:gd name="T69" fmla="*/ 80 h 136"/>
                <a:gd name="T70" fmla="*/ 10 w 138"/>
                <a:gd name="T71" fmla="*/ 91 h 136"/>
                <a:gd name="T72" fmla="*/ 33 w 138"/>
                <a:gd name="T73" fmla="*/ 103 h 136"/>
                <a:gd name="T74" fmla="*/ 56 w 138"/>
                <a:gd name="T75" fmla="*/ 114 h 136"/>
                <a:gd name="T76" fmla="*/ 59 w 138"/>
                <a:gd name="T77"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136">
                  <a:moveTo>
                    <a:pt x="85" y="136"/>
                  </a:moveTo>
                  <a:cubicBezTo>
                    <a:pt x="55" y="136"/>
                    <a:pt x="55" y="136"/>
                    <a:pt x="55" y="136"/>
                  </a:cubicBezTo>
                  <a:cubicBezTo>
                    <a:pt x="53" y="136"/>
                    <a:pt x="51" y="134"/>
                    <a:pt x="51" y="132"/>
                  </a:cubicBezTo>
                  <a:cubicBezTo>
                    <a:pt x="51" y="121"/>
                    <a:pt x="51" y="121"/>
                    <a:pt x="51" y="121"/>
                  </a:cubicBezTo>
                  <a:cubicBezTo>
                    <a:pt x="43" y="119"/>
                    <a:pt x="39" y="116"/>
                    <a:pt x="35" y="112"/>
                  </a:cubicBezTo>
                  <a:cubicBezTo>
                    <a:pt x="21" y="119"/>
                    <a:pt x="21" y="119"/>
                    <a:pt x="21" y="119"/>
                  </a:cubicBezTo>
                  <a:cubicBezTo>
                    <a:pt x="19" y="120"/>
                    <a:pt x="17" y="120"/>
                    <a:pt x="16" y="118"/>
                  </a:cubicBezTo>
                  <a:cubicBezTo>
                    <a:pt x="1" y="91"/>
                    <a:pt x="1" y="91"/>
                    <a:pt x="1" y="91"/>
                  </a:cubicBezTo>
                  <a:cubicBezTo>
                    <a:pt x="0" y="91"/>
                    <a:pt x="0" y="89"/>
                    <a:pt x="0" y="88"/>
                  </a:cubicBezTo>
                  <a:cubicBezTo>
                    <a:pt x="1" y="87"/>
                    <a:pt x="1" y="86"/>
                    <a:pt x="2" y="86"/>
                  </a:cubicBezTo>
                  <a:cubicBezTo>
                    <a:pt x="15" y="79"/>
                    <a:pt x="15" y="79"/>
                    <a:pt x="15" y="79"/>
                  </a:cubicBezTo>
                  <a:cubicBezTo>
                    <a:pt x="14" y="73"/>
                    <a:pt x="14" y="67"/>
                    <a:pt x="15" y="61"/>
                  </a:cubicBezTo>
                  <a:cubicBezTo>
                    <a:pt x="2" y="54"/>
                    <a:pt x="2" y="54"/>
                    <a:pt x="2" y="54"/>
                  </a:cubicBezTo>
                  <a:cubicBezTo>
                    <a:pt x="2" y="53"/>
                    <a:pt x="1" y="52"/>
                    <a:pt x="1" y="51"/>
                  </a:cubicBezTo>
                  <a:cubicBezTo>
                    <a:pt x="0" y="50"/>
                    <a:pt x="0" y="49"/>
                    <a:pt x="1" y="48"/>
                  </a:cubicBezTo>
                  <a:cubicBezTo>
                    <a:pt x="16" y="22"/>
                    <a:pt x="16" y="22"/>
                    <a:pt x="16" y="22"/>
                  </a:cubicBezTo>
                  <a:cubicBezTo>
                    <a:pt x="17" y="20"/>
                    <a:pt x="20" y="19"/>
                    <a:pt x="22" y="20"/>
                  </a:cubicBezTo>
                  <a:cubicBezTo>
                    <a:pt x="35" y="28"/>
                    <a:pt x="35" y="28"/>
                    <a:pt x="35" y="28"/>
                  </a:cubicBezTo>
                  <a:cubicBezTo>
                    <a:pt x="39" y="24"/>
                    <a:pt x="43" y="21"/>
                    <a:pt x="51" y="19"/>
                  </a:cubicBezTo>
                  <a:cubicBezTo>
                    <a:pt x="51" y="4"/>
                    <a:pt x="51" y="4"/>
                    <a:pt x="51" y="4"/>
                  </a:cubicBezTo>
                  <a:cubicBezTo>
                    <a:pt x="51" y="2"/>
                    <a:pt x="53" y="0"/>
                    <a:pt x="55" y="0"/>
                  </a:cubicBezTo>
                  <a:cubicBezTo>
                    <a:pt x="85" y="0"/>
                    <a:pt x="85" y="0"/>
                    <a:pt x="85" y="0"/>
                  </a:cubicBezTo>
                  <a:cubicBezTo>
                    <a:pt x="87" y="0"/>
                    <a:pt x="89" y="2"/>
                    <a:pt x="89" y="4"/>
                  </a:cubicBezTo>
                  <a:cubicBezTo>
                    <a:pt x="89" y="19"/>
                    <a:pt x="89" y="19"/>
                    <a:pt x="89" y="19"/>
                  </a:cubicBezTo>
                  <a:cubicBezTo>
                    <a:pt x="95" y="22"/>
                    <a:pt x="100" y="25"/>
                    <a:pt x="104" y="28"/>
                  </a:cubicBezTo>
                  <a:cubicBezTo>
                    <a:pt x="116" y="20"/>
                    <a:pt x="116" y="20"/>
                    <a:pt x="116" y="20"/>
                  </a:cubicBezTo>
                  <a:cubicBezTo>
                    <a:pt x="117" y="20"/>
                    <a:pt x="118" y="20"/>
                    <a:pt x="119" y="20"/>
                  </a:cubicBezTo>
                  <a:cubicBezTo>
                    <a:pt x="120" y="20"/>
                    <a:pt x="121" y="21"/>
                    <a:pt x="121" y="22"/>
                  </a:cubicBezTo>
                  <a:cubicBezTo>
                    <a:pt x="136" y="48"/>
                    <a:pt x="136" y="48"/>
                    <a:pt x="136" y="48"/>
                  </a:cubicBezTo>
                  <a:cubicBezTo>
                    <a:pt x="138" y="50"/>
                    <a:pt x="137" y="52"/>
                    <a:pt x="135" y="54"/>
                  </a:cubicBezTo>
                  <a:cubicBezTo>
                    <a:pt x="122" y="61"/>
                    <a:pt x="122" y="61"/>
                    <a:pt x="122" y="61"/>
                  </a:cubicBezTo>
                  <a:cubicBezTo>
                    <a:pt x="123" y="67"/>
                    <a:pt x="123" y="73"/>
                    <a:pt x="122" y="79"/>
                  </a:cubicBezTo>
                  <a:cubicBezTo>
                    <a:pt x="135" y="86"/>
                    <a:pt x="135" y="86"/>
                    <a:pt x="135" y="86"/>
                  </a:cubicBezTo>
                  <a:cubicBezTo>
                    <a:pt x="137" y="87"/>
                    <a:pt x="138" y="90"/>
                    <a:pt x="136" y="91"/>
                  </a:cubicBezTo>
                  <a:cubicBezTo>
                    <a:pt x="121" y="118"/>
                    <a:pt x="121" y="118"/>
                    <a:pt x="121" y="118"/>
                  </a:cubicBezTo>
                  <a:cubicBezTo>
                    <a:pt x="121" y="119"/>
                    <a:pt x="120" y="119"/>
                    <a:pt x="119" y="119"/>
                  </a:cubicBezTo>
                  <a:cubicBezTo>
                    <a:pt x="118" y="120"/>
                    <a:pt x="117" y="120"/>
                    <a:pt x="116" y="119"/>
                  </a:cubicBezTo>
                  <a:cubicBezTo>
                    <a:pt x="104" y="112"/>
                    <a:pt x="104" y="112"/>
                    <a:pt x="104" y="112"/>
                  </a:cubicBezTo>
                  <a:cubicBezTo>
                    <a:pt x="100" y="115"/>
                    <a:pt x="95" y="118"/>
                    <a:pt x="89" y="120"/>
                  </a:cubicBezTo>
                  <a:cubicBezTo>
                    <a:pt x="89" y="132"/>
                    <a:pt x="89" y="132"/>
                    <a:pt x="89" y="132"/>
                  </a:cubicBezTo>
                  <a:cubicBezTo>
                    <a:pt x="89" y="134"/>
                    <a:pt x="87" y="136"/>
                    <a:pt x="85" y="136"/>
                  </a:cubicBezTo>
                  <a:close/>
                  <a:moveTo>
                    <a:pt x="59" y="128"/>
                  </a:moveTo>
                  <a:cubicBezTo>
                    <a:pt x="81" y="128"/>
                    <a:pt x="81" y="128"/>
                    <a:pt x="81" y="128"/>
                  </a:cubicBezTo>
                  <a:cubicBezTo>
                    <a:pt x="81" y="118"/>
                    <a:pt x="81" y="118"/>
                    <a:pt x="81" y="118"/>
                  </a:cubicBezTo>
                  <a:cubicBezTo>
                    <a:pt x="81" y="116"/>
                    <a:pt x="82" y="115"/>
                    <a:pt x="83" y="114"/>
                  </a:cubicBezTo>
                  <a:cubicBezTo>
                    <a:pt x="91" y="111"/>
                    <a:pt x="97" y="107"/>
                    <a:pt x="101" y="104"/>
                  </a:cubicBezTo>
                  <a:cubicBezTo>
                    <a:pt x="102" y="103"/>
                    <a:pt x="104" y="103"/>
                    <a:pt x="105" y="103"/>
                  </a:cubicBezTo>
                  <a:cubicBezTo>
                    <a:pt x="116" y="110"/>
                    <a:pt x="116" y="110"/>
                    <a:pt x="116" y="110"/>
                  </a:cubicBezTo>
                  <a:cubicBezTo>
                    <a:pt x="128" y="91"/>
                    <a:pt x="128" y="91"/>
                    <a:pt x="128" y="91"/>
                  </a:cubicBezTo>
                  <a:cubicBezTo>
                    <a:pt x="116" y="84"/>
                    <a:pt x="116" y="84"/>
                    <a:pt x="116" y="84"/>
                  </a:cubicBezTo>
                  <a:cubicBezTo>
                    <a:pt x="114" y="83"/>
                    <a:pt x="114" y="82"/>
                    <a:pt x="114" y="80"/>
                  </a:cubicBezTo>
                  <a:cubicBezTo>
                    <a:pt x="115" y="73"/>
                    <a:pt x="115" y="66"/>
                    <a:pt x="114" y="60"/>
                  </a:cubicBezTo>
                  <a:cubicBezTo>
                    <a:pt x="114" y="58"/>
                    <a:pt x="114" y="56"/>
                    <a:pt x="116" y="55"/>
                  </a:cubicBezTo>
                  <a:cubicBezTo>
                    <a:pt x="128" y="49"/>
                    <a:pt x="128" y="49"/>
                    <a:pt x="128" y="49"/>
                  </a:cubicBezTo>
                  <a:cubicBezTo>
                    <a:pt x="116" y="29"/>
                    <a:pt x="116" y="29"/>
                    <a:pt x="116" y="29"/>
                  </a:cubicBezTo>
                  <a:cubicBezTo>
                    <a:pt x="105" y="36"/>
                    <a:pt x="105" y="36"/>
                    <a:pt x="105" y="36"/>
                  </a:cubicBezTo>
                  <a:cubicBezTo>
                    <a:pt x="104" y="37"/>
                    <a:pt x="102" y="37"/>
                    <a:pt x="101" y="36"/>
                  </a:cubicBezTo>
                  <a:cubicBezTo>
                    <a:pt x="97" y="32"/>
                    <a:pt x="91" y="29"/>
                    <a:pt x="83" y="25"/>
                  </a:cubicBezTo>
                  <a:cubicBezTo>
                    <a:pt x="82" y="25"/>
                    <a:pt x="81" y="23"/>
                    <a:pt x="81" y="22"/>
                  </a:cubicBezTo>
                  <a:cubicBezTo>
                    <a:pt x="81" y="8"/>
                    <a:pt x="81" y="8"/>
                    <a:pt x="81" y="8"/>
                  </a:cubicBezTo>
                  <a:cubicBezTo>
                    <a:pt x="59" y="8"/>
                    <a:pt x="59" y="8"/>
                    <a:pt x="59" y="8"/>
                  </a:cubicBezTo>
                  <a:cubicBezTo>
                    <a:pt x="59" y="22"/>
                    <a:pt x="59" y="22"/>
                    <a:pt x="59" y="22"/>
                  </a:cubicBezTo>
                  <a:cubicBezTo>
                    <a:pt x="59" y="23"/>
                    <a:pt x="57" y="25"/>
                    <a:pt x="56" y="26"/>
                  </a:cubicBezTo>
                  <a:cubicBezTo>
                    <a:pt x="47" y="28"/>
                    <a:pt x="43" y="31"/>
                    <a:pt x="38" y="35"/>
                  </a:cubicBezTo>
                  <a:cubicBezTo>
                    <a:pt x="37" y="37"/>
                    <a:pt x="35" y="37"/>
                    <a:pt x="33" y="36"/>
                  </a:cubicBezTo>
                  <a:cubicBezTo>
                    <a:pt x="21" y="29"/>
                    <a:pt x="21" y="29"/>
                    <a:pt x="21" y="29"/>
                  </a:cubicBezTo>
                  <a:cubicBezTo>
                    <a:pt x="10" y="49"/>
                    <a:pt x="10" y="49"/>
                    <a:pt x="10" y="49"/>
                  </a:cubicBezTo>
                  <a:cubicBezTo>
                    <a:pt x="22" y="55"/>
                    <a:pt x="22" y="55"/>
                    <a:pt x="22" y="55"/>
                  </a:cubicBezTo>
                  <a:cubicBezTo>
                    <a:pt x="23" y="56"/>
                    <a:pt x="24" y="58"/>
                    <a:pt x="23" y="60"/>
                  </a:cubicBezTo>
                  <a:cubicBezTo>
                    <a:pt x="22" y="66"/>
                    <a:pt x="22" y="73"/>
                    <a:pt x="23" y="80"/>
                  </a:cubicBezTo>
                  <a:cubicBezTo>
                    <a:pt x="24" y="82"/>
                    <a:pt x="23" y="83"/>
                    <a:pt x="21" y="84"/>
                  </a:cubicBezTo>
                  <a:cubicBezTo>
                    <a:pt x="10" y="91"/>
                    <a:pt x="10" y="91"/>
                    <a:pt x="10" y="91"/>
                  </a:cubicBezTo>
                  <a:cubicBezTo>
                    <a:pt x="21" y="110"/>
                    <a:pt x="21" y="110"/>
                    <a:pt x="21" y="110"/>
                  </a:cubicBezTo>
                  <a:cubicBezTo>
                    <a:pt x="33" y="103"/>
                    <a:pt x="33" y="103"/>
                    <a:pt x="33" y="103"/>
                  </a:cubicBezTo>
                  <a:cubicBezTo>
                    <a:pt x="35" y="103"/>
                    <a:pt x="37" y="103"/>
                    <a:pt x="38" y="104"/>
                  </a:cubicBezTo>
                  <a:cubicBezTo>
                    <a:pt x="43" y="109"/>
                    <a:pt x="47" y="112"/>
                    <a:pt x="56" y="114"/>
                  </a:cubicBezTo>
                  <a:cubicBezTo>
                    <a:pt x="57" y="114"/>
                    <a:pt x="59" y="116"/>
                    <a:pt x="59" y="118"/>
                  </a:cubicBezTo>
                  <a:lnTo>
                    <a:pt x="59" y="128"/>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4">
              <a:extLst>
                <a:ext uri="{FF2B5EF4-FFF2-40B4-BE49-F238E27FC236}">
                  <a16:creationId xmlns:a16="http://schemas.microsoft.com/office/drawing/2014/main" id="{19F08E89-A975-2D83-09C0-62A191A9F86B}"/>
                </a:ext>
              </a:extLst>
            </p:cNvPr>
            <p:cNvSpPr>
              <a:spLocks noEditPoints="1"/>
            </p:cNvSpPr>
            <p:nvPr/>
          </p:nvSpPr>
          <p:spPr bwMode="auto">
            <a:xfrm>
              <a:off x="2143125" y="4117975"/>
              <a:ext cx="117475" cy="115887"/>
            </a:xfrm>
            <a:custGeom>
              <a:avLst/>
              <a:gdLst>
                <a:gd name="T0" fmla="*/ 25 w 49"/>
                <a:gd name="T1" fmla="*/ 48 h 48"/>
                <a:gd name="T2" fmla="*/ 0 w 49"/>
                <a:gd name="T3" fmla="*/ 24 h 48"/>
                <a:gd name="T4" fmla="*/ 25 w 49"/>
                <a:gd name="T5" fmla="*/ 0 h 48"/>
                <a:gd name="T6" fmla="*/ 49 w 49"/>
                <a:gd name="T7" fmla="*/ 24 h 48"/>
                <a:gd name="T8" fmla="*/ 25 w 49"/>
                <a:gd name="T9" fmla="*/ 48 h 48"/>
                <a:gd name="T10" fmla="*/ 25 w 49"/>
                <a:gd name="T11" fmla="*/ 8 h 48"/>
                <a:gd name="T12" fmla="*/ 8 w 49"/>
                <a:gd name="T13" fmla="*/ 24 h 48"/>
                <a:gd name="T14" fmla="*/ 25 w 49"/>
                <a:gd name="T15" fmla="*/ 40 h 48"/>
                <a:gd name="T16" fmla="*/ 41 w 49"/>
                <a:gd name="T17" fmla="*/ 24 h 48"/>
                <a:gd name="T18" fmla="*/ 25 w 49"/>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5" y="48"/>
                  </a:moveTo>
                  <a:cubicBezTo>
                    <a:pt x="11" y="48"/>
                    <a:pt x="0" y="37"/>
                    <a:pt x="0" y="24"/>
                  </a:cubicBezTo>
                  <a:cubicBezTo>
                    <a:pt x="0" y="10"/>
                    <a:pt x="11" y="0"/>
                    <a:pt x="25" y="0"/>
                  </a:cubicBezTo>
                  <a:cubicBezTo>
                    <a:pt x="38" y="0"/>
                    <a:pt x="49" y="10"/>
                    <a:pt x="49" y="24"/>
                  </a:cubicBezTo>
                  <a:cubicBezTo>
                    <a:pt x="49" y="37"/>
                    <a:pt x="38" y="48"/>
                    <a:pt x="25" y="48"/>
                  </a:cubicBezTo>
                  <a:close/>
                  <a:moveTo>
                    <a:pt x="25" y="8"/>
                  </a:moveTo>
                  <a:cubicBezTo>
                    <a:pt x="16" y="8"/>
                    <a:pt x="8" y="15"/>
                    <a:pt x="8" y="24"/>
                  </a:cubicBezTo>
                  <a:cubicBezTo>
                    <a:pt x="8" y="33"/>
                    <a:pt x="16" y="40"/>
                    <a:pt x="25" y="40"/>
                  </a:cubicBezTo>
                  <a:cubicBezTo>
                    <a:pt x="34" y="40"/>
                    <a:pt x="41" y="33"/>
                    <a:pt x="41" y="24"/>
                  </a:cubicBezTo>
                  <a:cubicBezTo>
                    <a:pt x="41" y="15"/>
                    <a:pt x="34" y="8"/>
                    <a:pt x="25"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5">
              <a:extLst>
                <a:ext uri="{FF2B5EF4-FFF2-40B4-BE49-F238E27FC236}">
                  <a16:creationId xmlns:a16="http://schemas.microsoft.com/office/drawing/2014/main" id="{8216DF98-14F2-4DC8-57E1-DF41FEEA6A04}"/>
                </a:ext>
              </a:extLst>
            </p:cNvPr>
            <p:cNvSpPr>
              <a:spLocks noEditPoints="1"/>
            </p:cNvSpPr>
            <p:nvPr/>
          </p:nvSpPr>
          <p:spPr bwMode="auto">
            <a:xfrm>
              <a:off x="1790700" y="4289425"/>
              <a:ext cx="330200" cy="327025"/>
            </a:xfrm>
            <a:custGeom>
              <a:avLst/>
              <a:gdLst>
                <a:gd name="T0" fmla="*/ 55 w 137"/>
                <a:gd name="T1" fmla="*/ 136 h 136"/>
                <a:gd name="T2" fmla="*/ 51 w 137"/>
                <a:gd name="T3" fmla="*/ 118 h 136"/>
                <a:gd name="T4" fmla="*/ 22 w 137"/>
                <a:gd name="T5" fmla="*/ 116 h 136"/>
                <a:gd name="T6" fmla="*/ 1 w 137"/>
                <a:gd name="T7" fmla="*/ 88 h 136"/>
                <a:gd name="T8" fmla="*/ 3 w 137"/>
                <a:gd name="T9" fmla="*/ 83 h 136"/>
                <a:gd name="T10" fmla="*/ 15 w 137"/>
                <a:gd name="T11" fmla="*/ 58 h 136"/>
                <a:gd name="T12" fmla="*/ 1 w 137"/>
                <a:gd name="T13" fmla="*/ 48 h 136"/>
                <a:gd name="T14" fmla="*/ 16 w 137"/>
                <a:gd name="T15" fmla="*/ 19 h 136"/>
                <a:gd name="T16" fmla="*/ 35 w 137"/>
                <a:gd name="T17" fmla="*/ 25 h 136"/>
                <a:gd name="T18" fmla="*/ 51 w 137"/>
                <a:gd name="T19" fmla="*/ 4 h 136"/>
                <a:gd name="T20" fmla="*/ 85 w 137"/>
                <a:gd name="T21" fmla="*/ 0 h 136"/>
                <a:gd name="T22" fmla="*/ 89 w 137"/>
                <a:gd name="T23" fmla="*/ 16 h 136"/>
                <a:gd name="T24" fmla="*/ 116 w 137"/>
                <a:gd name="T25" fmla="*/ 17 h 136"/>
                <a:gd name="T26" fmla="*/ 122 w 137"/>
                <a:gd name="T27" fmla="*/ 19 h 136"/>
                <a:gd name="T28" fmla="*/ 137 w 137"/>
                <a:gd name="T29" fmla="*/ 48 h 136"/>
                <a:gd name="T30" fmla="*/ 123 w 137"/>
                <a:gd name="T31" fmla="*/ 58 h 136"/>
                <a:gd name="T32" fmla="*/ 135 w 137"/>
                <a:gd name="T33" fmla="*/ 83 h 136"/>
                <a:gd name="T34" fmla="*/ 137 w 137"/>
                <a:gd name="T35" fmla="*/ 88 h 136"/>
                <a:gd name="T36" fmla="*/ 119 w 137"/>
                <a:gd name="T37" fmla="*/ 116 h 136"/>
                <a:gd name="T38" fmla="*/ 104 w 137"/>
                <a:gd name="T39" fmla="*/ 109 h 136"/>
                <a:gd name="T40" fmla="*/ 89 w 137"/>
                <a:gd name="T41" fmla="*/ 132 h 136"/>
                <a:gd name="T42" fmla="*/ 59 w 137"/>
                <a:gd name="T43" fmla="*/ 128 h 136"/>
                <a:gd name="T44" fmla="*/ 81 w 137"/>
                <a:gd name="T45" fmla="*/ 115 h 136"/>
                <a:gd name="T46" fmla="*/ 101 w 137"/>
                <a:gd name="T47" fmla="*/ 101 h 136"/>
                <a:gd name="T48" fmla="*/ 117 w 137"/>
                <a:gd name="T49" fmla="*/ 107 h 136"/>
                <a:gd name="T50" fmla="*/ 116 w 137"/>
                <a:gd name="T51" fmla="*/ 81 h 136"/>
                <a:gd name="T52" fmla="*/ 114 w 137"/>
                <a:gd name="T53" fmla="*/ 57 h 136"/>
                <a:gd name="T54" fmla="*/ 128 w 137"/>
                <a:gd name="T55" fmla="*/ 45 h 136"/>
                <a:gd name="T56" fmla="*/ 106 w 137"/>
                <a:gd name="T57" fmla="*/ 33 h 136"/>
                <a:gd name="T58" fmla="*/ 84 w 137"/>
                <a:gd name="T59" fmla="*/ 22 h 136"/>
                <a:gd name="T60" fmla="*/ 81 w 137"/>
                <a:gd name="T61" fmla="*/ 8 h 136"/>
                <a:gd name="T62" fmla="*/ 59 w 137"/>
                <a:gd name="T63" fmla="*/ 18 h 136"/>
                <a:gd name="T64" fmla="*/ 38 w 137"/>
                <a:gd name="T65" fmla="*/ 32 h 136"/>
                <a:gd name="T66" fmla="*/ 21 w 137"/>
                <a:gd name="T67" fmla="*/ 26 h 136"/>
                <a:gd name="T68" fmla="*/ 22 w 137"/>
                <a:gd name="T69" fmla="*/ 52 h 136"/>
                <a:gd name="T70" fmla="*/ 24 w 137"/>
                <a:gd name="T71" fmla="*/ 77 h 136"/>
                <a:gd name="T72" fmla="*/ 10 w 137"/>
                <a:gd name="T73" fmla="*/ 88 h 136"/>
                <a:gd name="T74" fmla="*/ 33 w 137"/>
                <a:gd name="T75" fmla="*/ 100 h 136"/>
                <a:gd name="T76" fmla="*/ 56 w 137"/>
                <a:gd name="T77" fmla="*/ 111 h 136"/>
                <a:gd name="T78" fmla="*/ 59 w 137"/>
                <a:gd name="T79"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36">
                  <a:moveTo>
                    <a:pt x="85" y="136"/>
                  </a:moveTo>
                  <a:cubicBezTo>
                    <a:pt x="55" y="136"/>
                    <a:pt x="55" y="136"/>
                    <a:pt x="55" y="136"/>
                  </a:cubicBezTo>
                  <a:cubicBezTo>
                    <a:pt x="53" y="136"/>
                    <a:pt x="51" y="134"/>
                    <a:pt x="51" y="132"/>
                  </a:cubicBezTo>
                  <a:cubicBezTo>
                    <a:pt x="51" y="118"/>
                    <a:pt x="51" y="118"/>
                    <a:pt x="51" y="118"/>
                  </a:cubicBezTo>
                  <a:cubicBezTo>
                    <a:pt x="43" y="116"/>
                    <a:pt x="39" y="112"/>
                    <a:pt x="35" y="109"/>
                  </a:cubicBezTo>
                  <a:cubicBezTo>
                    <a:pt x="22" y="116"/>
                    <a:pt x="22" y="116"/>
                    <a:pt x="22" y="116"/>
                  </a:cubicBezTo>
                  <a:cubicBezTo>
                    <a:pt x="20" y="117"/>
                    <a:pt x="17" y="116"/>
                    <a:pt x="16" y="114"/>
                  </a:cubicBezTo>
                  <a:cubicBezTo>
                    <a:pt x="1" y="88"/>
                    <a:pt x="1" y="88"/>
                    <a:pt x="1" y="88"/>
                  </a:cubicBezTo>
                  <a:cubicBezTo>
                    <a:pt x="1" y="87"/>
                    <a:pt x="0" y="86"/>
                    <a:pt x="1" y="85"/>
                  </a:cubicBezTo>
                  <a:cubicBezTo>
                    <a:pt x="1" y="84"/>
                    <a:pt x="2" y="83"/>
                    <a:pt x="3" y="83"/>
                  </a:cubicBezTo>
                  <a:cubicBezTo>
                    <a:pt x="15" y="76"/>
                    <a:pt x="15" y="76"/>
                    <a:pt x="15" y="76"/>
                  </a:cubicBezTo>
                  <a:cubicBezTo>
                    <a:pt x="14" y="70"/>
                    <a:pt x="14" y="64"/>
                    <a:pt x="15" y="58"/>
                  </a:cubicBezTo>
                  <a:cubicBezTo>
                    <a:pt x="3" y="50"/>
                    <a:pt x="3" y="50"/>
                    <a:pt x="3" y="50"/>
                  </a:cubicBezTo>
                  <a:cubicBezTo>
                    <a:pt x="2" y="50"/>
                    <a:pt x="1" y="49"/>
                    <a:pt x="1" y="48"/>
                  </a:cubicBezTo>
                  <a:cubicBezTo>
                    <a:pt x="1" y="47"/>
                    <a:pt x="1" y="46"/>
                    <a:pt x="1" y="45"/>
                  </a:cubicBezTo>
                  <a:cubicBezTo>
                    <a:pt x="16" y="19"/>
                    <a:pt x="16" y="19"/>
                    <a:pt x="16" y="19"/>
                  </a:cubicBezTo>
                  <a:cubicBezTo>
                    <a:pt x="18" y="17"/>
                    <a:pt x="20" y="16"/>
                    <a:pt x="22" y="17"/>
                  </a:cubicBezTo>
                  <a:cubicBezTo>
                    <a:pt x="35" y="25"/>
                    <a:pt x="35" y="25"/>
                    <a:pt x="35" y="25"/>
                  </a:cubicBezTo>
                  <a:cubicBezTo>
                    <a:pt x="39" y="21"/>
                    <a:pt x="43" y="18"/>
                    <a:pt x="51" y="15"/>
                  </a:cubicBezTo>
                  <a:cubicBezTo>
                    <a:pt x="51" y="4"/>
                    <a:pt x="51" y="4"/>
                    <a:pt x="51" y="4"/>
                  </a:cubicBezTo>
                  <a:cubicBezTo>
                    <a:pt x="51" y="2"/>
                    <a:pt x="53" y="0"/>
                    <a:pt x="55" y="0"/>
                  </a:cubicBezTo>
                  <a:cubicBezTo>
                    <a:pt x="85" y="0"/>
                    <a:pt x="85" y="0"/>
                    <a:pt x="85" y="0"/>
                  </a:cubicBezTo>
                  <a:cubicBezTo>
                    <a:pt x="87" y="0"/>
                    <a:pt x="89" y="2"/>
                    <a:pt x="89" y="4"/>
                  </a:cubicBezTo>
                  <a:cubicBezTo>
                    <a:pt x="89" y="16"/>
                    <a:pt x="89" y="16"/>
                    <a:pt x="89" y="16"/>
                  </a:cubicBezTo>
                  <a:cubicBezTo>
                    <a:pt x="95" y="19"/>
                    <a:pt x="100" y="22"/>
                    <a:pt x="104" y="25"/>
                  </a:cubicBezTo>
                  <a:cubicBezTo>
                    <a:pt x="116" y="17"/>
                    <a:pt x="116" y="17"/>
                    <a:pt x="116" y="17"/>
                  </a:cubicBezTo>
                  <a:cubicBezTo>
                    <a:pt x="117" y="17"/>
                    <a:pt x="118" y="17"/>
                    <a:pt x="119" y="17"/>
                  </a:cubicBezTo>
                  <a:cubicBezTo>
                    <a:pt x="120" y="17"/>
                    <a:pt x="121" y="18"/>
                    <a:pt x="122" y="19"/>
                  </a:cubicBezTo>
                  <a:cubicBezTo>
                    <a:pt x="137" y="45"/>
                    <a:pt x="137" y="45"/>
                    <a:pt x="137" y="45"/>
                  </a:cubicBezTo>
                  <a:cubicBezTo>
                    <a:pt x="137" y="46"/>
                    <a:pt x="137" y="47"/>
                    <a:pt x="137" y="48"/>
                  </a:cubicBezTo>
                  <a:cubicBezTo>
                    <a:pt x="137" y="49"/>
                    <a:pt x="136" y="50"/>
                    <a:pt x="135" y="50"/>
                  </a:cubicBezTo>
                  <a:cubicBezTo>
                    <a:pt x="123" y="58"/>
                    <a:pt x="123" y="58"/>
                    <a:pt x="123" y="58"/>
                  </a:cubicBezTo>
                  <a:cubicBezTo>
                    <a:pt x="124" y="64"/>
                    <a:pt x="124" y="70"/>
                    <a:pt x="123" y="76"/>
                  </a:cubicBezTo>
                  <a:cubicBezTo>
                    <a:pt x="135" y="83"/>
                    <a:pt x="135" y="83"/>
                    <a:pt x="135" y="83"/>
                  </a:cubicBezTo>
                  <a:cubicBezTo>
                    <a:pt x="136" y="83"/>
                    <a:pt x="137" y="84"/>
                    <a:pt x="137" y="85"/>
                  </a:cubicBezTo>
                  <a:cubicBezTo>
                    <a:pt x="137" y="86"/>
                    <a:pt x="137" y="87"/>
                    <a:pt x="137" y="88"/>
                  </a:cubicBezTo>
                  <a:cubicBezTo>
                    <a:pt x="122" y="114"/>
                    <a:pt x="122" y="114"/>
                    <a:pt x="122" y="114"/>
                  </a:cubicBezTo>
                  <a:cubicBezTo>
                    <a:pt x="121" y="115"/>
                    <a:pt x="120" y="116"/>
                    <a:pt x="119" y="116"/>
                  </a:cubicBezTo>
                  <a:cubicBezTo>
                    <a:pt x="118" y="117"/>
                    <a:pt x="117" y="116"/>
                    <a:pt x="116" y="116"/>
                  </a:cubicBezTo>
                  <a:cubicBezTo>
                    <a:pt x="104" y="109"/>
                    <a:pt x="104" y="109"/>
                    <a:pt x="104" y="109"/>
                  </a:cubicBezTo>
                  <a:cubicBezTo>
                    <a:pt x="100" y="112"/>
                    <a:pt x="95" y="114"/>
                    <a:pt x="89" y="117"/>
                  </a:cubicBezTo>
                  <a:cubicBezTo>
                    <a:pt x="89" y="132"/>
                    <a:pt x="89" y="132"/>
                    <a:pt x="89" y="132"/>
                  </a:cubicBezTo>
                  <a:cubicBezTo>
                    <a:pt x="89" y="134"/>
                    <a:pt x="87" y="136"/>
                    <a:pt x="85" y="136"/>
                  </a:cubicBezTo>
                  <a:close/>
                  <a:moveTo>
                    <a:pt x="59" y="128"/>
                  </a:moveTo>
                  <a:cubicBezTo>
                    <a:pt x="81" y="128"/>
                    <a:pt x="81" y="128"/>
                    <a:pt x="81" y="128"/>
                  </a:cubicBezTo>
                  <a:cubicBezTo>
                    <a:pt x="81" y="115"/>
                    <a:pt x="81" y="115"/>
                    <a:pt x="81" y="115"/>
                  </a:cubicBezTo>
                  <a:cubicBezTo>
                    <a:pt x="81" y="113"/>
                    <a:pt x="82" y="112"/>
                    <a:pt x="84" y="111"/>
                  </a:cubicBezTo>
                  <a:cubicBezTo>
                    <a:pt x="91" y="108"/>
                    <a:pt x="97" y="104"/>
                    <a:pt x="101" y="101"/>
                  </a:cubicBezTo>
                  <a:cubicBezTo>
                    <a:pt x="102" y="100"/>
                    <a:pt x="104" y="99"/>
                    <a:pt x="106" y="100"/>
                  </a:cubicBezTo>
                  <a:cubicBezTo>
                    <a:pt x="117" y="107"/>
                    <a:pt x="117" y="107"/>
                    <a:pt x="117" y="107"/>
                  </a:cubicBezTo>
                  <a:cubicBezTo>
                    <a:pt x="128" y="88"/>
                    <a:pt x="128" y="88"/>
                    <a:pt x="128" y="88"/>
                  </a:cubicBezTo>
                  <a:cubicBezTo>
                    <a:pt x="116" y="81"/>
                    <a:pt x="116" y="81"/>
                    <a:pt x="116" y="81"/>
                  </a:cubicBezTo>
                  <a:cubicBezTo>
                    <a:pt x="115" y="80"/>
                    <a:pt x="114" y="78"/>
                    <a:pt x="114" y="77"/>
                  </a:cubicBezTo>
                  <a:cubicBezTo>
                    <a:pt x="116" y="70"/>
                    <a:pt x="116" y="63"/>
                    <a:pt x="114" y="57"/>
                  </a:cubicBezTo>
                  <a:cubicBezTo>
                    <a:pt x="114" y="55"/>
                    <a:pt x="115" y="53"/>
                    <a:pt x="116" y="52"/>
                  </a:cubicBezTo>
                  <a:cubicBezTo>
                    <a:pt x="128" y="45"/>
                    <a:pt x="128" y="45"/>
                    <a:pt x="128" y="45"/>
                  </a:cubicBezTo>
                  <a:cubicBezTo>
                    <a:pt x="117" y="26"/>
                    <a:pt x="117" y="26"/>
                    <a:pt x="117" y="26"/>
                  </a:cubicBezTo>
                  <a:cubicBezTo>
                    <a:pt x="106" y="33"/>
                    <a:pt x="106" y="33"/>
                    <a:pt x="106" y="33"/>
                  </a:cubicBezTo>
                  <a:cubicBezTo>
                    <a:pt x="104" y="34"/>
                    <a:pt x="102" y="34"/>
                    <a:pt x="101" y="32"/>
                  </a:cubicBezTo>
                  <a:cubicBezTo>
                    <a:pt x="97" y="29"/>
                    <a:pt x="91" y="26"/>
                    <a:pt x="84" y="22"/>
                  </a:cubicBezTo>
                  <a:cubicBezTo>
                    <a:pt x="82" y="22"/>
                    <a:pt x="81" y="20"/>
                    <a:pt x="81" y="18"/>
                  </a:cubicBezTo>
                  <a:cubicBezTo>
                    <a:pt x="81" y="8"/>
                    <a:pt x="81" y="8"/>
                    <a:pt x="81" y="8"/>
                  </a:cubicBezTo>
                  <a:cubicBezTo>
                    <a:pt x="59" y="8"/>
                    <a:pt x="59" y="8"/>
                    <a:pt x="59" y="8"/>
                  </a:cubicBezTo>
                  <a:cubicBezTo>
                    <a:pt x="59" y="18"/>
                    <a:pt x="59" y="18"/>
                    <a:pt x="59" y="18"/>
                  </a:cubicBezTo>
                  <a:cubicBezTo>
                    <a:pt x="59" y="20"/>
                    <a:pt x="58" y="22"/>
                    <a:pt x="56" y="22"/>
                  </a:cubicBezTo>
                  <a:cubicBezTo>
                    <a:pt x="47" y="24"/>
                    <a:pt x="43" y="28"/>
                    <a:pt x="38" y="32"/>
                  </a:cubicBezTo>
                  <a:cubicBezTo>
                    <a:pt x="37" y="33"/>
                    <a:pt x="35" y="34"/>
                    <a:pt x="33" y="33"/>
                  </a:cubicBezTo>
                  <a:cubicBezTo>
                    <a:pt x="21" y="26"/>
                    <a:pt x="21" y="26"/>
                    <a:pt x="21" y="26"/>
                  </a:cubicBezTo>
                  <a:cubicBezTo>
                    <a:pt x="10" y="45"/>
                    <a:pt x="10" y="45"/>
                    <a:pt x="10" y="45"/>
                  </a:cubicBezTo>
                  <a:cubicBezTo>
                    <a:pt x="22" y="52"/>
                    <a:pt x="22" y="52"/>
                    <a:pt x="22" y="52"/>
                  </a:cubicBezTo>
                  <a:cubicBezTo>
                    <a:pt x="23" y="53"/>
                    <a:pt x="24" y="55"/>
                    <a:pt x="24" y="57"/>
                  </a:cubicBezTo>
                  <a:cubicBezTo>
                    <a:pt x="22" y="63"/>
                    <a:pt x="22" y="70"/>
                    <a:pt x="24" y="77"/>
                  </a:cubicBezTo>
                  <a:cubicBezTo>
                    <a:pt x="24" y="78"/>
                    <a:pt x="23" y="80"/>
                    <a:pt x="22" y="81"/>
                  </a:cubicBezTo>
                  <a:cubicBezTo>
                    <a:pt x="10" y="88"/>
                    <a:pt x="10" y="88"/>
                    <a:pt x="10" y="88"/>
                  </a:cubicBezTo>
                  <a:cubicBezTo>
                    <a:pt x="21" y="107"/>
                    <a:pt x="21" y="107"/>
                    <a:pt x="21" y="107"/>
                  </a:cubicBezTo>
                  <a:cubicBezTo>
                    <a:pt x="33" y="100"/>
                    <a:pt x="33" y="100"/>
                    <a:pt x="33" y="100"/>
                  </a:cubicBezTo>
                  <a:cubicBezTo>
                    <a:pt x="35" y="99"/>
                    <a:pt x="37" y="100"/>
                    <a:pt x="38" y="101"/>
                  </a:cubicBezTo>
                  <a:cubicBezTo>
                    <a:pt x="43" y="106"/>
                    <a:pt x="47" y="109"/>
                    <a:pt x="56" y="111"/>
                  </a:cubicBezTo>
                  <a:cubicBezTo>
                    <a:pt x="58" y="111"/>
                    <a:pt x="59" y="113"/>
                    <a:pt x="59" y="115"/>
                  </a:cubicBezTo>
                  <a:lnTo>
                    <a:pt x="59" y="128"/>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6">
              <a:extLst>
                <a:ext uri="{FF2B5EF4-FFF2-40B4-BE49-F238E27FC236}">
                  <a16:creationId xmlns:a16="http://schemas.microsoft.com/office/drawing/2014/main" id="{E808346D-24E0-B719-F4A3-E2FDE2FF1F43}"/>
                </a:ext>
              </a:extLst>
            </p:cNvPr>
            <p:cNvSpPr>
              <a:spLocks noEditPoints="1"/>
            </p:cNvSpPr>
            <p:nvPr/>
          </p:nvSpPr>
          <p:spPr bwMode="auto">
            <a:xfrm>
              <a:off x="1898650" y="4389438"/>
              <a:ext cx="115888" cy="119062"/>
            </a:xfrm>
            <a:custGeom>
              <a:avLst/>
              <a:gdLst>
                <a:gd name="T0" fmla="*/ 24 w 48"/>
                <a:gd name="T1" fmla="*/ 49 h 49"/>
                <a:gd name="T2" fmla="*/ 0 w 48"/>
                <a:gd name="T3" fmla="*/ 25 h 49"/>
                <a:gd name="T4" fmla="*/ 24 w 48"/>
                <a:gd name="T5" fmla="*/ 0 h 49"/>
                <a:gd name="T6" fmla="*/ 48 w 48"/>
                <a:gd name="T7" fmla="*/ 25 h 49"/>
                <a:gd name="T8" fmla="*/ 24 w 48"/>
                <a:gd name="T9" fmla="*/ 49 h 49"/>
                <a:gd name="T10" fmla="*/ 24 w 48"/>
                <a:gd name="T11" fmla="*/ 8 h 49"/>
                <a:gd name="T12" fmla="*/ 8 w 48"/>
                <a:gd name="T13" fmla="*/ 25 h 49"/>
                <a:gd name="T14" fmla="*/ 24 w 48"/>
                <a:gd name="T15" fmla="*/ 41 h 49"/>
                <a:gd name="T16" fmla="*/ 40 w 48"/>
                <a:gd name="T17" fmla="*/ 25 h 49"/>
                <a:gd name="T18" fmla="*/ 24 w 48"/>
                <a:gd name="T1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49"/>
                  </a:moveTo>
                  <a:cubicBezTo>
                    <a:pt x="11" y="49"/>
                    <a:pt x="0" y="38"/>
                    <a:pt x="0" y="25"/>
                  </a:cubicBezTo>
                  <a:cubicBezTo>
                    <a:pt x="0" y="11"/>
                    <a:pt x="11" y="0"/>
                    <a:pt x="24" y="0"/>
                  </a:cubicBezTo>
                  <a:cubicBezTo>
                    <a:pt x="37" y="0"/>
                    <a:pt x="48" y="11"/>
                    <a:pt x="48" y="25"/>
                  </a:cubicBezTo>
                  <a:cubicBezTo>
                    <a:pt x="48" y="38"/>
                    <a:pt x="37" y="49"/>
                    <a:pt x="24" y="49"/>
                  </a:cubicBezTo>
                  <a:close/>
                  <a:moveTo>
                    <a:pt x="24" y="8"/>
                  </a:moveTo>
                  <a:cubicBezTo>
                    <a:pt x="15" y="8"/>
                    <a:pt x="8" y="16"/>
                    <a:pt x="8" y="25"/>
                  </a:cubicBezTo>
                  <a:cubicBezTo>
                    <a:pt x="8" y="34"/>
                    <a:pt x="15" y="41"/>
                    <a:pt x="24" y="41"/>
                  </a:cubicBezTo>
                  <a:cubicBezTo>
                    <a:pt x="33" y="41"/>
                    <a:pt x="40" y="34"/>
                    <a:pt x="40" y="25"/>
                  </a:cubicBezTo>
                  <a:cubicBezTo>
                    <a:pt x="40" y="16"/>
                    <a:pt x="33" y="8"/>
                    <a:pt x="24"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1921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a:xfrm>
            <a:off x="544286" y="840580"/>
            <a:ext cx="8304439" cy="4302919"/>
          </a:xfrm>
          <a:prstGeom prst="rect">
            <a:avLst/>
          </a:prstGeom>
        </p:spPr>
        <p:txBody>
          <a:bodyPr/>
          <a:lstStyle/>
          <a:p>
            <a:pPr eaLnBrk="1" hangingPunct="1"/>
            <a:r>
              <a:rPr lang="en-US" altLang="en-US" dirty="0">
                <a:solidFill>
                  <a:schemeClr val="tx2"/>
                </a:solidFill>
              </a:rPr>
              <a:t>Supplemental Retirement Plan</a:t>
            </a:r>
          </a:p>
          <a:p>
            <a:pPr eaLnBrk="1" hangingPunct="1"/>
            <a:endParaRPr lang="en-US" altLang="en-US" sz="1200" b="0" dirty="0">
              <a:solidFill>
                <a:schemeClr val="tx2"/>
              </a:solidFill>
            </a:endParaRPr>
          </a:p>
          <a:p>
            <a:pPr indent="-228600" eaLnBrk="1" hangingPunct="1"/>
            <a:r>
              <a:rPr lang="en-US" altLang="en-US" sz="2400" b="0" dirty="0">
                <a:solidFill>
                  <a:schemeClr val="tx1"/>
                </a:solidFill>
              </a:rPr>
              <a:t>Through automatic payroll deduction, can contribute up to </a:t>
            </a:r>
            <a:r>
              <a:rPr lang="en-US" altLang="en-US" sz="2400" dirty="0"/>
              <a:t>80</a:t>
            </a:r>
            <a:r>
              <a:rPr lang="en-US" altLang="en-US" sz="2400" b="0" dirty="0">
                <a:solidFill>
                  <a:schemeClr val="tx1"/>
                </a:solidFill>
              </a:rPr>
              <a:t>% of your salary on a Pretax or Roth basis to the Plan, up to the annual IRS dollar limit.</a:t>
            </a:r>
            <a:endParaRPr lang="en-US" altLang="en-US" sz="1600" b="0" dirty="0">
              <a:solidFill>
                <a:schemeClr val="tx1"/>
              </a:solidFill>
            </a:endParaRPr>
          </a:p>
          <a:p>
            <a:r>
              <a:rPr lang="en-US" altLang="en-US" sz="2400" u="none" dirty="0">
                <a:solidFill>
                  <a:schemeClr val="tx1"/>
                </a:solidFill>
              </a:rPr>
              <a:t>2024 IRS Contribution limit: $23,000</a:t>
            </a:r>
            <a:endParaRPr lang="en-US" altLang="en-US" sz="2400" dirty="0"/>
          </a:p>
          <a:p>
            <a:endParaRPr lang="en-US" altLang="en-US" sz="2400" dirty="0">
              <a:solidFill>
                <a:schemeClr val="tx1"/>
              </a:solidFill>
            </a:endParaRPr>
          </a:p>
          <a:p>
            <a:pPr marL="0" indent="0">
              <a:buNone/>
            </a:pPr>
            <a:r>
              <a:rPr lang="en-US" altLang="en-US" sz="2000" dirty="0">
                <a:solidFill>
                  <a:schemeClr val="tx1"/>
                </a:solidFill>
              </a:rPr>
              <a:t>Note, if you will reach age 50 or older for the calendar year January 1 to December 31, and are making the maximum IRS contribution, you may make an additional “catch-up” contribution each pay period. The catch-up limit for 2024 is $7,500, increasing the total pre-tax IRS limit under the Plan to $</a:t>
            </a:r>
            <a:r>
              <a:rPr lang="en-US" altLang="en-US" sz="2000" dirty="0"/>
              <a:t>30</a:t>
            </a:r>
            <a:r>
              <a:rPr lang="en-US" altLang="en-US" sz="2000" dirty="0">
                <a:solidFill>
                  <a:schemeClr val="tx1"/>
                </a:solidFill>
              </a:rPr>
              <a:t>,500.</a:t>
            </a:r>
          </a:p>
        </p:txBody>
      </p:sp>
      <p:grpSp>
        <p:nvGrpSpPr>
          <p:cNvPr id="2" name="Group 1">
            <a:extLst>
              <a:ext uri="{FF2B5EF4-FFF2-40B4-BE49-F238E27FC236}">
                <a16:creationId xmlns:a16="http://schemas.microsoft.com/office/drawing/2014/main" id="{36B7FD1D-F580-CC94-31F4-53DB497A075B}"/>
              </a:ext>
            </a:extLst>
          </p:cNvPr>
          <p:cNvGrpSpPr/>
          <p:nvPr/>
        </p:nvGrpSpPr>
        <p:grpSpPr>
          <a:xfrm>
            <a:off x="253397" y="0"/>
            <a:ext cx="2407627" cy="561402"/>
            <a:chOff x="5913317" y="0"/>
            <a:chExt cx="2407627" cy="561402"/>
          </a:xfrm>
        </p:grpSpPr>
        <p:sp>
          <p:nvSpPr>
            <p:cNvPr id="3" name="Round Same Side Corner Rectangle 58">
              <a:extLst>
                <a:ext uri="{FF2B5EF4-FFF2-40B4-BE49-F238E27FC236}">
                  <a16:creationId xmlns:a16="http://schemas.microsoft.com/office/drawing/2014/main" id="{10925188-D806-5191-26AD-7595BDC1830E}"/>
                </a:ext>
              </a:extLst>
            </p:cNvPr>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4" name="Group 3">
              <a:extLst>
                <a:ext uri="{FF2B5EF4-FFF2-40B4-BE49-F238E27FC236}">
                  <a16:creationId xmlns:a16="http://schemas.microsoft.com/office/drawing/2014/main" id="{D91AF7AB-61F1-22E2-F268-2508481AA4CD}"/>
                </a:ext>
              </a:extLst>
            </p:cNvPr>
            <p:cNvGrpSpPr/>
            <p:nvPr/>
          </p:nvGrpSpPr>
          <p:grpSpPr>
            <a:xfrm>
              <a:off x="5998058" y="117953"/>
              <a:ext cx="1806980" cy="328396"/>
              <a:chOff x="-18290" y="2448962"/>
              <a:chExt cx="1806980" cy="288079"/>
            </a:xfrm>
          </p:grpSpPr>
          <p:sp>
            <p:nvSpPr>
              <p:cNvPr id="6" name="Rounded Rectangle 61">
                <a:extLst>
                  <a:ext uri="{FF2B5EF4-FFF2-40B4-BE49-F238E27FC236}">
                    <a16:creationId xmlns:a16="http://schemas.microsoft.com/office/drawing/2014/main" id="{439AFE8C-3816-984B-9A19-433E6287B1F9}"/>
                  </a:ext>
                </a:extLst>
              </p:cNvPr>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 name="TextBox 6">
                <a:extLst>
                  <a:ext uri="{FF2B5EF4-FFF2-40B4-BE49-F238E27FC236}">
                    <a16:creationId xmlns:a16="http://schemas.microsoft.com/office/drawing/2014/main" id="{579DFED0-CF2C-A8E5-8C3F-A4E5C9DFC309}"/>
                  </a:ext>
                </a:extLst>
              </p:cNvPr>
              <p:cNvSpPr txBox="1"/>
              <p:nvPr/>
            </p:nvSpPr>
            <p:spPr>
              <a:xfrm>
                <a:off x="-18290" y="2496281"/>
                <a:ext cx="1806980" cy="227242"/>
              </a:xfrm>
              <a:prstGeom prst="rect">
                <a:avLst/>
              </a:prstGeom>
              <a:noFill/>
            </p:spPr>
            <p:txBody>
              <a:bodyPr wrap="square" rtlCol="0">
                <a:spAutoFit/>
              </a:bodyPr>
              <a:lstStyle/>
              <a:p>
                <a:pPr lvl="0" algn="ctr">
                  <a:lnSpc>
                    <a:spcPct val="80000"/>
                  </a:lnSpc>
                </a:pPr>
                <a:r>
                  <a:rPr lang="en-US" sz="1300" b="1" kern="1300" dirty="0">
                    <a:solidFill>
                      <a:schemeClr val="bg1"/>
                    </a:solidFill>
                    <a:latin typeface="Arial"/>
                    <a:cs typeface="Arial"/>
                  </a:rPr>
                  <a:t>ABOUT YOUR PLAN</a:t>
                </a:r>
                <a:endParaRPr lang="en-US" sz="1300" b="1" dirty="0">
                  <a:solidFill>
                    <a:schemeClr val="bg1"/>
                  </a:solidFill>
                  <a:latin typeface="Arial"/>
                  <a:cs typeface="Arial"/>
                </a:endParaRPr>
              </a:p>
            </p:txBody>
          </p:sp>
        </p:grpSp>
        <p:sp>
          <p:nvSpPr>
            <p:cNvPr id="5" name="Oval 4">
              <a:extLst>
                <a:ext uri="{FF2B5EF4-FFF2-40B4-BE49-F238E27FC236}">
                  <a16:creationId xmlns:a16="http://schemas.microsoft.com/office/drawing/2014/main" id="{CFEE8889-38B6-09AC-E7EE-E53D5EDE3CE0}"/>
                </a:ext>
              </a:extLst>
            </p:cNvPr>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grpSp>
        <p:nvGrpSpPr>
          <p:cNvPr id="8" name="Group 7">
            <a:extLst>
              <a:ext uri="{FF2B5EF4-FFF2-40B4-BE49-F238E27FC236}">
                <a16:creationId xmlns:a16="http://schemas.microsoft.com/office/drawing/2014/main" id="{362BA486-04DD-B0AF-D2F2-E6504CFBBF8E}"/>
              </a:ext>
            </a:extLst>
          </p:cNvPr>
          <p:cNvGrpSpPr/>
          <p:nvPr/>
        </p:nvGrpSpPr>
        <p:grpSpPr>
          <a:xfrm>
            <a:off x="2285999" y="175689"/>
            <a:ext cx="193675" cy="193675"/>
            <a:chOff x="8694738" y="7683501"/>
            <a:chExt cx="577850" cy="577851"/>
          </a:xfrm>
          <a:solidFill>
            <a:schemeClr val="bg1"/>
          </a:solidFill>
        </p:grpSpPr>
        <p:sp>
          <p:nvSpPr>
            <p:cNvPr id="9" name="Freeform 171">
              <a:extLst>
                <a:ext uri="{FF2B5EF4-FFF2-40B4-BE49-F238E27FC236}">
                  <a16:creationId xmlns:a16="http://schemas.microsoft.com/office/drawing/2014/main" id="{56AFF4C1-117E-28C5-557B-F0E25BCC8A8D}"/>
                </a:ext>
              </a:extLst>
            </p:cNvPr>
            <p:cNvSpPr>
              <a:spLocks noEditPoints="1"/>
            </p:cNvSpPr>
            <p:nvPr/>
          </p:nvSpPr>
          <p:spPr bwMode="auto">
            <a:xfrm>
              <a:off x="8694738" y="7875589"/>
              <a:ext cx="577850" cy="385763"/>
            </a:xfrm>
            <a:custGeom>
              <a:avLst/>
              <a:gdLst>
                <a:gd name="T0" fmla="*/ 236 w 240"/>
                <a:gd name="T1" fmla="*/ 152 h 160"/>
                <a:gd name="T2" fmla="*/ 224 w 240"/>
                <a:gd name="T3" fmla="*/ 152 h 160"/>
                <a:gd name="T4" fmla="*/ 224 w 240"/>
                <a:gd name="T5" fmla="*/ 4 h 160"/>
                <a:gd name="T6" fmla="*/ 220 w 240"/>
                <a:gd name="T7" fmla="*/ 0 h 160"/>
                <a:gd name="T8" fmla="*/ 188 w 240"/>
                <a:gd name="T9" fmla="*/ 0 h 160"/>
                <a:gd name="T10" fmla="*/ 184 w 240"/>
                <a:gd name="T11" fmla="*/ 4 h 160"/>
                <a:gd name="T12" fmla="*/ 184 w 240"/>
                <a:gd name="T13" fmla="*/ 152 h 160"/>
                <a:gd name="T14" fmla="*/ 168 w 240"/>
                <a:gd name="T15" fmla="*/ 152 h 160"/>
                <a:gd name="T16" fmla="*/ 168 w 240"/>
                <a:gd name="T17" fmla="*/ 76 h 160"/>
                <a:gd name="T18" fmla="*/ 164 w 240"/>
                <a:gd name="T19" fmla="*/ 72 h 160"/>
                <a:gd name="T20" fmla="*/ 132 w 240"/>
                <a:gd name="T21" fmla="*/ 72 h 160"/>
                <a:gd name="T22" fmla="*/ 128 w 240"/>
                <a:gd name="T23" fmla="*/ 76 h 160"/>
                <a:gd name="T24" fmla="*/ 128 w 240"/>
                <a:gd name="T25" fmla="*/ 152 h 160"/>
                <a:gd name="T26" fmla="*/ 112 w 240"/>
                <a:gd name="T27" fmla="*/ 152 h 160"/>
                <a:gd name="T28" fmla="*/ 112 w 240"/>
                <a:gd name="T29" fmla="*/ 52 h 160"/>
                <a:gd name="T30" fmla="*/ 108 w 240"/>
                <a:gd name="T31" fmla="*/ 48 h 160"/>
                <a:gd name="T32" fmla="*/ 76 w 240"/>
                <a:gd name="T33" fmla="*/ 48 h 160"/>
                <a:gd name="T34" fmla="*/ 72 w 240"/>
                <a:gd name="T35" fmla="*/ 52 h 160"/>
                <a:gd name="T36" fmla="*/ 72 w 240"/>
                <a:gd name="T37" fmla="*/ 152 h 160"/>
                <a:gd name="T38" fmla="*/ 56 w 240"/>
                <a:gd name="T39" fmla="*/ 152 h 160"/>
                <a:gd name="T40" fmla="*/ 56 w 240"/>
                <a:gd name="T41" fmla="*/ 108 h 160"/>
                <a:gd name="T42" fmla="*/ 52 w 240"/>
                <a:gd name="T43" fmla="*/ 104 h 160"/>
                <a:gd name="T44" fmla="*/ 20 w 240"/>
                <a:gd name="T45" fmla="*/ 104 h 160"/>
                <a:gd name="T46" fmla="*/ 16 w 240"/>
                <a:gd name="T47" fmla="*/ 108 h 160"/>
                <a:gd name="T48" fmla="*/ 16 w 240"/>
                <a:gd name="T49" fmla="*/ 152 h 160"/>
                <a:gd name="T50" fmla="*/ 4 w 240"/>
                <a:gd name="T51" fmla="*/ 152 h 160"/>
                <a:gd name="T52" fmla="*/ 0 w 240"/>
                <a:gd name="T53" fmla="*/ 156 h 160"/>
                <a:gd name="T54" fmla="*/ 4 w 240"/>
                <a:gd name="T55" fmla="*/ 160 h 160"/>
                <a:gd name="T56" fmla="*/ 20 w 240"/>
                <a:gd name="T57" fmla="*/ 160 h 160"/>
                <a:gd name="T58" fmla="*/ 52 w 240"/>
                <a:gd name="T59" fmla="*/ 160 h 160"/>
                <a:gd name="T60" fmla="*/ 76 w 240"/>
                <a:gd name="T61" fmla="*/ 160 h 160"/>
                <a:gd name="T62" fmla="*/ 108 w 240"/>
                <a:gd name="T63" fmla="*/ 160 h 160"/>
                <a:gd name="T64" fmla="*/ 132 w 240"/>
                <a:gd name="T65" fmla="*/ 160 h 160"/>
                <a:gd name="T66" fmla="*/ 164 w 240"/>
                <a:gd name="T67" fmla="*/ 160 h 160"/>
                <a:gd name="T68" fmla="*/ 188 w 240"/>
                <a:gd name="T69" fmla="*/ 160 h 160"/>
                <a:gd name="T70" fmla="*/ 220 w 240"/>
                <a:gd name="T71" fmla="*/ 160 h 160"/>
                <a:gd name="T72" fmla="*/ 236 w 240"/>
                <a:gd name="T73" fmla="*/ 160 h 160"/>
                <a:gd name="T74" fmla="*/ 240 w 240"/>
                <a:gd name="T75" fmla="*/ 156 h 160"/>
                <a:gd name="T76" fmla="*/ 236 w 240"/>
                <a:gd name="T77" fmla="*/ 152 h 160"/>
                <a:gd name="T78" fmla="*/ 24 w 240"/>
                <a:gd name="T79" fmla="*/ 152 h 160"/>
                <a:gd name="T80" fmla="*/ 24 w 240"/>
                <a:gd name="T81" fmla="*/ 112 h 160"/>
                <a:gd name="T82" fmla="*/ 48 w 240"/>
                <a:gd name="T83" fmla="*/ 112 h 160"/>
                <a:gd name="T84" fmla="*/ 48 w 240"/>
                <a:gd name="T85" fmla="*/ 152 h 160"/>
                <a:gd name="T86" fmla="*/ 24 w 240"/>
                <a:gd name="T87" fmla="*/ 152 h 160"/>
                <a:gd name="T88" fmla="*/ 80 w 240"/>
                <a:gd name="T89" fmla="*/ 152 h 160"/>
                <a:gd name="T90" fmla="*/ 80 w 240"/>
                <a:gd name="T91" fmla="*/ 56 h 160"/>
                <a:gd name="T92" fmla="*/ 104 w 240"/>
                <a:gd name="T93" fmla="*/ 56 h 160"/>
                <a:gd name="T94" fmla="*/ 104 w 240"/>
                <a:gd name="T95" fmla="*/ 152 h 160"/>
                <a:gd name="T96" fmla="*/ 80 w 240"/>
                <a:gd name="T97" fmla="*/ 152 h 160"/>
                <a:gd name="T98" fmla="*/ 136 w 240"/>
                <a:gd name="T99" fmla="*/ 152 h 160"/>
                <a:gd name="T100" fmla="*/ 136 w 240"/>
                <a:gd name="T101" fmla="*/ 80 h 160"/>
                <a:gd name="T102" fmla="*/ 160 w 240"/>
                <a:gd name="T103" fmla="*/ 80 h 160"/>
                <a:gd name="T104" fmla="*/ 160 w 240"/>
                <a:gd name="T105" fmla="*/ 152 h 160"/>
                <a:gd name="T106" fmla="*/ 136 w 240"/>
                <a:gd name="T107" fmla="*/ 152 h 160"/>
                <a:gd name="T108" fmla="*/ 192 w 240"/>
                <a:gd name="T109" fmla="*/ 152 h 160"/>
                <a:gd name="T110" fmla="*/ 192 w 240"/>
                <a:gd name="T111" fmla="*/ 8 h 160"/>
                <a:gd name="T112" fmla="*/ 216 w 240"/>
                <a:gd name="T113" fmla="*/ 8 h 160"/>
                <a:gd name="T114" fmla="*/ 216 w 240"/>
                <a:gd name="T115" fmla="*/ 152 h 160"/>
                <a:gd name="T116" fmla="*/ 192 w 240"/>
                <a:gd name="T11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160">
                  <a:moveTo>
                    <a:pt x="236" y="152"/>
                  </a:moveTo>
                  <a:cubicBezTo>
                    <a:pt x="224" y="152"/>
                    <a:pt x="224" y="152"/>
                    <a:pt x="224" y="152"/>
                  </a:cubicBezTo>
                  <a:cubicBezTo>
                    <a:pt x="224" y="4"/>
                    <a:pt x="224" y="4"/>
                    <a:pt x="224" y="4"/>
                  </a:cubicBezTo>
                  <a:cubicBezTo>
                    <a:pt x="224" y="2"/>
                    <a:pt x="222" y="0"/>
                    <a:pt x="220" y="0"/>
                  </a:cubicBezTo>
                  <a:cubicBezTo>
                    <a:pt x="188" y="0"/>
                    <a:pt x="188" y="0"/>
                    <a:pt x="188" y="0"/>
                  </a:cubicBezTo>
                  <a:cubicBezTo>
                    <a:pt x="186" y="0"/>
                    <a:pt x="184" y="2"/>
                    <a:pt x="184" y="4"/>
                  </a:cubicBezTo>
                  <a:cubicBezTo>
                    <a:pt x="184" y="152"/>
                    <a:pt x="184" y="152"/>
                    <a:pt x="184" y="152"/>
                  </a:cubicBezTo>
                  <a:cubicBezTo>
                    <a:pt x="168" y="152"/>
                    <a:pt x="168" y="152"/>
                    <a:pt x="168" y="152"/>
                  </a:cubicBezTo>
                  <a:cubicBezTo>
                    <a:pt x="168" y="76"/>
                    <a:pt x="168" y="76"/>
                    <a:pt x="168" y="76"/>
                  </a:cubicBezTo>
                  <a:cubicBezTo>
                    <a:pt x="168" y="74"/>
                    <a:pt x="166" y="72"/>
                    <a:pt x="164" y="72"/>
                  </a:cubicBezTo>
                  <a:cubicBezTo>
                    <a:pt x="132" y="72"/>
                    <a:pt x="132" y="72"/>
                    <a:pt x="132" y="72"/>
                  </a:cubicBezTo>
                  <a:cubicBezTo>
                    <a:pt x="130" y="72"/>
                    <a:pt x="128" y="74"/>
                    <a:pt x="128" y="76"/>
                  </a:cubicBezTo>
                  <a:cubicBezTo>
                    <a:pt x="128" y="152"/>
                    <a:pt x="128" y="152"/>
                    <a:pt x="128" y="152"/>
                  </a:cubicBezTo>
                  <a:cubicBezTo>
                    <a:pt x="112" y="152"/>
                    <a:pt x="112" y="152"/>
                    <a:pt x="112" y="152"/>
                  </a:cubicBezTo>
                  <a:cubicBezTo>
                    <a:pt x="112" y="52"/>
                    <a:pt x="112" y="52"/>
                    <a:pt x="112" y="52"/>
                  </a:cubicBezTo>
                  <a:cubicBezTo>
                    <a:pt x="112" y="50"/>
                    <a:pt x="110" y="48"/>
                    <a:pt x="108" y="48"/>
                  </a:cubicBezTo>
                  <a:cubicBezTo>
                    <a:pt x="76" y="48"/>
                    <a:pt x="76" y="48"/>
                    <a:pt x="76" y="48"/>
                  </a:cubicBezTo>
                  <a:cubicBezTo>
                    <a:pt x="74" y="48"/>
                    <a:pt x="72" y="50"/>
                    <a:pt x="72" y="52"/>
                  </a:cubicBezTo>
                  <a:cubicBezTo>
                    <a:pt x="72" y="152"/>
                    <a:pt x="72" y="152"/>
                    <a:pt x="72" y="152"/>
                  </a:cubicBezTo>
                  <a:cubicBezTo>
                    <a:pt x="56" y="152"/>
                    <a:pt x="56" y="152"/>
                    <a:pt x="56" y="152"/>
                  </a:cubicBezTo>
                  <a:cubicBezTo>
                    <a:pt x="56" y="108"/>
                    <a:pt x="56" y="108"/>
                    <a:pt x="56" y="108"/>
                  </a:cubicBezTo>
                  <a:cubicBezTo>
                    <a:pt x="56" y="106"/>
                    <a:pt x="54" y="104"/>
                    <a:pt x="52" y="104"/>
                  </a:cubicBezTo>
                  <a:cubicBezTo>
                    <a:pt x="20" y="104"/>
                    <a:pt x="20" y="104"/>
                    <a:pt x="20" y="104"/>
                  </a:cubicBezTo>
                  <a:cubicBezTo>
                    <a:pt x="18" y="104"/>
                    <a:pt x="16" y="106"/>
                    <a:pt x="16" y="108"/>
                  </a:cubicBezTo>
                  <a:cubicBezTo>
                    <a:pt x="16" y="152"/>
                    <a:pt x="16" y="152"/>
                    <a:pt x="16" y="152"/>
                  </a:cubicBezTo>
                  <a:cubicBezTo>
                    <a:pt x="4" y="152"/>
                    <a:pt x="4" y="152"/>
                    <a:pt x="4" y="152"/>
                  </a:cubicBezTo>
                  <a:cubicBezTo>
                    <a:pt x="2" y="152"/>
                    <a:pt x="0" y="154"/>
                    <a:pt x="0" y="156"/>
                  </a:cubicBezTo>
                  <a:cubicBezTo>
                    <a:pt x="0" y="158"/>
                    <a:pt x="2" y="160"/>
                    <a:pt x="4" y="160"/>
                  </a:cubicBezTo>
                  <a:cubicBezTo>
                    <a:pt x="20" y="160"/>
                    <a:pt x="20" y="160"/>
                    <a:pt x="20" y="160"/>
                  </a:cubicBezTo>
                  <a:cubicBezTo>
                    <a:pt x="52" y="160"/>
                    <a:pt x="52" y="160"/>
                    <a:pt x="52" y="160"/>
                  </a:cubicBezTo>
                  <a:cubicBezTo>
                    <a:pt x="76" y="160"/>
                    <a:pt x="76" y="160"/>
                    <a:pt x="76" y="160"/>
                  </a:cubicBezTo>
                  <a:cubicBezTo>
                    <a:pt x="108" y="160"/>
                    <a:pt x="108" y="160"/>
                    <a:pt x="108" y="160"/>
                  </a:cubicBezTo>
                  <a:cubicBezTo>
                    <a:pt x="132" y="160"/>
                    <a:pt x="132" y="160"/>
                    <a:pt x="132" y="160"/>
                  </a:cubicBezTo>
                  <a:cubicBezTo>
                    <a:pt x="164" y="160"/>
                    <a:pt x="164" y="160"/>
                    <a:pt x="164" y="160"/>
                  </a:cubicBezTo>
                  <a:cubicBezTo>
                    <a:pt x="188" y="160"/>
                    <a:pt x="188" y="160"/>
                    <a:pt x="188" y="160"/>
                  </a:cubicBezTo>
                  <a:cubicBezTo>
                    <a:pt x="220" y="160"/>
                    <a:pt x="220" y="160"/>
                    <a:pt x="220" y="160"/>
                  </a:cubicBezTo>
                  <a:cubicBezTo>
                    <a:pt x="236" y="160"/>
                    <a:pt x="236" y="160"/>
                    <a:pt x="236" y="160"/>
                  </a:cubicBezTo>
                  <a:cubicBezTo>
                    <a:pt x="238" y="160"/>
                    <a:pt x="240" y="158"/>
                    <a:pt x="240" y="156"/>
                  </a:cubicBezTo>
                  <a:cubicBezTo>
                    <a:pt x="240" y="154"/>
                    <a:pt x="238" y="152"/>
                    <a:pt x="236" y="152"/>
                  </a:cubicBezTo>
                  <a:close/>
                  <a:moveTo>
                    <a:pt x="24" y="152"/>
                  </a:moveTo>
                  <a:cubicBezTo>
                    <a:pt x="24" y="112"/>
                    <a:pt x="24" y="112"/>
                    <a:pt x="24" y="112"/>
                  </a:cubicBezTo>
                  <a:cubicBezTo>
                    <a:pt x="48" y="112"/>
                    <a:pt x="48" y="112"/>
                    <a:pt x="48" y="112"/>
                  </a:cubicBezTo>
                  <a:cubicBezTo>
                    <a:pt x="48" y="152"/>
                    <a:pt x="48" y="152"/>
                    <a:pt x="48" y="152"/>
                  </a:cubicBezTo>
                  <a:lnTo>
                    <a:pt x="24" y="152"/>
                  </a:lnTo>
                  <a:close/>
                  <a:moveTo>
                    <a:pt x="80" y="152"/>
                  </a:moveTo>
                  <a:cubicBezTo>
                    <a:pt x="80" y="56"/>
                    <a:pt x="80" y="56"/>
                    <a:pt x="80" y="56"/>
                  </a:cubicBezTo>
                  <a:cubicBezTo>
                    <a:pt x="104" y="56"/>
                    <a:pt x="104" y="56"/>
                    <a:pt x="104" y="56"/>
                  </a:cubicBezTo>
                  <a:cubicBezTo>
                    <a:pt x="104" y="152"/>
                    <a:pt x="104" y="152"/>
                    <a:pt x="104" y="152"/>
                  </a:cubicBezTo>
                  <a:lnTo>
                    <a:pt x="80" y="152"/>
                  </a:lnTo>
                  <a:close/>
                  <a:moveTo>
                    <a:pt x="136" y="152"/>
                  </a:moveTo>
                  <a:cubicBezTo>
                    <a:pt x="136" y="80"/>
                    <a:pt x="136" y="80"/>
                    <a:pt x="136" y="80"/>
                  </a:cubicBezTo>
                  <a:cubicBezTo>
                    <a:pt x="160" y="80"/>
                    <a:pt x="160" y="80"/>
                    <a:pt x="160" y="80"/>
                  </a:cubicBezTo>
                  <a:cubicBezTo>
                    <a:pt x="160" y="152"/>
                    <a:pt x="160" y="152"/>
                    <a:pt x="160" y="152"/>
                  </a:cubicBezTo>
                  <a:lnTo>
                    <a:pt x="136" y="152"/>
                  </a:lnTo>
                  <a:close/>
                  <a:moveTo>
                    <a:pt x="192" y="152"/>
                  </a:moveTo>
                  <a:cubicBezTo>
                    <a:pt x="192" y="8"/>
                    <a:pt x="192" y="8"/>
                    <a:pt x="192" y="8"/>
                  </a:cubicBezTo>
                  <a:cubicBezTo>
                    <a:pt x="216" y="8"/>
                    <a:pt x="216" y="8"/>
                    <a:pt x="216" y="8"/>
                  </a:cubicBezTo>
                  <a:cubicBezTo>
                    <a:pt x="216" y="152"/>
                    <a:pt x="216" y="152"/>
                    <a:pt x="216" y="152"/>
                  </a:cubicBezTo>
                  <a:lnTo>
                    <a:pt x="192" y="152"/>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72">
              <a:extLst>
                <a:ext uri="{FF2B5EF4-FFF2-40B4-BE49-F238E27FC236}">
                  <a16:creationId xmlns:a16="http://schemas.microsoft.com/office/drawing/2014/main" id="{49112ADB-95DB-4EEA-7AE4-81E121438DF1}"/>
                </a:ext>
              </a:extLst>
            </p:cNvPr>
            <p:cNvSpPr>
              <a:spLocks noEditPoints="1"/>
            </p:cNvSpPr>
            <p:nvPr/>
          </p:nvSpPr>
          <p:spPr bwMode="auto">
            <a:xfrm>
              <a:off x="8732838" y="7683501"/>
              <a:ext cx="511175" cy="317500"/>
            </a:xfrm>
            <a:custGeom>
              <a:avLst/>
              <a:gdLst>
                <a:gd name="T0" fmla="*/ 16 w 212"/>
                <a:gd name="T1" fmla="*/ 132 h 132"/>
                <a:gd name="T2" fmla="*/ 32 w 212"/>
                <a:gd name="T3" fmla="*/ 116 h 132"/>
                <a:gd name="T4" fmla="*/ 30 w 212"/>
                <a:gd name="T5" fmla="*/ 109 h 132"/>
                <a:gd name="T6" fmla="*/ 67 w 212"/>
                <a:gd name="T7" fmla="*/ 77 h 132"/>
                <a:gd name="T8" fmla="*/ 76 w 212"/>
                <a:gd name="T9" fmla="*/ 80 h 132"/>
                <a:gd name="T10" fmla="*/ 89 w 212"/>
                <a:gd name="T11" fmla="*/ 73 h 132"/>
                <a:gd name="T12" fmla="*/ 120 w 212"/>
                <a:gd name="T13" fmla="*/ 86 h 132"/>
                <a:gd name="T14" fmla="*/ 120 w 212"/>
                <a:gd name="T15" fmla="*/ 88 h 132"/>
                <a:gd name="T16" fmla="*/ 136 w 212"/>
                <a:gd name="T17" fmla="*/ 104 h 132"/>
                <a:gd name="T18" fmla="*/ 152 w 212"/>
                <a:gd name="T19" fmla="*/ 88 h 132"/>
                <a:gd name="T20" fmla="*/ 149 w 212"/>
                <a:gd name="T21" fmla="*/ 79 h 132"/>
                <a:gd name="T22" fmla="*/ 189 w 212"/>
                <a:gd name="T23" fmla="*/ 30 h 132"/>
                <a:gd name="T24" fmla="*/ 196 w 212"/>
                <a:gd name="T25" fmla="*/ 32 h 132"/>
                <a:gd name="T26" fmla="*/ 212 w 212"/>
                <a:gd name="T27" fmla="*/ 16 h 132"/>
                <a:gd name="T28" fmla="*/ 196 w 212"/>
                <a:gd name="T29" fmla="*/ 0 h 132"/>
                <a:gd name="T30" fmla="*/ 180 w 212"/>
                <a:gd name="T31" fmla="*/ 16 h 132"/>
                <a:gd name="T32" fmla="*/ 183 w 212"/>
                <a:gd name="T33" fmla="*/ 25 h 132"/>
                <a:gd name="T34" fmla="*/ 143 w 212"/>
                <a:gd name="T35" fmla="*/ 74 h 132"/>
                <a:gd name="T36" fmla="*/ 136 w 212"/>
                <a:gd name="T37" fmla="*/ 72 h 132"/>
                <a:gd name="T38" fmla="*/ 123 w 212"/>
                <a:gd name="T39" fmla="*/ 79 h 132"/>
                <a:gd name="T40" fmla="*/ 92 w 212"/>
                <a:gd name="T41" fmla="*/ 66 h 132"/>
                <a:gd name="T42" fmla="*/ 92 w 212"/>
                <a:gd name="T43" fmla="*/ 64 h 132"/>
                <a:gd name="T44" fmla="*/ 76 w 212"/>
                <a:gd name="T45" fmla="*/ 48 h 132"/>
                <a:gd name="T46" fmla="*/ 60 w 212"/>
                <a:gd name="T47" fmla="*/ 64 h 132"/>
                <a:gd name="T48" fmla="*/ 62 w 212"/>
                <a:gd name="T49" fmla="*/ 71 h 132"/>
                <a:gd name="T50" fmla="*/ 25 w 212"/>
                <a:gd name="T51" fmla="*/ 103 h 132"/>
                <a:gd name="T52" fmla="*/ 16 w 212"/>
                <a:gd name="T53" fmla="*/ 100 h 132"/>
                <a:gd name="T54" fmla="*/ 0 w 212"/>
                <a:gd name="T55" fmla="*/ 116 h 132"/>
                <a:gd name="T56" fmla="*/ 16 w 212"/>
                <a:gd name="T57" fmla="*/ 132 h 132"/>
                <a:gd name="T58" fmla="*/ 196 w 212"/>
                <a:gd name="T59" fmla="*/ 8 h 132"/>
                <a:gd name="T60" fmla="*/ 204 w 212"/>
                <a:gd name="T61" fmla="*/ 16 h 132"/>
                <a:gd name="T62" fmla="*/ 196 w 212"/>
                <a:gd name="T63" fmla="*/ 24 h 132"/>
                <a:gd name="T64" fmla="*/ 188 w 212"/>
                <a:gd name="T65" fmla="*/ 16 h 132"/>
                <a:gd name="T66" fmla="*/ 196 w 212"/>
                <a:gd name="T67" fmla="*/ 8 h 132"/>
                <a:gd name="T68" fmla="*/ 136 w 212"/>
                <a:gd name="T69" fmla="*/ 80 h 132"/>
                <a:gd name="T70" fmla="*/ 141 w 212"/>
                <a:gd name="T71" fmla="*/ 82 h 132"/>
                <a:gd name="T72" fmla="*/ 141 w 212"/>
                <a:gd name="T73" fmla="*/ 82 h 132"/>
                <a:gd name="T74" fmla="*/ 141 w 212"/>
                <a:gd name="T75" fmla="*/ 82 h 132"/>
                <a:gd name="T76" fmla="*/ 144 w 212"/>
                <a:gd name="T77" fmla="*/ 88 h 132"/>
                <a:gd name="T78" fmla="*/ 136 w 212"/>
                <a:gd name="T79" fmla="*/ 96 h 132"/>
                <a:gd name="T80" fmla="*/ 128 w 212"/>
                <a:gd name="T81" fmla="*/ 88 h 132"/>
                <a:gd name="T82" fmla="*/ 136 w 212"/>
                <a:gd name="T83" fmla="*/ 80 h 132"/>
                <a:gd name="T84" fmla="*/ 76 w 212"/>
                <a:gd name="T85" fmla="*/ 56 h 132"/>
                <a:gd name="T86" fmla="*/ 84 w 212"/>
                <a:gd name="T87" fmla="*/ 64 h 132"/>
                <a:gd name="T88" fmla="*/ 76 w 212"/>
                <a:gd name="T89" fmla="*/ 72 h 132"/>
                <a:gd name="T90" fmla="*/ 68 w 212"/>
                <a:gd name="T91" fmla="*/ 64 h 132"/>
                <a:gd name="T92" fmla="*/ 76 w 212"/>
                <a:gd name="T93" fmla="*/ 56 h 132"/>
                <a:gd name="T94" fmla="*/ 16 w 212"/>
                <a:gd name="T95" fmla="*/ 108 h 132"/>
                <a:gd name="T96" fmla="*/ 22 w 212"/>
                <a:gd name="T97" fmla="*/ 111 h 132"/>
                <a:gd name="T98" fmla="*/ 22 w 212"/>
                <a:gd name="T99" fmla="*/ 111 h 132"/>
                <a:gd name="T100" fmla="*/ 22 w 212"/>
                <a:gd name="T101" fmla="*/ 111 h 132"/>
                <a:gd name="T102" fmla="*/ 24 w 212"/>
                <a:gd name="T103" fmla="*/ 116 h 132"/>
                <a:gd name="T104" fmla="*/ 16 w 212"/>
                <a:gd name="T105" fmla="*/ 124 h 132"/>
                <a:gd name="T106" fmla="*/ 8 w 212"/>
                <a:gd name="T107" fmla="*/ 116 h 132"/>
                <a:gd name="T108" fmla="*/ 16 w 212"/>
                <a:gd name="T10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 h="132">
                  <a:moveTo>
                    <a:pt x="16" y="132"/>
                  </a:moveTo>
                  <a:cubicBezTo>
                    <a:pt x="25" y="132"/>
                    <a:pt x="32" y="125"/>
                    <a:pt x="32" y="116"/>
                  </a:cubicBezTo>
                  <a:cubicBezTo>
                    <a:pt x="32" y="113"/>
                    <a:pt x="31" y="111"/>
                    <a:pt x="30" y="109"/>
                  </a:cubicBezTo>
                  <a:cubicBezTo>
                    <a:pt x="67" y="77"/>
                    <a:pt x="67" y="77"/>
                    <a:pt x="67" y="77"/>
                  </a:cubicBezTo>
                  <a:cubicBezTo>
                    <a:pt x="70" y="79"/>
                    <a:pt x="73" y="80"/>
                    <a:pt x="76" y="80"/>
                  </a:cubicBezTo>
                  <a:cubicBezTo>
                    <a:pt x="81" y="80"/>
                    <a:pt x="86" y="77"/>
                    <a:pt x="89" y="73"/>
                  </a:cubicBezTo>
                  <a:cubicBezTo>
                    <a:pt x="120" y="86"/>
                    <a:pt x="120" y="86"/>
                    <a:pt x="120" y="86"/>
                  </a:cubicBezTo>
                  <a:cubicBezTo>
                    <a:pt x="120" y="87"/>
                    <a:pt x="120" y="87"/>
                    <a:pt x="120" y="88"/>
                  </a:cubicBezTo>
                  <a:cubicBezTo>
                    <a:pt x="120" y="97"/>
                    <a:pt x="127" y="104"/>
                    <a:pt x="136" y="104"/>
                  </a:cubicBezTo>
                  <a:cubicBezTo>
                    <a:pt x="145" y="104"/>
                    <a:pt x="152" y="97"/>
                    <a:pt x="152" y="88"/>
                  </a:cubicBezTo>
                  <a:cubicBezTo>
                    <a:pt x="152" y="85"/>
                    <a:pt x="151" y="81"/>
                    <a:pt x="149" y="79"/>
                  </a:cubicBezTo>
                  <a:cubicBezTo>
                    <a:pt x="189" y="30"/>
                    <a:pt x="189" y="30"/>
                    <a:pt x="189" y="30"/>
                  </a:cubicBezTo>
                  <a:cubicBezTo>
                    <a:pt x="191" y="31"/>
                    <a:pt x="194" y="32"/>
                    <a:pt x="196" y="32"/>
                  </a:cubicBezTo>
                  <a:cubicBezTo>
                    <a:pt x="205" y="32"/>
                    <a:pt x="212" y="25"/>
                    <a:pt x="212" y="16"/>
                  </a:cubicBezTo>
                  <a:cubicBezTo>
                    <a:pt x="212" y="7"/>
                    <a:pt x="205" y="0"/>
                    <a:pt x="196" y="0"/>
                  </a:cubicBezTo>
                  <a:cubicBezTo>
                    <a:pt x="187" y="0"/>
                    <a:pt x="180" y="7"/>
                    <a:pt x="180" y="16"/>
                  </a:cubicBezTo>
                  <a:cubicBezTo>
                    <a:pt x="180" y="19"/>
                    <a:pt x="181" y="23"/>
                    <a:pt x="183" y="25"/>
                  </a:cubicBezTo>
                  <a:cubicBezTo>
                    <a:pt x="143" y="74"/>
                    <a:pt x="143" y="74"/>
                    <a:pt x="143" y="74"/>
                  </a:cubicBezTo>
                  <a:cubicBezTo>
                    <a:pt x="141" y="73"/>
                    <a:pt x="138" y="72"/>
                    <a:pt x="136" y="72"/>
                  </a:cubicBezTo>
                  <a:cubicBezTo>
                    <a:pt x="131" y="72"/>
                    <a:pt x="126" y="75"/>
                    <a:pt x="123" y="79"/>
                  </a:cubicBezTo>
                  <a:cubicBezTo>
                    <a:pt x="92" y="66"/>
                    <a:pt x="92" y="66"/>
                    <a:pt x="92" y="66"/>
                  </a:cubicBezTo>
                  <a:cubicBezTo>
                    <a:pt x="92" y="65"/>
                    <a:pt x="92" y="65"/>
                    <a:pt x="92" y="64"/>
                  </a:cubicBezTo>
                  <a:cubicBezTo>
                    <a:pt x="92" y="55"/>
                    <a:pt x="85" y="48"/>
                    <a:pt x="76" y="48"/>
                  </a:cubicBezTo>
                  <a:cubicBezTo>
                    <a:pt x="67" y="48"/>
                    <a:pt x="60" y="55"/>
                    <a:pt x="60" y="64"/>
                  </a:cubicBezTo>
                  <a:cubicBezTo>
                    <a:pt x="60" y="67"/>
                    <a:pt x="61" y="69"/>
                    <a:pt x="62" y="71"/>
                  </a:cubicBezTo>
                  <a:cubicBezTo>
                    <a:pt x="25" y="103"/>
                    <a:pt x="25" y="103"/>
                    <a:pt x="25" y="103"/>
                  </a:cubicBezTo>
                  <a:cubicBezTo>
                    <a:pt x="22" y="101"/>
                    <a:pt x="19" y="100"/>
                    <a:pt x="16" y="100"/>
                  </a:cubicBezTo>
                  <a:cubicBezTo>
                    <a:pt x="7" y="100"/>
                    <a:pt x="0" y="107"/>
                    <a:pt x="0" y="116"/>
                  </a:cubicBezTo>
                  <a:cubicBezTo>
                    <a:pt x="0" y="125"/>
                    <a:pt x="7" y="132"/>
                    <a:pt x="16" y="132"/>
                  </a:cubicBezTo>
                  <a:close/>
                  <a:moveTo>
                    <a:pt x="196" y="8"/>
                  </a:moveTo>
                  <a:cubicBezTo>
                    <a:pt x="200" y="8"/>
                    <a:pt x="204" y="12"/>
                    <a:pt x="204" y="16"/>
                  </a:cubicBezTo>
                  <a:cubicBezTo>
                    <a:pt x="204" y="20"/>
                    <a:pt x="200" y="24"/>
                    <a:pt x="196" y="24"/>
                  </a:cubicBezTo>
                  <a:cubicBezTo>
                    <a:pt x="192" y="24"/>
                    <a:pt x="188" y="20"/>
                    <a:pt x="188" y="16"/>
                  </a:cubicBezTo>
                  <a:cubicBezTo>
                    <a:pt x="188" y="12"/>
                    <a:pt x="192" y="8"/>
                    <a:pt x="196" y="8"/>
                  </a:cubicBezTo>
                  <a:close/>
                  <a:moveTo>
                    <a:pt x="136" y="80"/>
                  </a:moveTo>
                  <a:cubicBezTo>
                    <a:pt x="138" y="80"/>
                    <a:pt x="140" y="81"/>
                    <a:pt x="141" y="82"/>
                  </a:cubicBezTo>
                  <a:cubicBezTo>
                    <a:pt x="141" y="82"/>
                    <a:pt x="141" y="82"/>
                    <a:pt x="141" y="82"/>
                  </a:cubicBezTo>
                  <a:cubicBezTo>
                    <a:pt x="141" y="82"/>
                    <a:pt x="141" y="82"/>
                    <a:pt x="141" y="82"/>
                  </a:cubicBezTo>
                  <a:cubicBezTo>
                    <a:pt x="143" y="83"/>
                    <a:pt x="144" y="86"/>
                    <a:pt x="144" y="88"/>
                  </a:cubicBezTo>
                  <a:cubicBezTo>
                    <a:pt x="144" y="92"/>
                    <a:pt x="140" y="96"/>
                    <a:pt x="136" y="96"/>
                  </a:cubicBezTo>
                  <a:cubicBezTo>
                    <a:pt x="132" y="96"/>
                    <a:pt x="128" y="92"/>
                    <a:pt x="128" y="88"/>
                  </a:cubicBezTo>
                  <a:cubicBezTo>
                    <a:pt x="128" y="84"/>
                    <a:pt x="132" y="80"/>
                    <a:pt x="136" y="80"/>
                  </a:cubicBezTo>
                  <a:close/>
                  <a:moveTo>
                    <a:pt x="76" y="56"/>
                  </a:moveTo>
                  <a:cubicBezTo>
                    <a:pt x="80" y="56"/>
                    <a:pt x="84" y="60"/>
                    <a:pt x="84" y="64"/>
                  </a:cubicBezTo>
                  <a:cubicBezTo>
                    <a:pt x="84" y="68"/>
                    <a:pt x="80" y="72"/>
                    <a:pt x="76" y="72"/>
                  </a:cubicBezTo>
                  <a:cubicBezTo>
                    <a:pt x="72" y="72"/>
                    <a:pt x="68" y="68"/>
                    <a:pt x="68" y="64"/>
                  </a:cubicBezTo>
                  <a:cubicBezTo>
                    <a:pt x="68" y="60"/>
                    <a:pt x="72" y="56"/>
                    <a:pt x="76" y="56"/>
                  </a:cubicBezTo>
                  <a:close/>
                  <a:moveTo>
                    <a:pt x="16" y="108"/>
                  </a:moveTo>
                  <a:cubicBezTo>
                    <a:pt x="18" y="108"/>
                    <a:pt x="21" y="109"/>
                    <a:pt x="22" y="111"/>
                  </a:cubicBezTo>
                  <a:cubicBezTo>
                    <a:pt x="22" y="111"/>
                    <a:pt x="22" y="111"/>
                    <a:pt x="22" y="111"/>
                  </a:cubicBezTo>
                  <a:cubicBezTo>
                    <a:pt x="22" y="111"/>
                    <a:pt x="22" y="111"/>
                    <a:pt x="22" y="111"/>
                  </a:cubicBezTo>
                  <a:cubicBezTo>
                    <a:pt x="23" y="112"/>
                    <a:pt x="24" y="114"/>
                    <a:pt x="24" y="116"/>
                  </a:cubicBezTo>
                  <a:cubicBezTo>
                    <a:pt x="24" y="120"/>
                    <a:pt x="20" y="124"/>
                    <a:pt x="16" y="124"/>
                  </a:cubicBezTo>
                  <a:cubicBezTo>
                    <a:pt x="12" y="124"/>
                    <a:pt x="8" y="120"/>
                    <a:pt x="8" y="116"/>
                  </a:cubicBezTo>
                  <a:cubicBezTo>
                    <a:pt x="8" y="112"/>
                    <a:pt x="12" y="108"/>
                    <a:pt x="16" y="10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92828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9850" y="2065095"/>
            <a:ext cx="1524294" cy="1526375"/>
          </a:xfrm>
          <a:prstGeom prst="ellipse">
            <a:avLst/>
          </a:prstGeom>
        </p:spPr>
      </p:pic>
      <p:grpSp>
        <p:nvGrpSpPr>
          <p:cNvPr id="3" name="Group 2"/>
          <p:cNvGrpSpPr/>
          <p:nvPr/>
        </p:nvGrpSpPr>
        <p:grpSpPr>
          <a:xfrm>
            <a:off x="2742087" y="2350811"/>
            <a:ext cx="5606645" cy="938654"/>
            <a:chOff x="2742087" y="2350811"/>
            <a:chExt cx="5606645" cy="938654"/>
          </a:xfrm>
        </p:grpSpPr>
        <p:grpSp>
          <p:nvGrpSpPr>
            <p:cNvPr id="87" name="Group 86"/>
            <p:cNvGrpSpPr/>
            <p:nvPr/>
          </p:nvGrpSpPr>
          <p:grpSpPr>
            <a:xfrm>
              <a:off x="4306400" y="2350811"/>
              <a:ext cx="938656" cy="938654"/>
              <a:chOff x="2745436" y="2350811"/>
              <a:chExt cx="938656" cy="938654"/>
            </a:xfrm>
          </p:grpSpPr>
          <p:sp>
            <p:nvSpPr>
              <p:cNvPr id="88" name="Oval 87"/>
              <p:cNvSpPr/>
              <p:nvPr/>
            </p:nvSpPr>
            <p:spPr>
              <a:xfrm>
                <a:off x="2745436" y="2350811"/>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nvGrpSpPr>
              <p:cNvPr id="89" name="Group 88"/>
              <p:cNvGrpSpPr/>
              <p:nvPr/>
            </p:nvGrpSpPr>
            <p:grpSpPr>
              <a:xfrm>
                <a:off x="2906689" y="2525098"/>
                <a:ext cx="577850" cy="568325"/>
                <a:chOff x="609600" y="6029325"/>
                <a:chExt cx="577850" cy="568325"/>
              </a:xfrm>
              <a:solidFill>
                <a:srgbClr val="D43815"/>
              </a:solidFill>
            </p:grpSpPr>
            <p:sp>
              <p:nvSpPr>
                <p:cNvPr id="90" name="Freeform 160"/>
                <p:cNvSpPr>
                  <a:spLocks/>
                </p:cNvSpPr>
                <p:nvPr/>
              </p:nvSpPr>
              <p:spPr bwMode="auto">
                <a:xfrm>
                  <a:off x="609600" y="6029325"/>
                  <a:ext cx="430213" cy="395287"/>
                </a:xfrm>
                <a:custGeom>
                  <a:avLst/>
                  <a:gdLst>
                    <a:gd name="T0" fmla="*/ 8 w 179"/>
                    <a:gd name="T1" fmla="*/ 164 h 164"/>
                    <a:gd name="T2" fmla="*/ 5 w 179"/>
                    <a:gd name="T3" fmla="*/ 163 h 164"/>
                    <a:gd name="T4" fmla="*/ 5 w 179"/>
                    <a:gd name="T5" fmla="*/ 158 h 164"/>
                    <a:gd name="T6" fmla="*/ 23 w 179"/>
                    <a:gd name="T7" fmla="*/ 125 h 164"/>
                    <a:gd name="T8" fmla="*/ 0 w 179"/>
                    <a:gd name="T9" fmla="*/ 74 h 164"/>
                    <a:gd name="T10" fmla="*/ 90 w 179"/>
                    <a:gd name="T11" fmla="*/ 0 h 164"/>
                    <a:gd name="T12" fmla="*/ 179 w 179"/>
                    <a:gd name="T13" fmla="*/ 74 h 164"/>
                    <a:gd name="T14" fmla="*/ 171 w 179"/>
                    <a:gd name="T15" fmla="*/ 74 h 164"/>
                    <a:gd name="T16" fmla="*/ 90 w 179"/>
                    <a:gd name="T17" fmla="*/ 8 h 164"/>
                    <a:gd name="T18" fmla="*/ 8 w 179"/>
                    <a:gd name="T19" fmla="*/ 74 h 164"/>
                    <a:gd name="T20" fmla="*/ 31 w 179"/>
                    <a:gd name="T21" fmla="*/ 121 h 164"/>
                    <a:gd name="T22" fmla="*/ 31 w 179"/>
                    <a:gd name="T23" fmla="*/ 126 h 164"/>
                    <a:gd name="T24" fmla="*/ 17 w 179"/>
                    <a:gd name="T25" fmla="*/ 152 h 164"/>
                    <a:gd name="T26" fmla="*/ 59 w 179"/>
                    <a:gd name="T27" fmla="*/ 136 h 164"/>
                    <a:gd name="T28" fmla="*/ 61 w 179"/>
                    <a:gd name="T29" fmla="*/ 136 h 164"/>
                    <a:gd name="T30" fmla="*/ 77 w 179"/>
                    <a:gd name="T31" fmla="*/ 140 h 164"/>
                    <a:gd name="T32" fmla="*/ 75 w 179"/>
                    <a:gd name="T33" fmla="*/ 148 h 164"/>
                    <a:gd name="T34" fmla="*/ 60 w 179"/>
                    <a:gd name="T35" fmla="*/ 144 h 164"/>
                    <a:gd name="T36" fmla="*/ 9 w 179"/>
                    <a:gd name="T37" fmla="*/ 164 h 164"/>
                    <a:gd name="T38" fmla="*/ 8 w 179"/>
                    <a:gd name="T3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 h="164">
                      <a:moveTo>
                        <a:pt x="8" y="164"/>
                      </a:moveTo>
                      <a:cubicBezTo>
                        <a:pt x="7" y="164"/>
                        <a:pt x="6" y="164"/>
                        <a:pt x="5" y="163"/>
                      </a:cubicBezTo>
                      <a:cubicBezTo>
                        <a:pt x="4" y="161"/>
                        <a:pt x="4" y="160"/>
                        <a:pt x="5" y="158"/>
                      </a:cubicBezTo>
                      <a:cubicBezTo>
                        <a:pt x="23" y="125"/>
                        <a:pt x="23" y="125"/>
                        <a:pt x="23" y="125"/>
                      </a:cubicBezTo>
                      <a:cubicBezTo>
                        <a:pt x="8" y="112"/>
                        <a:pt x="0" y="94"/>
                        <a:pt x="0" y="74"/>
                      </a:cubicBezTo>
                      <a:cubicBezTo>
                        <a:pt x="0" y="33"/>
                        <a:pt x="40" y="0"/>
                        <a:pt x="90" y="0"/>
                      </a:cubicBezTo>
                      <a:cubicBezTo>
                        <a:pt x="139" y="0"/>
                        <a:pt x="179" y="33"/>
                        <a:pt x="179" y="74"/>
                      </a:cubicBezTo>
                      <a:cubicBezTo>
                        <a:pt x="171" y="74"/>
                        <a:pt x="171" y="74"/>
                        <a:pt x="171" y="74"/>
                      </a:cubicBezTo>
                      <a:cubicBezTo>
                        <a:pt x="171" y="38"/>
                        <a:pt x="135" y="8"/>
                        <a:pt x="90" y="8"/>
                      </a:cubicBezTo>
                      <a:cubicBezTo>
                        <a:pt x="45" y="8"/>
                        <a:pt x="8" y="38"/>
                        <a:pt x="8" y="74"/>
                      </a:cubicBezTo>
                      <a:cubicBezTo>
                        <a:pt x="8" y="93"/>
                        <a:pt x="16" y="109"/>
                        <a:pt x="31" y="121"/>
                      </a:cubicBezTo>
                      <a:cubicBezTo>
                        <a:pt x="32" y="122"/>
                        <a:pt x="32" y="124"/>
                        <a:pt x="31" y="126"/>
                      </a:cubicBezTo>
                      <a:cubicBezTo>
                        <a:pt x="17" y="152"/>
                        <a:pt x="17" y="152"/>
                        <a:pt x="17" y="152"/>
                      </a:cubicBezTo>
                      <a:cubicBezTo>
                        <a:pt x="59" y="136"/>
                        <a:pt x="59" y="136"/>
                        <a:pt x="59" y="136"/>
                      </a:cubicBezTo>
                      <a:cubicBezTo>
                        <a:pt x="59" y="136"/>
                        <a:pt x="60" y="136"/>
                        <a:pt x="61" y="136"/>
                      </a:cubicBezTo>
                      <a:cubicBezTo>
                        <a:pt x="65" y="137"/>
                        <a:pt x="72" y="139"/>
                        <a:pt x="77" y="140"/>
                      </a:cubicBezTo>
                      <a:cubicBezTo>
                        <a:pt x="75" y="148"/>
                        <a:pt x="75" y="148"/>
                        <a:pt x="75" y="148"/>
                      </a:cubicBezTo>
                      <a:cubicBezTo>
                        <a:pt x="70" y="147"/>
                        <a:pt x="64" y="145"/>
                        <a:pt x="60" y="144"/>
                      </a:cubicBezTo>
                      <a:cubicBezTo>
                        <a:pt x="9" y="164"/>
                        <a:pt x="9" y="164"/>
                        <a:pt x="9" y="164"/>
                      </a:cubicBezTo>
                      <a:cubicBezTo>
                        <a:pt x="9" y="164"/>
                        <a:pt x="8" y="164"/>
                        <a:pt x="8" y="164"/>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61"/>
                <p:cNvSpPr>
                  <a:spLocks noEditPoints="1"/>
                </p:cNvSpPr>
                <p:nvPr/>
              </p:nvSpPr>
              <p:spPr bwMode="auto">
                <a:xfrm>
                  <a:off x="828675" y="6259513"/>
                  <a:ext cx="358775" cy="338137"/>
                </a:xfrm>
                <a:custGeom>
                  <a:avLst/>
                  <a:gdLst>
                    <a:gd name="T0" fmla="*/ 141 w 149"/>
                    <a:gd name="T1" fmla="*/ 140 h 140"/>
                    <a:gd name="T2" fmla="*/ 140 w 149"/>
                    <a:gd name="T3" fmla="*/ 140 h 140"/>
                    <a:gd name="T4" fmla="*/ 101 w 149"/>
                    <a:gd name="T5" fmla="*/ 124 h 140"/>
                    <a:gd name="T6" fmla="*/ 31 w 149"/>
                    <a:gd name="T7" fmla="*/ 118 h 140"/>
                    <a:gd name="T8" fmla="*/ 0 w 149"/>
                    <a:gd name="T9" fmla="*/ 64 h 140"/>
                    <a:gd name="T10" fmla="*/ 74 w 149"/>
                    <a:gd name="T11" fmla="*/ 0 h 140"/>
                    <a:gd name="T12" fmla="*/ 149 w 149"/>
                    <a:gd name="T13" fmla="*/ 64 h 140"/>
                    <a:gd name="T14" fmla="*/ 130 w 149"/>
                    <a:gd name="T15" fmla="*/ 106 h 140"/>
                    <a:gd name="T16" fmla="*/ 145 w 149"/>
                    <a:gd name="T17" fmla="*/ 134 h 140"/>
                    <a:gd name="T18" fmla="*/ 144 w 149"/>
                    <a:gd name="T19" fmla="*/ 139 h 140"/>
                    <a:gd name="T20" fmla="*/ 141 w 149"/>
                    <a:gd name="T21" fmla="*/ 140 h 140"/>
                    <a:gd name="T22" fmla="*/ 101 w 149"/>
                    <a:gd name="T23" fmla="*/ 116 h 140"/>
                    <a:gd name="T24" fmla="*/ 102 w 149"/>
                    <a:gd name="T25" fmla="*/ 116 h 140"/>
                    <a:gd name="T26" fmla="*/ 133 w 149"/>
                    <a:gd name="T27" fmla="*/ 128 h 140"/>
                    <a:gd name="T28" fmla="*/ 121 w 149"/>
                    <a:gd name="T29" fmla="*/ 107 h 140"/>
                    <a:gd name="T30" fmla="*/ 122 w 149"/>
                    <a:gd name="T31" fmla="*/ 102 h 140"/>
                    <a:gd name="T32" fmla="*/ 141 w 149"/>
                    <a:gd name="T33" fmla="*/ 64 h 140"/>
                    <a:gd name="T34" fmla="*/ 74 w 149"/>
                    <a:gd name="T35" fmla="*/ 8 h 140"/>
                    <a:gd name="T36" fmla="*/ 8 w 149"/>
                    <a:gd name="T37" fmla="*/ 64 h 140"/>
                    <a:gd name="T38" fmla="*/ 35 w 149"/>
                    <a:gd name="T39" fmla="*/ 111 h 140"/>
                    <a:gd name="T40" fmla="*/ 99 w 149"/>
                    <a:gd name="T41" fmla="*/ 116 h 140"/>
                    <a:gd name="T42" fmla="*/ 101 w 149"/>
                    <a:gd name="T43" fmla="*/ 1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9" h="140">
                      <a:moveTo>
                        <a:pt x="141" y="140"/>
                      </a:moveTo>
                      <a:cubicBezTo>
                        <a:pt x="141" y="140"/>
                        <a:pt x="140" y="140"/>
                        <a:pt x="140" y="140"/>
                      </a:cubicBezTo>
                      <a:cubicBezTo>
                        <a:pt x="101" y="124"/>
                        <a:pt x="101" y="124"/>
                        <a:pt x="101" y="124"/>
                      </a:cubicBezTo>
                      <a:cubicBezTo>
                        <a:pt x="78" y="134"/>
                        <a:pt x="52" y="132"/>
                        <a:pt x="31" y="118"/>
                      </a:cubicBezTo>
                      <a:cubicBezTo>
                        <a:pt x="11" y="105"/>
                        <a:pt x="0" y="85"/>
                        <a:pt x="0" y="64"/>
                      </a:cubicBezTo>
                      <a:cubicBezTo>
                        <a:pt x="0" y="29"/>
                        <a:pt x="34" y="0"/>
                        <a:pt x="74" y="0"/>
                      </a:cubicBezTo>
                      <a:cubicBezTo>
                        <a:pt x="115" y="0"/>
                        <a:pt x="149" y="29"/>
                        <a:pt x="149" y="64"/>
                      </a:cubicBezTo>
                      <a:cubicBezTo>
                        <a:pt x="149" y="80"/>
                        <a:pt x="142" y="95"/>
                        <a:pt x="130" y="106"/>
                      </a:cubicBezTo>
                      <a:cubicBezTo>
                        <a:pt x="145" y="134"/>
                        <a:pt x="145" y="134"/>
                        <a:pt x="145" y="134"/>
                      </a:cubicBezTo>
                      <a:cubicBezTo>
                        <a:pt x="145" y="136"/>
                        <a:pt x="145" y="137"/>
                        <a:pt x="144" y="139"/>
                      </a:cubicBezTo>
                      <a:cubicBezTo>
                        <a:pt x="143" y="140"/>
                        <a:pt x="142" y="140"/>
                        <a:pt x="141" y="140"/>
                      </a:cubicBezTo>
                      <a:close/>
                      <a:moveTo>
                        <a:pt x="101" y="116"/>
                      </a:moveTo>
                      <a:cubicBezTo>
                        <a:pt x="102" y="116"/>
                        <a:pt x="102" y="116"/>
                        <a:pt x="102" y="116"/>
                      </a:cubicBezTo>
                      <a:cubicBezTo>
                        <a:pt x="133" y="128"/>
                        <a:pt x="133" y="128"/>
                        <a:pt x="133" y="128"/>
                      </a:cubicBezTo>
                      <a:cubicBezTo>
                        <a:pt x="121" y="107"/>
                        <a:pt x="121" y="107"/>
                        <a:pt x="121" y="107"/>
                      </a:cubicBezTo>
                      <a:cubicBezTo>
                        <a:pt x="120" y="105"/>
                        <a:pt x="121" y="103"/>
                        <a:pt x="122" y="102"/>
                      </a:cubicBezTo>
                      <a:cubicBezTo>
                        <a:pt x="135" y="92"/>
                        <a:pt x="141" y="79"/>
                        <a:pt x="141" y="64"/>
                      </a:cubicBezTo>
                      <a:cubicBezTo>
                        <a:pt x="141" y="34"/>
                        <a:pt x="110" y="8"/>
                        <a:pt x="74" y="8"/>
                      </a:cubicBezTo>
                      <a:cubicBezTo>
                        <a:pt x="38" y="8"/>
                        <a:pt x="8" y="34"/>
                        <a:pt x="8" y="64"/>
                      </a:cubicBezTo>
                      <a:cubicBezTo>
                        <a:pt x="8" y="82"/>
                        <a:pt x="18" y="100"/>
                        <a:pt x="35" y="111"/>
                      </a:cubicBezTo>
                      <a:cubicBezTo>
                        <a:pt x="54" y="124"/>
                        <a:pt x="78" y="126"/>
                        <a:pt x="99" y="116"/>
                      </a:cubicBezTo>
                      <a:cubicBezTo>
                        <a:pt x="100" y="116"/>
                        <a:pt x="100" y="116"/>
                        <a:pt x="101" y="116"/>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60"/>
            <p:cNvGrpSpPr/>
            <p:nvPr/>
          </p:nvGrpSpPr>
          <p:grpSpPr>
            <a:xfrm>
              <a:off x="3868316" y="2701605"/>
              <a:ext cx="233363" cy="228600"/>
              <a:chOff x="4849812" y="1039813"/>
              <a:chExt cx="233363" cy="228600"/>
            </a:xfrm>
          </p:grpSpPr>
          <p:sp>
            <p:nvSpPr>
              <p:cNvPr id="62" name="Freeform 61"/>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sp>
            <p:nvSpPr>
              <p:cNvPr id="63" name="Freeform 62"/>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grpSp>
        <p:grpSp>
          <p:nvGrpSpPr>
            <p:cNvPr id="6" name="Group 5"/>
            <p:cNvGrpSpPr/>
            <p:nvPr/>
          </p:nvGrpSpPr>
          <p:grpSpPr>
            <a:xfrm>
              <a:off x="5858062" y="2350811"/>
              <a:ext cx="938656" cy="938654"/>
              <a:chOff x="5858062" y="2350811"/>
              <a:chExt cx="938656" cy="938654"/>
            </a:xfrm>
          </p:grpSpPr>
          <p:grpSp>
            <p:nvGrpSpPr>
              <p:cNvPr id="35" name="Group 34"/>
              <p:cNvGrpSpPr/>
              <p:nvPr/>
            </p:nvGrpSpPr>
            <p:grpSpPr>
              <a:xfrm>
                <a:off x="6041154" y="2533536"/>
                <a:ext cx="576263" cy="577850"/>
                <a:chOff x="11006138" y="2882900"/>
                <a:chExt cx="576263" cy="577850"/>
              </a:xfrm>
              <a:solidFill>
                <a:srgbClr val="D43815"/>
              </a:solidFill>
            </p:grpSpPr>
            <p:sp>
              <p:nvSpPr>
                <p:cNvPr id="36" name="Freeform 9"/>
                <p:cNvSpPr>
                  <a:spLocks noEditPoints="1"/>
                </p:cNvSpPr>
                <p:nvPr/>
              </p:nvSpPr>
              <p:spPr bwMode="auto">
                <a:xfrm>
                  <a:off x="11006138" y="2882900"/>
                  <a:ext cx="576263" cy="577850"/>
                </a:xfrm>
                <a:custGeom>
                  <a:avLst/>
                  <a:gdLst>
                    <a:gd name="T0" fmla="*/ 236 w 240"/>
                    <a:gd name="T1" fmla="*/ 0 h 240"/>
                    <a:gd name="T2" fmla="*/ 4 w 240"/>
                    <a:gd name="T3" fmla="*/ 0 h 240"/>
                    <a:gd name="T4" fmla="*/ 0 w 240"/>
                    <a:gd name="T5" fmla="*/ 4 h 240"/>
                    <a:gd name="T6" fmla="*/ 0 w 240"/>
                    <a:gd name="T7" fmla="*/ 236 h 240"/>
                    <a:gd name="T8" fmla="*/ 4 w 240"/>
                    <a:gd name="T9" fmla="*/ 240 h 240"/>
                    <a:gd name="T10" fmla="*/ 236 w 240"/>
                    <a:gd name="T11" fmla="*/ 240 h 240"/>
                    <a:gd name="T12" fmla="*/ 240 w 240"/>
                    <a:gd name="T13" fmla="*/ 236 h 240"/>
                    <a:gd name="T14" fmla="*/ 240 w 240"/>
                    <a:gd name="T15" fmla="*/ 4 h 240"/>
                    <a:gd name="T16" fmla="*/ 236 w 240"/>
                    <a:gd name="T17" fmla="*/ 0 h 240"/>
                    <a:gd name="T18" fmla="*/ 232 w 240"/>
                    <a:gd name="T19" fmla="*/ 232 h 240"/>
                    <a:gd name="T20" fmla="*/ 8 w 240"/>
                    <a:gd name="T21" fmla="*/ 232 h 240"/>
                    <a:gd name="T22" fmla="*/ 8 w 240"/>
                    <a:gd name="T23" fmla="*/ 8 h 240"/>
                    <a:gd name="T24" fmla="*/ 232 w 240"/>
                    <a:gd name="T25" fmla="*/ 8 h 240"/>
                    <a:gd name="T26" fmla="*/ 232 w 240"/>
                    <a:gd name="T27" fmla="*/ 2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0" h="240">
                      <a:moveTo>
                        <a:pt x="236" y="0"/>
                      </a:moveTo>
                      <a:cubicBezTo>
                        <a:pt x="4" y="0"/>
                        <a:pt x="4" y="0"/>
                        <a:pt x="4" y="0"/>
                      </a:cubicBezTo>
                      <a:cubicBezTo>
                        <a:pt x="2" y="0"/>
                        <a:pt x="0" y="2"/>
                        <a:pt x="0" y="4"/>
                      </a:cubicBezTo>
                      <a:cubicBezTo>
                        <a:pt x="0" y="236"/>
                        <a:pt x="0" y="236"/>
                        <a:pt x="0" y="236"/>
                      </a:cubicBezTo>
                      <a:cubicBezTo>
                        <a:pt x="0" y="238"/>
                        <a:pt x="2" y="240"/>
                        <a:pt x="4" y="240"/>
                      </a:cubicBezTo>
                      <a:cubicBezTo>
                        <a:pt x="236" y="240"/>
                        <a:pt x="236" y="240"/>
                        <a:pt x="236" y="240"/>
                      </a:cubicBezTo>
                      <a:cubicBezTo>
                        <a:pt x="238" y="240"/>
                        <a:pt x="240" y="238"/>
                        <a:pt x="240" y="236"/>
                      </a:cubicBezTo>
                      <a:cubicBezTo>
                        <a:pt x="240" y="4"/>
                        <a:pt x="240" y="4"/>
                        <a:pt x="240" y="4"/>
                      </a:cubicBezTo>
                      <a:cubicBezTo>
                        <a:pt x="240" y="2"/>
                        <a:pt x="238" y="0"/>
                        <a:pt x="236" y="0"/>
                      </a:cubicBezTo>
                      <a:close/>
                      <a:moveTo>
                        <a:pt x="232" y="232"/>
                      </a:moveTo>
                      <a:cubicBezTo>
                        <a:pt x="8" y="232"/>
                        <a:pt x="8" y="232"/>
                        <a:pt x="8" y="232"/>
                      </a:cubicBezTo>
                      <a:cubicBezTo>
                        <a:pt x="8" y="8"/>
                        <a:pt x="8" y="8"/>
                        <a:pt x="8" y="8"/>
                      </a:cubicBezTo>
                      <a:cubicBezTo>
                        <a:pt x="232" y="8"/>
                        <a:pt x="232" y="8"/>
                        <a:pt x="232" y="8"/>
                      </a:cubicBezTo>
                      <a:lnTo>
                        <a:pt x="232" y="232"/>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
                <p:cNvSpPr>
                  <a:spLocks noEditPoints="1"/>
                </p:cNvSpPr>
                <p:nvPr/>
              </p:nvSpPr>
              <p:spPr bwMode="auto">
                <a:xfrm>
                  <a:off x="11371263" y="2955925"/>
                  <a:ext cx="95250" cy="285750"/>
                </a:xfrm>
                <a:custGeom>
                  <a:avLst/>
                  <a:gdLst>
                    <a:gd name="T0" fmla="*/ 4 w 40"/>
                    <a:gd name="T1" fmla="*/ 98 h 119"/>
                    <a:gd name="T2" fmla="*/ 16 w 40"/>
                    <a:gd name="T3" fmla="*/ 98 h 119"/>
                    <a:gd name="T4" fmla="*/ 16 w 40"/>
                    <a:gd name="T5" fmla="*/ 115 h 119"/>
                    <a:gd name="T6" fmla="*/ 20 w 40"/>
                    <a:gd name="T7" fmla="*/ 119 h 119"/>
                    <a:gd name="T8" fmla="*/ 24 w 40"/>
                    <a:gd name="T9" fmla="*/ 115 h 119"/>
                    <a:gd name="T10" fmla="*/ 24 w 40"/>
                    <a:gd name="T11" fmla="*/ 98 h 119"/>
                    <a:gd name="T12" fmla="*/ 36 w 40"/>
                    <a:gd name="T13" fmla="*/ 98 h 119"/>
                    <a:gd name="T14" fmla="*/ 40 w 40"/>
                    <a:gd name="T15" fmla="*/ 94 h 119"/>
                    <a:gd name="T16" fmla="*/ 40 w 40"/>
                    <a:gd name="T17" fmla="*/ 78 h 119"/>
                    <a:gd name="T18" fmla="*/ 36 w 40"/>
                    <a:gd name="T19" fmla="*/ 74 h 119"/>
                    <a:gd name="T20" fmla="*/ 24 w 40"/>
                    <a:gd name="T21" fmla="*/ 74 h 119"/>
                    <a:gd name="T22" fmla="*/ 24 w 40"/>
                    <a:gd name="T23" fmla="*/ 4 h 119"/>
                    <a:gd name="T24" fmla="*/ 20 w 40"/>
                    <a:gd name="T25" fmla="*/ 0 h 119"/>
                    <a:gd name="T26" fmla="*/ 16 w 40"/>
                    <a:gd name="T27" fmla="*/ 4 h 119"/>
                    <a:gd name="T28" fmla="*/ 16 w 40"/>
                    <a:gd name="T29" fmla="*/ 74 h 119"/>
                    <a:gd name="T30" fmla="*/ 4 w 40"/>
                    <a:gd name="T31" fmla="*/ 74 h 119"/>
                    <a:gd name="T32" fmla="*/ 0 w 40"/>
                    <a:gd name="T33" fmla="*/ 78 h 119"/>
                    <a:gd name="T34" fmla="*/ 0 w 40"/>
                    <a:gd name="T35" fmla="*/ 94 h 119"/>
                    <a:gd name="T36" fmla="*/ 4 w 40"/>
                    <a:gd name="T37" fmla="*/ 98 h 119"/>
                    <a:gd name="T38" fmla="*/ 8 w 40"/>
                    <a:gd name="T39" fmla="*/ 82 h 119"/>
                    <a:gd name="T40" fmla="*/ 32 w 40"/>
                    <a:gd name="T41" fmla="*/ 82 h 119"/>
                    <a:gd name="T42" fmla="*/ 32 w 40"/>
                    <a:gd name="T43" fmla="*/ 90 h 119"/>
                    <a:gd name="T44" fmla="*/ 8 w 40"/>
                    <a:gd name="T45" fmla="*/ 90 h 119"/>
                    <a:gd name="T46" fmla="*/ 8 w 40"/>
                    <a:gd name="T47" fmla="*/ 8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119">
                      <a:moveTo>
                        <a:pt x="4" y="98"/>
                      </a:moveTo>
                      <a:cubicBezTo>
                        <a:pt x="16" y="98"/>
                        <a:pt x="16" y="98"/>
                        <a:pt x="16" y="98"/>
                      </a:cubicBezTo>
                      <a:cubicBezTo>
                        <a:pt x="16" y="115"/>
                        <a:pt x="16" y="115"/>
                        <a:pt x="16" y="115"/>
                      </a:cubicBezTo>
                      <a:cubicBezTo>
                        <a:pt x="16" y="117"/>
                        <a:pt x="18" y="119"/>
                        <a:pt x="20" y="119"/>
                      </a:cubicBezTo>
                      <a:cubicBezTo>
                        <a:pt x="22" y="119"/>
                        <a:pt x="24" y="117"/>
                        <a:pt x="24" y="115"/>
                      </a:cubicBezTo>
                      <a:cubicBezTo>
                        <a:pt x="24" y="98"/>
                        <a:pt x="24" y="98"/>
                        <a:pt x="24" y="98"/>
                      </a:cubicBezTo>
                      <a:cubicBezTo>
                        <a:pt x="36" y="98"/>
                        <a:pt x="36" y="98"/>
                        <a:pt x="36" y="98"/>
                      </a:cubicBezTo>
                      <a:cubicBezTo>
                        <a:pt x="38" y="98"/>
                        <a:pt x="40" y="96"/>
                        <a:pt x="40" y="94"/>
                      </a:cubicBezTo>
                      <a:cubicBezTo>
                        <a:pt x="40" y="78"/>
                        <a:pt x="40" y="78"/>
                        <a:pt x="40" y="78"/>
                      </a:cubicBezTo>
                      <a:cubicBezTo>
                        <a:pt x="40" y="76"/>
                        <a:pt x="38" y="74"/>
                        <a:pt x="36" y="74"/>
                      </a:cubicBezTo>
                      <a:cubicBezTo>
                        <a:pt x="24" y="74"/>
                        <a:pt x="24" y="74"/>
                        <a:pt x="24" y="74"/>
                      </a:cubicBezTo>
                      <a:cubicBezTo>
                        <a:pt x="24" y="4"/>
                        <a:pt x="24" y="4"/>
                        <a:pt x="24" y="4"/>
                      </a:cubicBezTo>
                      <a:cubicBezTo>
                        <a:pt x="24" y="2"/>
                        <a:pt x="22" y="0"/>
                        <a:pt x="20" y="0"/>
                      </a:cubicBezTo>
                      <a:cubicBezTo>
                        <a:pt x="18" y="0"/>
                        <a:pt x="16" y="2"/>
                        <a:pt x="16" y="4"/>
                      </a:cubicBezTo>
                      <a:cubicBezTo>
                        <a:pt x="16" y="74"/>
                        <a:pt x="16" y="74"/>
                        <a:pt x="16" y="74"/>
                      </a:cubicBezTo>
                      <a:cubicBezTo>
                        <a:pt x="4" y="74"/>
                        <a:pt x="4" y="74"/>
                        <a:pt x="4" y="74"/>
                      </a:cubicBezTo>
                      <a:cubicBezTo>
                        <a:pt x="2" y="74"/>
                        <a:pt x="0" y="76"/>
                        <a:pt x="0" y="78"/>
                      </a:cubicBezTo>
                      <a:cubicBezTo>
                        <a:pt x="0" y="94"/>
                        <a:pt x="0" y="94"/>
                        <a:pt x="0" y="94"/>
                      </a:cubicBezTo>
                      <a:cubicBezTo>
                        <a:pt x="0" y="96"/>
                        <a:pt x="2" y="98"/>
                        <a:pt x="4" y="98"/>
                      </a:cubicBezTo>
                      <a:close/>
                      <a:moveTo>
                        <a:pt x="8" y="82"/>
                      </a:moveTo>
                      <a:cubicBezTo>
                        <a:pt x="32" y="82"/>
                        <a:pt x="32" y="82"/>
                        <a:pt x="32" y="82"/>
                      </a:cubicBezTo>
                      <a:cubicBezTo>
                        <a:pt x="32" y="90"/>
                        <a:pt x="32" y="90"/>
                        <a:pt x="32" y="90"/>
                      </a:cubicBezTo>
                      <a:cubicBezTo>
                        <a:pt x="8" y="90"/>
                        <a:pt x="8" y="90"/>
                        <a:pt x="8" y="90"/>
                      </a:cubicBezTo>
                      <a:lnTo>
                        <a:pt x="8" y="82"/>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1"/>
                <p:cNvSpPr>
                  <a:spLocks noEditPoints="1"/>
                </p:cNvSpPr>
                <p:nvPr/>
              </p:nvSpPr>
              <p:spPr bwMode="auto">
                <a:xfrm>
                  <a:off x="11255375" y="2955925"/>
                  <a:ext cx="96838" cy="285750"/>
                </a:xfrm>
                <a:custGeom>
                  <a:avLst/>
                  <a:gdLst>
                    <a:gd name="T0" fmla="*/ 4 w 40"/>
                    <a:gd name="T1" fmla="*/ 50 h 119"/>
                    <a:gd name="T2" fmla="*/ 16 w 40"/>
                    <a:gd name="T3" fmla="*/ 50 h 119"/>
                    <a:gd name="T4" fmla="*/ 16 w 40"/>
                    <a:gd name="T5" fmla="*/ 115 h 119"/>
                    <a:gd name="T6" fmla="*/ 20 w 40"/>
                    <a:gd name="T7" fmla="*/ 119 h 119"/>
                    <a:gd name="T8" fmla="*/ 24 w 40"/>
                    <a:gd name="T9" fmla="*/ 115 h 119"/>
                    <a:gd name="T10" fmla="*/ 24 w 40"/>
                    <a:gd name="T11" fmla="*/ 50 h 119"/>
                    <a:gd name="T12" fmla="*/ 36 w 40"/>
                    <a:gd name="T13" fmla="*/ 50 h 119"/>
                    <a:gd name="T14" fmla="*/ 40 w 40"/>
                    <a:gd name="T15" fmla="*/ 46 h 119"/>
                    <a:gd name="T16" fmla="*/ 40 w 40"/>
                    <a:gd name="T17" fmla="*/ 30 h 119"/>
                    <a:gd name="T18" fmla="*/ 36 w 40"/>
                    <a:gd name="T19" fmla="*/ 26 h 119"/>
                    <a:gd name="T20" fmla="*/ 24 w 40"/>
                    <a:gd name="T21" fmla="*/ 26 h 119"/>
                    <a:gd name="T22" fmla="*/ 24 w 40"/>
                    <a:gd name="T23" fmla="*/ 4 h 119"/>
                    <a:gd name="T24" fmla="*/ 20 w 40"/>
                    <a:gd name="T25" fmla="*/ 0 h 119"/>
                    <a:gd name="T26" fmla="*/ 16 w 40"/>
                    <a:gd name="T27" fmla="*/ 4 h 119"/>
                    <a:gd name="T28" fmla="*/ 16 w 40"/>
                    <a:gd name="T29" fmla="*/ 26 h 119"/>
                    <a:gd name="T30" fmla="*/ 4 w 40"/>
                    <a:gd name="T31" fmla="*/ 26 h 119"/>
                    <a:gd name="T32" fmla="*/ 0 w 40"/>
                    <a:gd name="T33" fmla="*/ 30 h 119"/>
                    <a:gd name="T34" fmla="*/ 0 w 40"/>
                    <a:gd name="T35" fmla="*/ 46 h 119"/>
                    <a:gd name="T36" fmla="*/ 4 w 40"/>
                    <a:gd name="T37" fmla="*/ 50 h 119"/>
                    <a:gd name="T38" fmla="*/ 8 w 40"/>
                    <a:gd name="T39" fmla="*/ 34 h 119"/>
                    <a:gd name="T40" fmla="*/ 32 w 40"/>
                    <a:gd name="T41" fmla="*/ 34 h 119"/>
                    <a:gd name="T42" fmla="*/ 32 w 40"/>
                    <a:gd name="T43" fmla="*/ 42 h 119"/>
                    <a:gd name="T44" fmla="*/ 8 w 40"/>
                    <a:gd name="T45" fmla="*/ 42 h 119"/>
                    <a:gd name="T46" fmla="*/ 8 w 40"/>
                    <a:gd name="T47" fmla="*/ 3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119">
                      <a:moveTo>
                        <a:pt x="4" y="50"/>
                      </a:moveTo>
                      <a:cubicBezTo>
                        <a:pt x="16" y="50"/>
                        <a:pt x="16" y="50"/>
                        <a:pt x="16" y="50"/>
                      </a:cubicBezTo>
                      <a:cubicBezTo>
                        <a:pt x="16" y="115"/>
                        <a:pt x="16" y="115"/>
                        <a:pt x="16" y="115"/>
                      </a:cubicBezTo>
                      <a:cubicBezTo>
                        <a:pt x="16" y="117"/>
                        <a:pt x="18" y="119"/>
                        <a:pt x="20" y="119"/>
                      </a:cubicBezTo>
                      <a:cubicBezTo>
                        <a:pt x="22" y="119"/>
                        <a:pt x="24" y="117"/>
                        <a:pt x="24" y="115"/>
                      </a:cubicBezTo>
                      <a:cubicBezTo>
                        <a:pt x="24" y="50"/>
                        <a:pt x="24" y="50"/>
                        <a:pt x="24" y="50"/>
                      </a:cubicBezTo>
                      <a:cubicBezTo>
                        <a:pt x="36" y="50"/>
                        <a:pt x="36" y="50"/>
                        <a:pt x="36" y="50"/>
                      </a:cubicBezTo>
                      <a:cubicBezTo>
                        <a:pt x="38" y="50"/>
                        <a:pt x="40" y="48"/>
                        <a:pt x="40" y="46"/>
                      </a:cubicBezTo>
                      <a:cubicBezTo>
                        <a:pt x="40" y="30"/>
                        <a:pt x="40" y="30"/>
                        <a:pt x="40" y="30"/>
                      </a:cubicBezTo>
                      <a:cubicBezTo>
                        <a:pt x="40" y="28"/>
                        <a:pt x="38" y="26"/>
                        <a:pt x="36" y="26"/>
                      </a:cubicBezTo>
                      <a:cubicBezTo>
                        <a:pt x="24" y="26"/>
                        <a:pt x="24" y="26"/>
                        <a:pt x="24" y="26"/>
                      </a:cubicBezTo>
                      <a:cubicBezTo>
                        <a:pt x="24" y="4"/>
                        <a:pt x="24" y="4"/>
                        <a:pt x="24" y="4"/>
                      </a:cubicBezTo>
                      <a:cubicBezTo>
                        <a:pt x="24" y="2"/>
                        <a:pt x="22" y="0"/>
                        <a:pt x="20" y="0"/>
                      </a:cubicBezTo>
                      <a:cubicBezTo>
                        <a:pt x="18" y="0"/>
                        <a:pt x="16" y="2"/>
                        <a:pt x="16" y="4"/>
                      </a:cubicBezTo>
                      <a:cubicBezTo>
                        <a:pt x="16" y="26"/>
                        <a:pt x="16" y="26"/>
                        <a:pt x="16" y="26"/>
                      </a:cubicBezTo>
                      <a:cubicBezTo>
                        <a:pt x="4" y="26"/>
                        <a:pt x="4" y="26"/>
                        <a:pt x="4" y="26"/>
                      </a:cubicBezTo>
                      <a:cubicBezTo>
                        <a:pt x="2" y="26"/>
                        <a:pt x="0" y="28"/>
                        <a:pt x="0" y="30"/>
                      </a:cubicBezTo>
                      <a:cubicBezTo>
                        <a:pt x="0" y="46"/>
                        <a:pt x="0" y="46"/>
                        <a:pt x="0" y="46"/>
                      </a:cubicBezTo>
                      <a:cubicBezTo>
                        <a:pt x="0" y="48"/>
                        <a:pt x="2" y="50"/>
                        <a:pt x="4" y="50"/>
                      </a:cubicBezTo>
                      <a:close/>
                      <a:moveTo>
                        <a:pt x="8" y="34"/>
                      </a:moveTo>
                      <a:cubicBezTo>
                        <a:pt x="32" y="34"/>
                        <a:pt x="32" y="34"/>
                        <a:pt x="32" y="34"/>
                      </a:cubicBezTo>
                      <a:cubicBezTo>
                        <a:pt x="32" y="42"/>
                        <a:pt x="32" y="42"/>
                        <a:pt x="32" y="42"/>
                      </a:cubicBezTo>
                      <a:cubicBezTo>
                        <a:pt x="8" y="42"/>
                        <a:pt x="8" y="42"/>
                        <a:pt x="8" y="42"/>
                      </a:cubicBezTo>
                      <a:lnTo>
                        <a:pt x="8" y="34"/>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2"/>
                <p:cNvSpPr>
                  <a:spLocks noEditPoints="1"/>
                </p:cNvSpPr>
                <p:nvPr/>
              </p:nvSpPr>
              <p:spPr bwMode="auto">
                <a:xfrm>
                  <a:off x="11122025" y="2955925"/>
                  <a:ext cx="95250" cy="285750"/>
                </a:xfrm>
                <a:custGeom>
                  <a:avLst/>
                  <a:gdLst>
                    <a:gd name="T0" fmla="*/ 4 w 40"/>
                    <a:gd name="T1" fmla="*/ 82 h 119"/>
                    <a:gd name="T2" fmla="*/ 16 w 40"/>
                    <a:gd name="T3" fmla="*/ 82 h 119"/>
                    <a:gd name="T4" fmla="*/ 16 w 40"/>
                    <a:gd name="T5" fmla="*/ 115 h 119"/>
                    <a:gd name="T6" fmla="*/ 20 w 40"/>
                    <a:gd name="T7" fmla="*/ 119 h 119"/>
                    <a:gd name="T8" fmla="*/ 24 w 40"/>
                    <a:gd name="T9" fmla="*/ 115 h 119"/>
                    <a:gd name="T10" fmla="*/ 24 w 40"/>
                    <a:gd name="T11" fmla="*/ 82 h 119"/>
                    <a:gd name="T12" fmla="*/ 36 w 40"/>
                    <a:gd name="T13" fmla="*/ 82 h 119"/>
                    <a:gd name="T14" fmla="*/ 40 w 40"/>
                    <a:gd name="T15" fmla="*/ 78 h 119"/>
                    <a:gd name="T16" fmla="*/ 40 w 40"/>
                    <a:gd name="T17" fmla="*/ 62 h 119"/>
                    <a:gd name="T18" fmla="*/ 36 w 40"/>
                    <a:gd name="T19" fmla="*/ 58 h 119"/>
                    <a:gd name="T20" fmla="*/ 24 w 40"/>
                    <a:gd name="T21" fmla="*/ 58 h 119"/>
                    <a:gd name="T22" fmla="*/ 24 w 40"/>
                    <a:gd name="T23" fmla="*/ 4 h 119"/>
                    <a:gd name="T24" fmla="*/ 20 w 40"/>
                    <a:gd name="T25" fmla="*/ 0 h 119"/>
                    <a:gd name="T26" fmla="*/ 16 w 40"/>
                    <a:gd name="T27" fmla="*/ 4 h 119"/>
                    <a:gd name="T28" fmla="*/ 16 w 40"/>
                    <a:gd name="T29" fmla="*/ 58 h 119"/>
                    <a:gd name="T30" fmla="*/ 4 w 40"/>
                    <a:gd name="T31" fmla="*/ 58 h 119"/>
                    <a:gd name="T32" fmla="*/ 0 w 40"/>
                    <a:gd name="T33" fmla="*/ 62 h 119"/>
                    <a:gd name="T34" fmla="*/ 0 w 40"/>
                    <a:gd name="T35" fmla="*/ 78 h 119"/>
                    <a:gd name="T36" fmla="*/ 4 w 40"/>
                    <a:gd name="T37" fmla="*/ 82 h 119"/>
                    <a:gd name="T38" fmla="*/ 8 w 40"/>
                    <a:gd name="T39" fmla="*/ 66 h 119"/>
                    <a:gd name="T40" fmla="*/ 32 w 40"/>
                    <a:gd name="T41" fmla="*/ 66 h 119"/>
                    <a:gd name="T42" fmla="*/ 32 w 40"/>
                    <a:gd name="T43" fmla="*/ 74 h 119"/>
                    <a:gd name="T44" fmla="*/ 8 w 40"/>
                    <a:gd name="T45" fmla="*/ 74 h 119"/>
                    <a:gd name="T46" fmla="*/ 8 w 40"/>
                    <a:gd name="T47" fmla="*/ 6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119">
                      <a:moveTo>
                        <a:pt x="4" y="82"/>
                      </a:moveTo>
                      <a:cubicBezTo>
                        <a:pt x="16" y="82"/>
                        <a:pt x="16" y="82"/>
                        <a:pt x="16" y="82"/>
                      </a:cubicBezTo>
                      <a:cubicBezTo>
                        <a:pt x="16" y="115"/>
                        <a:pt x="16" y="115"/>
                        <a:pt x="16" y="115"/>
                      </a:cubicBezTo>
                      <a:cubicBezTo>
                        <a:pt x="16" y="117"/>
                        <a:pt x="18" y="119"/>
                        <a:pt x="20" y="119"/>
                      </a:cubicBezTo>
                      <a:cubicBezTo>
                        <a:pt x="22" y="119"/>
                        <a:pt x="24" y="117"/>
                        <a:pt x="24" y="115"/>
                      </a:cubicBezTo>
                      <a:cubicBezTo>
                        <a:pt x="24" y="82"/>
                        <a:pt x="24" y="82"/>
                        <a:pt x="24" y="82"/>
                      </a:cubicBezTo>
                      <a:cubicBezTo>
                        <a:pt x="36" y="82"/>
                        <a:pt x="36" y="82"/>
                        <a:pt x="36" y="82"/>
                      </a:cubicBezTo>
                      <a:cubicBezTo>
                        <a:pt x="38" y="82"/>
                        <a:pt x="40" y="80"/>
                        <a:pt x="40" y="78"/>
                      </a:cubicBezTo>
                      <a:cubicBezTo>
                        <a:pt x="40" y="62"/>
                        <a:pt x="40" y="62"/>
                        <a:pt x="40" y="62"/>
                      </a:cubicBezTo>
                      <a:cubicBezTo>
                        <a:pt x="40" y="60"/>
                        <a:pt x="38" y="58"/>
                        <a:pt x="36" y="58"/>
                      </a:cubicBezTo>
                      <a:cubicBezTo>
                        <a:pt x="24" y="58"/>
                        <a:pt x="24" y="58"/>
                        <a:pt x="24" y="58"/>
                      </a:cubicBezTo>
                      <a:cubicBezTo>
                        <a:pt x="24" y="4"/>
                        <a:pt x="24" y="4"/>
                        <a:pt x="24" y="4"/>
                      </a:cubicBezTo>
                      <a:cubicBezTo>
                        <a:pt x="24" y="2"/>
                        <a:pt x="22" y="0"/>
                        <a:pt x="20" y="0"/>
                      </a:cubicBezTo>
                      <a:cubicBezTo>
                        <a:pt x="18" y="0"/>
                        <a:pt x="16" y="2"/>
                        <a:pt x="16" y="4"/>
                      </a:cubicBezTo>
                      <a:cubicBezTo>
                        <a:pt x="16" y="58"/>
                        <a:pt x="16" y="58"/>
                        <a:pt x="16" y="58"/>
                      </a:cubicBezTo>
                      <a:cubicBezTo>
                        <a:pt x="4" y="58"/>
                        <a:pt x="4" y="58"/>
                        <a:pt x="4" y="58"/>
                      </a:cubicBezTo>
                      <a:cubicBezTo>
                        <a:pt x="2" y="58"/>
                        <a:pt x="0" y="60"/>
                        <a:pt x="0" y="62"/>
                      </a:cubicBezTo>
                      <a:cubicBezTo>
                        <a:pt x="0" y="78"/>
                        <a:pt x="0" y="78"/>
                        <a:pt x="0" y="78"/>
                      </a:cubicBezTo>
                      <a:cubicBezTo>
                        <a:pt x="0" y="80"/>
                        <a:pt x="2" y="82"/>
                        <a:pt x="4" y="82"/>
                      </a:cubicBezTo>
                      <a:close/>
                      <a:moveTo>
                        <a:pt x="8" y="66"/>
                      </a:moveTo>
                      <a:cubicBezTo>
                        <a:pt x="32" y="66"/>
                        <a:pt x="32" y="66"/>
                        <a:pt x="32" y="66"/>
                      </a:cubicBezTo>
                      <a:cubicBezTo>
                        <a:pt x="32" y="74"/>
                        <a:pt x="32" y="74"/>
                        <a:pt x="32" y="74"/>
                      </a:cubicBezTo>
                      <a:cubicBezTo>
                        <a:pt x="8" y="74"/>
                        <a:pt x="8" y="74"/>
                        <a:pt x="8" y="74"/>
                      </a:cubicBezTo>
                      <a:lnTo>
                        <a:pt x="8" y="66"/>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3"/>
                <p:cNvSpPr>
                  <a:spLocks noEditPoints="1"/>
                </p:cNvSpPr>
                <p:nvPr/>
              </p:nvSpPr>
              <p:spPr bwMode="auto">
                <a:xfrm>
                  <a:off x="11371263" y="3287713"/>
                  <a:ext cx="95250" cy="96837"/>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20 w 40"/>
                    <a:gd name="T11" fmla="*/ 8 h 40"/>
                    <a:gd name="T12" fmla="*/ 32 w 40"/>
                    <a:gd name="T13" fmla="*/ 20 h 40"/>
                    <a:gd name="T14" fmla="*/ 20 w 40"/>
                    <a:gd name="T15" fmla="*/ 32 h 40"/>
                    <a:gd name="T16" fmla="*/ 8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close/>
                      <a:moveTo>
                        <a:pt x="20" y="8"/>
                      </a:moveTo>
                      <a:cubicBezTo>
                        <a:pt x="27" y="8"/>
                        <a:pt x="32" y="13"/>
                        <a:pt x="32" y="20"/>
                      </a:cubicBezTo>
                      <a:cubicBezTo>
                        <a:pt x="32" y="27"/>
                        <a:pt x="27" y="32"/>
                        <a:pt x="20" y="32"/>
                      </a:cubicBezTo>
                      <a:cubicBezTo>
                        <a:pt x="13" y="32"/>
                        <a:pt x="8" y="27"/>
                        <a:pt x="8" y="20"/>
                      </a:cubicBezTo>
                      <a:cubicBezTo>
                        <a:pt x="8" y="13"/>
                        <a:pt x="13" y="8"/>
                        <a:pt x="20"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4"/>
                <p:cNvSpPr>
                  <a:spLocks noEditPoints="1"/>
                </p:cNvSpPr>
                <p:nvPr/>
              </p:nvSpPr>
              <p:spPr bwMode="auto">
                <a:xfrm>
                  <a:off x="11255375" y="3287713"/>
                  <a:ext cx="96838" cy="96837"/>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20 w 40"/>
                    <a:gd name="T11" fmla="*/ 8 h 40"/>
                    <a:gd name="T12" fmla="*/ 32 w 40"/>
                    <a:gd name="T13" fmla="*/ 20 h 40"/>
                    <a:gd name="T14" fmla="*/ 20 w 40"/>
                    <a:gd name="T15" fmla="*/ 32 h 40"/>
                    <a:gd name="T16" fmla="*/ 8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close/>
                      <a:moveTo>
                        <a:pt x="20" y="8"/>
                      </a:moveTo>
                      <a:cubicBezTo>
                        <a:pt x="27" y="8"/>
                        <a:pt x="32" y="13"/>
                        <a:pt x="32" y="20"/>
                      </a:cubicBezTo>
                      <a:cubicBezTo>
                        <a:pt x="32" y="27"/>
                        <a:pt x="27" y="32"/>
                        <a:pt x="20" y="32"/>
                      </a:cubicBezTo>
                      <a:cubicBezTo>
                        <a:pt x="13" y="32"/>
                        <a:pt x="8" y="27"/>
                        <a:pt x="8" y="20"/>
                      </a:cubicBezTo>
                      <a:cubicBezTo>
                        <a:pt x="8" y="13"/>
                        <a:pt x="13" y="8"/>
                        <a:pt x="20"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5"/>
                <p:cNvSpPr>
                  <a:spLocks noEditPoints="1"/>
                </p:cNvSpPr>
                <p:nvPr/>
              </p:nvSpPr>
              <p:spPr bwMode="auto">
                <a:xfrm>
                  <a:off x="11122025" y="3287713"/>
                  <a:ext cx="95250" cy="96837"/>
                </a:xfrm>
                <a:custGeom>
                  <a:avLst/>
                  <a:gdLst>
                    <a:gd name="T0" fmla="*/ 20 w 40"/>
                    <a:gd name="T1" fmla="*/ 40 h 40"/>
                    <a:gd name="T2" fmla="*/ 40 w 40"/>
                    <a:gd name="T3" fmla="*/ 20 h 40"/>
                    <a:gd name="T4" fmla="*/ 20 w 40"/>
                    <a:gd name="T5" fmla="*/ 0 h 40"/>
                    <a:gd name="T6" fmla="*/ 0 w 40"/>
                    <a:gd name="T7" fmla="*/ 20 h 40"/>
                    <a:gd name="T8" fmla="*/ 20 w 40"/>
                    <a:gd name="T9" fmla="*/ 40 h 40"/>
                    <a:gd name="T10" fmla="*/ 20 w 40"/>
                    <a:gd name="T11" fmla="*/ 8 h 40"/>
                    <a:gd name="T12" fmla="*/ 32 w 40"/>
                    <a:gd name="T13" fmla="*/ 20 h 40"/>
                    <a:gd name="T14" fmla="*/ 20 w 40"/>
                    <a:gd name="T15" fmla="*/ 32 h 40"/>
                    <a:gd name="T16" fmla="*/ 8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31" y="40"/>
                        <a:pt x="40" y="31"/>
                        <a:pt x="40" y="20"/>
                      </a:cubicBezTo>
                      <a:cubicBezTo>
                        <a:pt x="40" y="9"/>
                        <a:pt x="31" y="0"/>
                        <a:pt x="20" y="0"/>
                      </a:cubicBezTo>
                      <a:cubicBezTo>
                        <a:pt x="9" y="0"/>
                        <a:pt x="0" y="9"/>
                        <a:pt x="0" y="20"/>
                      </a:cubicBezTo>
                      <a:cubicBezTo>
                        <a:pt x="0" y="31"/>
                        <a:pt x="9" y="40"/>
                        <a:pt x="20" y="40"/>
                      </a:cubicBezTo>
                      <a:close/>
                      <a:moveTo>
                        <a:pt x="20" y="8"/>
                      </a:moveTo>
                      <a:cubicBezTo>
                        <a:pt x="27" y="8"/>
                        <a:pt x="32" y="13"/>
                        <a:pt x="32" y="20"/>
                      </a:cubicBezTo>
                      <a:cubicBezTo>
                        <a:pt x="32" y="27"/>
                        <a:pt x="27" y="32"/>
                        <a:pt x="20" y="32"/>
                      </a:cubicBezTo>
                      <a:cubicBezTo>
                        <a:pt x="13" y="32"/>
                        <a:pt x="8" y="27"/>
                        <a:pt x="8" y="20"/>
                      </a:cubicBezTo>
                      <a:cubicBezTo>
                        <a:pt x="8" y="13"/>
                        <a:pt x="13" y="8"/>
                        <a:pt x="20"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Oval 64"/>
              <p:cNvSpPr/>
              <p:nvPr/>
            </p:nvSpPr>
            <p:spPr>
              <a:xfrm>
                <a:off x="5858062" y="2350811"/>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grpSp>
          <p:nvGrpSpPr>
            <p:cNvPr id="66" name="Group 65"/>
            <p:cNvGrpSpPr/>
            <p:nvPr/>
          </p:nvGrpSpPr>
          <p:grpSpPr>
            <a:xfrm>
              <a:off x="5424196" y="2701605"/>
              <a:ext cx="233363" cy="228600"/>
              <a:chOff x="4849812" y="1039813"/>
              <a:chExt cx="233363" cy="228600"/>
            </a:xfrm>
          </p:grpSpPr>
          <p:sp>
            <p:nvSpPr>
              <p:cNvPr id="67" name="Freeform 66"/>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sp>
            <p:nvSpPr>
              <p:cNvPr id="68" name="Freeform 67"/>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grpSp>
        <p:grpSp>
          <p:nvGrpSpPr>
            <p:cNvPr id="7" name="Group 6"/>
            <p:cNvGrpSpPr/>
            <p:nvPr/>
          </p:nvGrpSpPr>
          <p:grpSpPr>
            <a:xfrm>
              <a:off x="7410076" y="2350811"/>
              <a:ext cx="938656" cy="938654"/>
              <a:chOff x="7410076" y="2350811"/>
              <a:chExt cx="938656" cy="938654"/>
            </a:xfrm>
          </p:grpSpPr>
          <p:grpSp>
            <p:nvGrpSpPr>
              <p:cNvPr id="28" name="Group 27"/>
              <p:cNvGrpSpPr/>
              <p:nvPr/>
            </p:nvGrpSpPr>
            <p:grpSpPr>
              <a:xfrm>
                <a:off x="7544910" y="2490695"/>
                <a:ext cx="672319" cy="676043"/>
                <a:chOff x="8710613" y="2865438"/>
                <a:chExt cx="573088" cy="576262"/>
              </a:xfrm>
              <a:solidFill>
                <a:srgbClr val="D43815"/>
              </a:solidFill>
            </p:grpSpPr>
            <p:sp>
              <p:nvSpPr>
                <p:cNvPr id="30" name="Freeform 16"/>
                <p:cNvSpPr>
                  <a:spLocks/>
                </p:cNvSpPr>
                <p:nvPr/>
              </p:nvSpPr>
              <p:spPr bwMode="auto">
                <a:xfrm>
                  <a:off x="8866188" y="3057525"/>
                  <a:ext cx="261938" cy="190500"/>
                </a:xfrm>
                <a:custGeom>
                  <a:avLst/>
                  <a:gdLst>
                    <a:gd name="T0" fmla="*/ 30 w 110"/>
                    <a:gd name="T1" fmla="*/ 79 h 79"/>
                    <a:gd name="T2" fmla="*/ 27 w 110"/>
                    <a:gd name="T3" fmla="*/ 78 h 79"/>
                    <a:gd name="T4" fmla="*/ 2 w 110"/>
                    <a:gd name="T5" fmla="*/ 53 h 79"/>
                    <a:gd name="T6" fmla="*/ 2 w 110"/>
                    <a:gd name="T7" fmla="*/ 47 h 79"/>
                    <a:gd name="T8" fmla="*/ 7 w 110"/>
                    <a:gd name="T9" fmla="*/ 47 h 79"/>
                    <a:gd name="T10" fmla="*/ 30 w 110"/>
                    <a:gd name="T11" fmla="*/ 70 h 79"/>
                    <a:gd name="T12" fmla="*/ 103 w 110"/>
                    <a:gd name="T13" fmla="*/ 2 h 79"/>
                    <a:gd name="T14" fmla="*/ 108 w 110"/>
                    <a:gd name="T15" fmla="*/ 2 h 79"/>
                    <a:gd name="T16" fmla="*/ 108 w 110"/>
                    <a:gd name="T17" fmla="*/ 8 h 79"/>
                    <a:gd name="T18" fmla="*/ 33 w 110"/>
                    <a:gd name="T19" fmla="*/ 78 h 79"/>
                    <a:gd name="T20" fmla="*/ 30 w 110"/>
                    <a:gd name="T21"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79">
                      <a:moveTo>
                        <a:pt x="30" y="79"/>
                      </a:moveTo>
                      <a:cubicBezTo>
                        <a:pt x="29" y="79"/>
                        <a:pt x="28" y="79"/>
                        <a:pt x="27" y="78"/>
                      </a:cubicBezTo>
                      <a:cubicBezTo>
                        <a:pt x="2" y="53"/>
                        <a:pt x="2" y="53"/>
                        <a:pt x="2" y="53"/>
                      </a:cubicBezTo>
                      <a:cubicBezTo>
                        <a:pt x="0" y="51"/>
                        <a:pt x="0" y="49"/>
                        <a:pt x="2" y="47"/>
                      </a:cubicBezTo>
                      <a:cubicBezTo>
                        <a:pt x="3" y="46"/>
                        <a:pt x="6" y="46"/>
                        <a:pt x="7" y="47"/>
                      </a:cubicBezTo>
                      <a:cubicBezTo>
                        <a:pt x="30" y="70"/>
                        <a:pt x="30" y="70"/>
                        <a:pt x="30" y="70"/>
                      </a:cubicBezTo>
                      <a:cubicBezTo>
                        <a:pt x="103" y="2"/>
                        <a:pt x="103" y="2"/>
                        <a:pt x="103" y="2"/>
                      </a:cubicBezTo>
                      <a:cubicBezTo>
                        <a:pt x="104" y="0"/>
                        <a:pt x="107" y="0"/>
                        <a:pt x="108" y="2"/>
                      </a:cubicBezTo>
                      <a:cubicBezTo>
                        <a:pt x="110" y="4"/>
                        <a:pt x="110" y="6"/>
                        <a:pt x="108" y="8"/>
                      </a:cubicBezTo>
                      <a:cubicBezTo>
                        <a:pt x="33" y="78"/>
                        <a:pt x="33" y="78"/>
                        <a:pt x="33" y="78"/>
                      </a:cubicBezTo>
                      <a:cubicBezTo>
                        <a:pt x="32" y="79"/>
                        <a:pt x="31" y="79"/>
                        <a:pt x="30" y="79"/>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7"/>
                <p:cNvSpPr>
                  <a:spLocks noEditPoints="1"/>
                </p:cNvSpPr>
                <p:nvPr/>
              </p:nvSpPr>
              <p:spPr bwMode="auto">
                <a:xfrm>
                  <a:off x="8710613" y="2865438"/>
                  <a:ext cx="573088" cy="576262"/>
                </a:xfrm>
                <a:custGeom>
                  <a:avLst/>
                  <a:gdLst>
                    <a:gd name="T0" fmla="*/ 99 w 240"/>
                    <a:gd name="T1" fmla="*/ 227 h 240"/>
                    <a:gd name="T2" fmla="*/ 59 w 240"/>
                    <a:gd name="T3" fmla="*/ 211 h 240"/>
                    <a:gd name="T4" fmla="*/ 29 w 240"/>
                    <a:gd name="T5" fmla="*/ 181 h 240"/>
                    <a:gd name="T6" fmla="*/ 13 w 240"/>
                    <a:gd name="T7" fmla="*/ 141 h 240"/>
                    <a:gd name="T8" fmla="*/ 13 w 240"/>
                    <a:gd name="T9" fmla="*/ 99 h 240"/>
                    <a:gd name="T10" fmla="*/ 29 w 240"/>
                    <a:gd name="T11" fmla="*/ 59 h 240"/>
                    <a:gd name="T12" fmla="*/ 59 w 240"/>
                    <a:gd name="T13" fmla="*/ 29 h 240"/>
                    <a:gd name="T14" fmla="*/ 99 w 240"/>
                    <a:gd name="T15" fmla="*/ 13 h 240"/>
                    <a:gd name="T16" fmla="*/ 141 w 240"/>
                    <a:gd name="T17" fmla="*/ 13 h 240"/>
                    <a:gd name="T18" fmla="*/ 181 w 240"/>
                    <a:gd name="T19" fmla="*/ 29 h 240"/>
                    <a:gd name="T20" fmla="*/ 211 w 240"/>
                    <a:gd name="T21" fmla="*/ 59 h 240"/>
                    <a:gd name="T22" fmla="*/ 227 w 240"/>
                    <a:gd name="T23" fmla="*/ 99 h 240"/>
                    <a:gd name="T24" fmla="*/ 227 w 240"/>
                    <a:gd name="T25" fmla="*/ 141 h 240"/>
                    <a:gd name="T26" fmla="*/ 211 w 240"/>
                    <a:gd name="T27" fmla="*/ 181 h 240"/>
                    <a:gd name="T28" fmla="*/ 181 w 240"/>
                    <a:gd name="T29" fmla="*/ 211 h 240"/>
                    <a:gd name="T30" fmla="*/ 141 w 240"/>
                    <a:gd name="T31" fmla="*/ 227 h 240"/>
                    <a:gd name="T32" fmla="*/ 100 w 240"/>
                    <a:gd name="T33" fmla="*/ 216 h 240"/>
                    <a:gd name="T34" fmla="*/ 104 w 240"/>
                    <a:gd name="T35" fmla="*/ 219 h 240"/>
                    <a:gd name="T36" fmla="*/ 136 w 240"/>
                    <a:gd name="T37" fmla="*/ 219 h 240"/>
                    <a:gd name="T38" fmla="*/ 143 w 240"/>
                    <a:gd name="T39" fmla="*/ 217 h 240"/>
                    <a:gd name="T40" fmla="*/ 172 w 240"/>
                    <a:gd name="T41" fmla="*/ 205 h 240"/>
                    <a:gd name="T42" fmla="*/ 179 w 240"/>
                    <a:gd name="T43" fmla="*/ 201 h 240"/>
                    <a:gd name="T44" fmla="*/ 201 w 240"/>
                    <a:gd name="T45" fmla="*/ 179 h 240"/>
                    <a:gd name="T46" fmla="*/ 205 w 240"/>
                    <a:gd name="T47" fmla="*/ 172 h 240"/>
                    <a:gd name="T48" fmla="*/ 217 w 240"/>
                    <a:gd name="T49" fmla="*/ 143 h 240"/>
                    <a:gd name="T50" fmla="*/ 219 w 240"/>
                    <a:gd name="T51" fmla="*/ 136 h 240"/>
                    <a:gd name="T52" fmla="*/ 219 w 240"/>
                    <a:gd name="T53" fmla="*/ 104 h 240"/>
                    <a:gd name="T54" fmla="*/ 217 w 240"/>
                    <a:gd name="T55" fmla="*/ 97 h 240"/>
                    <a:gd name="T56" fmla="*/ 205 w 240"/>
                    <a:gd name="T57" fmla="*/ 68 h 240"/>
                    <a:gd name="T58" fmla="*/ 201 w 240"/>
                    <a:gd name="T59" fmla="*/ 61 h 240"/>
                    <a:gd name="T60" fmla="*/ 179 w 240"/>
                    <a:gd name="T61" fmla="*/ 39 h 240"/>
                    <a:gd name="T62" fmla="*/ 172 w 240"/>
                    <a:gd name="T63" fmla="*/ 35 h 240"/>
                    <a:gd name="T64" fmla="*/ 143 w 240"/>
                    <a:gd name="T65" fmla="*/ 23 h 240"/>
                    <a:gd name="T66" fmla="*/ 136 w 240"/>
                    <a:gd name="T67" fmla="*/ 21 h 240"/>
                    <a:gd name="T68" fmla="*/ 104 w 240"/>
                    <a:gd name="T69" fmla="*/ 21 h 240"/>
                    <a:gd name="T70" fmla="*/ 97 w 240"/>
                    <a:gd name="T71" fmla="*/ 23 h 240"/>
                    <a:gd name="T72" fmla="*/ 68 w 240"/>
                    <a:gd name="T73" fmla="*/ 35 h 240"/>
                    <a:gd name="T74" fmla="*/ 61 w 240"/>
                    <a:gd name="T75" fmla="*/ 39 h 240"/>
                    <a:gd name="T76" fmla="*/ 39 w 240"/>
                    <a:gd name="T77" fmla="*/ 61 h 240"/>
                    <a:gd name="T78" fmla="*/ 35 w 240"/>
                    <a:gd name="T79" fmla="*/ 68 h 240"/>
                    <a:gd name="T80" fmla="*/ 23 w 240"/>
                    <a:gd name="T81" fmla="*/ 97 h 240"/>
                    <a:gd name="T82" fmla="*/ 21 w 240"/>
                    <a:gd name="T83" fmla="*/ 104 h 240"/>
                    <a:gd name="T84" fmla="*/ 21 w 240"/>
                    <a:gd name="T85" fmla="*/ 136 h 240"/>
                    <a:gd name="T86" fmla="*/ 23 w 240"/>
                    <a:gd name="T87" fmla="*/ 143 h 240"/>
                    <a:gd name="T88" fmla="*/ 35 w 240"/>
                    <a:gd name="T89" fmla="*/ 172 h 240"/>
                    <a:gd name="T90" fmla="*/ 39 w 240"/>
                    <a:gd name="T91" fmla="*/ 179 h 240"/>
                    <a:gd name="T92" fmla="*/ 61 w 240"/>
                    <a:gd name="T93" fmla="*/ 201 h 240"/>
                    <a:gd name="T94" fmla="*/ 68 w 240"/>
                    <a:gd name="T95" fmla="*/ 205 h 240"/>
                    <a:gd name="T96" fmla="*/ 97 w 240"/>
                    <a:gd name="T97" fmla="*/ 21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240">
                      <a:moveTo>
                        <a:pt x="120" y="240"/>
                      </a:moveTo>
                      <a:cubicBezTo>
                        <a:pt x="111" y="240"/>
                        <a:pt x="103" y="235"/>
                        <a:pt x="99" y="227"/>
                      </a:cubicBezTo>
                      <a:cubicBezTo>
                        <a:pt x="92" y="233"/>
                        <a:pt x="82" y="234"/>
                        <a:pt x="74" y="231"/>
                      </a:cubicBezTo>
                      <a:cubicBezTo>
                        <a:pt x="66" y="227"/>
                        <a:pt x="60" y="220"/>
                        <a:pt x="59" y="211"/>
                      </a:cubicBezTo>
                      <a:cubicBezTo>
                        <a:pt x="51" y="213"/>
                        <a:pt x="42" y="211"/>
                        <a:pt x="35" y="205"/>
                      </a:cubicBezTo>
                      <a:cubicBezTo>
                        <a:pt x="29" y="198"/>
                        <a:pt x="27" y="189"/>
                        <a:pt x="29" y="181"/>
                      </a:cubicBezTo>
                      <a:cubicBezTo>
                        <a:pt x="20" y="180"/>
                        <a:pt x="13" y="174"/>
                        <a:pt x="9" y="166"/>
                      </a:cubicBezTo>
                      <a:cubicBezTo>
                        <a:pt x="6" y="158"/>
                        <a:pt x="7" y="148"/>
                        <a:pt x="13" y="141"/>
                      </a:cubicBezTo>
                      <a:cubicBezTo>
                        <a:pt x="5" y="137"/>
                        <a:pt x="0" y="129"/>
                        <a:pt x="0" y="120"/>
                      </a:cubicBezTo>
                      <a:cubicBezTo>
                        <a:pt x="0" y="111"/>
                        <a:pt x="5" y="103"/>
                        <a:pt x="13" y="99"/>
                      </a:cubicBezTo>
                      <a:cubicBezTo>
                        <a:pt x="7" y="92"/>
                        <a:pt x="6" y="83"/>
                        <a:pt x="9" y="74"/>
                      </a:cubicBezTo>
                      <a:cubicBezTo>
                        <a:pt x="13" y="66"/>
                        <a:pt x="20" y="60"/>
                        <a:pt x="29" y="59"/>
                      </a:cubicBezTo>
                      <a:cubicBezTo>
                        <a:pt x="27" y="51"/>
                        <a:pt x="29" y="42"/>
                        <a:pt x="35" y="35"/>
                      </a:cubicBezTo>
                      <a:cubicBezTo>
                        <a:pt x="42" y="29"/>
                        <a:pt x="51" y="27"/>
                        <a:pt x="59" y="29"/>
                      </a:cubicBezTo>
                      <a:cubicBezTo>
                        <a:pt x="60" y="20"/>
                        <a:pt x="66" y="13"/>
                        <a:pt x="74" y="9"/>
                      </a:cubicBezTo>
                      <a:cubicBezTo>
                        <a:pt x="82" y="6"/>
                        <a:pt x="92" y="7"/>
                        <a:pt x="99" y="13"/>
                      </a:cubicBezTo>
                      <a:cubicBezTo>
                        <a:pt x="103" y="5"/>
                        <a:pt x="111" y="0"/>
                        <a:pt x="120" y="0"/>
                      </a:cubicBezTo>
                      <a:cubicBezTo>
                        <a:pt x="129" y="0"/>
                        <a:pt x="137" y="5"/>
                        <a:pt x="141" y="13"/>
                      </a:cubicBezTo>
                      <a:cubicBezTo>
                        <a:pt x="148" y="7"/>
                        <a:pt x="157" y="6"/>
                        <a:pt x="166" y="9"/>
                      </a:cubicBezTo>
                      <a:cubicBezTo>
                        <a:pt x="174" y="13"/>
                        <a:pt x="180" y="20"/>
                        <a:pt x="181" y="29"/>
                      </a:cubicBezTo>
                      <a:cubicBezTo>
                        <a:pt x="189" y="27"/>
                        <a:pt x="198" y="29"/>
                        <a:pt x="205" y="35"/>
                      </a:cubicBezTo>
                      <a:cubicBezTo>
                        <a:pt x="211" y="42"/>
                        <a:pt x="213" y="51"/>
                        <a:pt x="211" y="59"/>
                      </a:cubicBezTo>
                      <a:cubicBezTo>
                        <a:pt x="220" y="60"/>
                        <a:pt x="227" y="66"/>
                        <a:pt x="231" y="74"/>
                      </a:cubicBezTo>
                      <a:cubicBezTo>
                        <a:pt x="234" y="83"/>
                        <a:pt x="233" y="92"/>
                        <a:pt x="227" y="99"/>
                      </a:cubicBezTo>
                      <a:cubicBezTo>
                        <a:pt x="235" y="103"/>
                        <a:pt x="240" y="111"/>
                        <a:pt x="240" y="120"/>
                      </a:cubicBezTo>
                      <a:cubicBezTo>
                        <a:pt x="240" y="129"/>
                        <a:pt x="235" y="137"/>
                        <a:pt x="227" y="141"/>
                      </a:cubicBezTo>
                      <a:cubicBezTo>
                        <a:pt x="233" y="148"/>
                        <a:pt x="234" y="158"/>
                        <a:pt x="231" y="166"/>
                      </a:cubicBezTo>
                      <a:cubicBezTo>
                        <a:pt x="227" y="174"/>
                        <a:pt x="220" y="180"/>
                        <a:pt x="211" y="181"/>
                      </a:cubicBezTo>
                      <a:cubicBezTo>
                        <a:pt x="213" y="189"/>
                        <a:pt x="211" y="198"/>
                        <a:pt x="205" y="205"/>
                      </a:cubicBezTo>
                      <a:cubicBezTo>
                        <a:pt x="198" y="211"/>
                        <a:pt x="189" y="213"/>
                        <a:pt x="181" y="211"/>
                      </a:cubicBezTo>
                      <a:cubicBezTo>
                        <a:pt x="180" y="220"/>
                        <a:pt x="174" y="227"/>
                        <a:pt x="166" y="231"/>
                      </a:cubicBezTo>
                      <a:cubicBezTo>
                        <a:pt x="157" y="234"/>
                        <a:pt x="148" y="233"/>
                        <a:pt x="141" y="227"/>
                      </a:cubicBezTo>
                      <a:cubicBezTo>
                        <a:pt x="137" y="235"/>
                        <a:pt x="129" y="240"/>
                        <a:pt x="120" y="240"/>
                      </a:cubicBezTo>
                      <a:close/>
                      <a:moveTo>
                        <a:pt x="100" y="216"/>
                      </a:moveTo>
                      <a:cubicBezTo>
                        <a:pt x="100" y="216"/>
                        <a:pt x="101" y="216"/>
                        <a:pt x="101" y="216"/>
                      </a:cubicBezTo>
                      <a:cubicBezTo>
                        <a:pt x="103" y="216"/>
                        <a:pt x="104" y="217"/>
                        <a:pt x="104" y="219"/>
                      </a:cubicBezTo>
                      <a:cubicBezTo>
                        <a:pt x="106" y="226"/>
                        <a:pt x="112" y="232"/>
                        <a:pt x="120" y="232"/>
                      </a:cubicBezTo>
                      <a:cubicBezTo>
                        <a:pt x="128" y="232"/>
                        <a:pt x="134" y="226"/>
                        <a:pt x="136" y="219"/>
                      </a:cubicBezTo>
                      <a:cubicBezTo>
                        <a:pt x="136" y="217"/>
                        <a:pt x="137" y="216"/>
                        <a:pt x="139" y="216"/>
                      </a:cubicBezTo>
                      <a:cubicBezTo>
                        <a:pt x="141" y="215"/>
                        <a:pt x="142" y="216"/>
                        <a:pt x="143" y="217"/>
                      </a:cubicBezTo>
                      <a:cubicBezTo>
                        <a:pt x="147" y="224"/>
                        <a:pt x="156" y="226"/>
                        <a:pt x="163" y="223"/>
                      </a:cubicBezTo>
                      <a:cubicBezTo>
                        <a:pt x="170" y="221"/>
                        <a:pt x="174" y="213"/>
                        <a:pt x="172" y="205"/>
                      </a:cubicBezTo>
                      <a:cubicBezTo>
                        <a:pt x="172" y="204"/>
                        <a:pt x="173" y="202"/>
                        <a:pt x="174" y="201"/>
                      </a:cubicBezTo>
                      <a:cubicBezTo>
                        <a:pt x="176" y="200"/>
                        <a:pt x="177" y="200"/>
                        <a:pt x="179" y="201"/>
                      </a:cubicBezTo>
                      <a:cubicBezTo>
                        <a:pt x="185" y="205"/>
                        <a:pt x="194" y="205"/>
                        <a:pt x="199" y="199"/>
                      </a:cubicBezTo>
                      <a:cubicBezTo>
                        <a:pt x="205" y="194"/>
                        <a:pt x="205" y="185"/>
                        <a:pt x="201" y="179"/>
                      </a:cubicBezTo>
                      <a:cubicBezTo>
                        <a:pt x="200" y="177"/>
                        <a:pt x="200" y="176"/>
                        <a:pt x="201" y="174"/>
                      </a:cubicBezTo>
                      <a:cubicBezTo>
                        <a:pt x="202" y="173"/>
                        <a:pt x="204" y="172"/>
                        <a:pt x="205" y="172"/>
                      </a:cubicBezTo>
                      <a:cubicBezTo>
                        <a:pt x="213" y="174"/>
                        <a:pt x="221" y="170"/>
                        <a:pt x="223" y="163"/>
                      </a:cubicBezTo>
                      <a:cubicBezTo>
                        <a:pt x="226" y="156"/>
                        <a:pt x="224" y="147"/>
                        <a:pt x="217" y="143"/>
                      </a:cubicBezTo>
                      <a:cubicBezTo>
                        <a:pt x="216" y="142"/>
                        <a:pt x="215" y="141"/>
                        <a:pt x="216" y="139"/>
                      </a:cubicBezTo>
                      <a:cubicBezTo>
                        <a:pt x="216" y="137"/>
                        <a:pt x="217" y="136"/>
                        <a:pt x="219" y="136"/>
                      </a:cubicBezTo>
                      <a:cubicBezTo>
                        <a:pt x="226" y="134"/>
                        <a:pt x="232" y="128"/>
                        <a:pt x="232" y="120"/>
                      </a:cubicBezTo>
                      <a:cubicBezTo>
                        <a:pt x="232" y="112"/>
                        <a:pt x="226" y="106"/>
                        <a:pt x="219" y="104"/>
                      </a:cubicBezTo>
                      <a:cubicBezTo>
                        <a:pt x="217" y="104"/>
                        <a:pt x="216" y="103"/>
                        <a:pt x="216" y="101"/>
                      </a:cubicBezTo>
                      <a:cubicBezTo>
                        <a:pt x="215" y="99"/>
                        <a:pt x="216" y="98"/>
                        <a:pt x="217" y="97"/>
                      </a:cubicBezTo>
                      <a:cubicBezTo>
                        <a:pt x="224" y="93"/>
                        <a:pt x="226" y="84"/>
                        <a:pt x="223" y="77"/>
                      </a:cubicBezTo>
                      <a:cubicBezTo>
                        <a:pt x="221" y="70"/>
                        <a:pt x="213" y="66"/>
                        <a:pt x="205" y="68"/>
                      </a:cubicBezTo>
                      <a:cubicBezTo>
                        <a:pt x="204" y="68"/>
                        <a:pt x="202" y="67"/>
                        <a:pt x="201" y="66"/>
                      </a:cubicBezTo>
                      <a:cubicBezTo>
                        <a:pt x="200" y="64"/>
                        <a:pt x="200" y="63"/>
                        <a:pt x="201" y="61"/>
                      </a:cubicBezTo>
                      <a:cubicBezTo>
                        <a:pt x="205" y="55"/>
                        <a:pt x="205" y="46"/>
                        <a:pt x="199" y="41"/>
                      </a:cubicBezTo>
                      <a:cubicBezTo>
                        <a:pt x="194" y="35"/>
                        <a:pt x="185" y="35"/>
                        <a:pt x="179" y="39"/>
                      </a:cubicBezTo>
                      <a:cubicBezTo>
                        <a:pt x="177" y="40"/>
                        <a:pt x="176" y="40"/>
                        <a:pt x="174" y="39"/>
                      </a:cubicBezTo>
                      <a:cubicBezTo>
                        <a:pt x="173" y="38"/>
                        <a:pt x="172" y="36"/>
                        <a:pt x="172" y="35"/>
                      </a:cubicBezTo>
                      <a:cubicBezTo>
                        <a:pt x="174" y="27"/>
                        <a:pt x="170" y="20"/>
                        <a:pt x="163" y="17"/>
                      </a:cubicBezTo>
                      <a:cubicBezTo>
                        <a:pt x="156" y="14"/>
                        <a:pt x="147" y="16"/>
                        <a:pt x="143" y="23"/>
                      </a:cubicBezTo>
                      <a:cubicBezTo>
                        <a:pt x="142" y="24"/>
                        <a:pt x="141" y="25"/>
                        <a:pt x="139" y="24"/>
                      </a:cubicBezTo>
                      <a:cubicBezTo>
                        <a:pt x="137" y="24"/>
                        <a:pt x="136" y="23"/>
                        <a:pt x="136" y="21"/>
                      </a:cubicBezTo>
                      <a:cubicBezTo>
                        <a:pt x="134" y="14"/>
                        <a:pt x="128" y="8"/>
                        <a:pt x="120" y="8"/>
                      </a:cubicBezTo>
                      <a:cubicBezTo>
                        <a:pt x="112" y="8"/>
                        <a:pt x="106" y="14"/>
                        <a:pt x="104" y="21"/>
                      </a:cubicBezTo>
                      <a:cubicBezTo>
                        <a:pt x="104" y="23"/>
                        <a:pt x="103" y="24"/>
                        <a:pt x="101" y="24"/>
                      </a:cubicBezTo>
                      <a:cubicBezTo>
                        <a:pt x="99" y="25"/>
                        <a:pt x="98" y="24"/>
                        <a:pt x="97" y="23"/>
                      </a:cubicBezTo>
                      <a:cubicBezTo>
                        <a:pt x="93" y="16"/>
                        <a:pt x="84" y="14"/>
                        <a:pt x="77" y="17"/>
                      </a:cubicBezTo>
                      <a:cubicBezTo>
                        <a:pt x="70" y="20"/>
                        <a:pt x="66" y="27"/>
                        <a:pt x="68" y="35"/>
                      </a:cubicBezTo>
                      <a:cubicBezTo>
                        <a:pt x="68" y="36"/>
                        <a:pt x="67" y="38"/>
                        <a:pt x="66" y="39"/>
                      </a:cubicBezTo>
                      <a:cubicBezTo>
                        <a:pt x="64" y="40"/>
                        <a:pt x="63" y="40"/>
                        <a:pt x="61" y="39"/>
                      </a:cubicBezTo>
                      <a:cubicBezTo>
                        <a:pt x="55" y="35"/>
                        <a:pt x="46" y="35"/>
                        <a:pt x="41" y="41"/>
                      </a:cubicBezTo>
                      <a:cubicBezTo>
                        <a:pt x="35" y="46"/>
                        <a:pt x="34" y="55"/>
                        <a:pt x="39" y="61"/>
                      </a:cubicBezTo>
                      <a:cubicBezTo>
                        <a:pt x="40" y="63"/>
                        <a:pt x="40" y="64"/>
                        <a:pt x="39" y="66"/>
                      </a:cubicBezTo>
                      <a:cubicBezTo>
                        <a:pt x="38" y="67"/>
                        <a:pt x="36" y="68"/>
                        <a:pt x="35" y="68"/>
                      </a:cubicBezTo>
                      <a:cubicBezTo>
                        <a:pt x="27" y="66"/>
                        <a:pt x="20" y="70"/>
                        <a:pt x="17" y="77"/>
                      </a:cubicBezTo>
                      <a:cubicBezTo>
                        <a:pt x="14" y="84"/>
                        <a:pt x="16" y="93"/>
                        <a:pt x="23" y="97"/>
                      </a:cubicBezTo>
                      <a:cubicBezTo>
                        <a:pt x="24" y="98"/>
                        <a:pt x="25" y="99"/>
                        <a:pt x="24" y="101"/>
                      </a:cubicBezTo>
                      <a:cubicBezTo>
                        <a:pt x="24" y="103"/>
                        <a:pt x="23" y="104"/>
                        <a:pt x="21" y="104"/>
                      </a:cubicBezTo>
                      <a:cubicBezTo>
                        <a:pt x="14" y="106"/>
                        <a:pt x="8" y="112"/>
                        <a:pt x="8" y="120"/>
                      </a:cubicBezTo>
                      <a:cubicBezTo>
                        <a:pt x="8" y="128"/>
                        <a:pt x="14" y="134"/>
                        <a:pt x="21" y="136"/>
                      </a:cubicBezTo>
                      <a:cubicBezTo>
                        <a:pt x="23" y="136"/>
                        <a:pt x="24" y="137"/>
                        <a:pt x="24" y="139"/>
                      </a:cubicBezTo>
                      <a:cubicBezTo>
                        <a:pt x="25" y="141"/>
                        <a:pt x="24" y="142"/>
                        <a:pt x="23" y="143"/>
                      </a:cubicBezTo>
                      <a:cubicBezTo>
                        <a:pt x="16" y="147"/>
                        <a:pt x="14" y="156"/>
                        <a:pt x="17" y="163"/>
                      </a:cubicBezTo>
                      <a:cubicBezTo>
                        <a:pt x="19" y="170"/>
                        <a:pt x="27" y="174"/>
                        <a:pt x="35" y="172"/>
                      </a:cubicBezTo>
                      <a:cubicBezTo>
                        <a:pt x="36" y="172"/>
                        <a:pt x="38" y="173"/>
                        <a:pt x="39" y="174"/>
                      </a:cubicBezTo>
                      <a:cubicBezTo>
                        <a:pt x="40" y="176"/>
                        <a:pt x="40" y="177"/>
                        <a:pt x="39" y="179"/>
                      </a:cubicBezTo>
                      <a:cubicBezTo>
                        <a:pt x="35" y="185"/>
                        <a:pt x="35" y="194"/>
                        <a:pt x="41" y="199"/>
                      </a:cubicBezTo>
                      <a:cubicBezTo>
                        <a:pt x="46" y="205"/>
                        <a:pt x="55" y="205"/>
                        <a:pt x="61" y="201"/>
                      </a:cubicBezTo>
                      <a:cubicBezTo>
                        <a:pt x="63" y="200"/>
                        <a:pt x="64" y="200"/>
                        <a:pt x="66" y="201"/>
                      </a:cubicBezTo>
                      <a:cubicBezTo>
                        <a:pt x="67" y="202"/>
                        <a:pt x="68" y="204"/>
                        <a:pt x="68" y="205"/>
                      </a:cubicBezTo>
                      <a:cubicBezTo>
                        <a:pt x="66" y="213"/>
                        <a:pt x="70" y="221"/>
                        <a:pt x="77" y="223"/>
                      </a:cubicBezTo>
                      <a:cubicBezTo>
                        <a:pt x="84" y="226"/>
                        <a:pt x="93" y="224"/>
                        <a:pt x="97" y="217"/>
                      </a:cubicBezTo>
                      <a:cubicBezTo>
                        <a:pt x="98" y="216"/>
                        <a:pt x="99" y="216"/>
                        <a:pt x="100" y="216"/>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0" name="Oval 69"/>
              <p:cNvSpPr/>
              <p:nvPr/>
            </p:nvSpPr>
            <p:spPr>
              <a:xfrm>
                <a:off x="7410076" y="2350811"/>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grpSp>
          <p:nvGrpSpPr>
            <p:cNvPr id="71" name="Group 70"/>
            <p:cNvGrpSpPr/>
            <p:nvPr/>
          </p:nvGrpSpPr>
          <p:grpSpPr>
            <a:xfrm>
              <a:off x="6976210" y="2701605"/>
              <a:ext cx="233363" cy="228600"/>
              <a:chOff x="4849812" y="1039813"/>
              <a:chExt cx="233363" cy="228600"/>
            </a:xfrm>
          </p:grpSpPr>
          <p:sp>
            <p:nvSpPr>
              <p:cNvPr id="72" name="Freeform 71"/>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sp>
            <p:nvSpPr>
              <p:cNvPr id="73" name="Freeform 72"/>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grpSp>
        <p:grpSp>
          <p:nvGrpSpPr>
            <p:cNvPr id="92" name="Group 91"/>
            <p:cNvGrpSpPr/>
            <p:nvPr/>
          </p:nvGrpSpPr>
          <p:grpSpPr>
            <a:xfrm>
              <a:off x="2742087" y="2350811"/>
              <a:ext cx="938656" cy="938654"/>
              <a:chOff x="4302182" y="2350811"/>
              <a:chExt cx="938656" cy="938654"/>
            </a:xfrm>
          </p:grpSpPr>
          <p:sp>
            <p:nvSpPr>
              <p:cNvPr id="93" name="Oval 92"/>
              <p:cNvSpPr/>
              <p:nvPr/>
            </p:nvSpPr>
            <p:spPr>
              <a:xfrm>
                <a:off x="4302182" y="2350811"/>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pic>
            <p:nvPicPr>
              <p:cNvPr id="94" name="Picture 9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7934" y="2514849"/>
                <a:ext cx="606185" cy="606185"/>
              </a:xfrm>
              <a:prstGeom prst="rect">
                <a:avLst/>
              </a:prstGeom>
            </p:spPr>
          </p:pic>
        </p:grpSp>
      </p:grpSp>
      <p:sp>
        <p:nvSpPr>
          <p:cNvPr id="48" name="TextBox 47"/>
          <p:cNvSpPr txBox="1"/>
          <p:nvPr/>
        </p:nvSpPr>
        <p:spPr>
          <a:xfrm>
            <a:off x="262986" y="708405"/>
            <a:ext cx="6280550" cy="461665"/>
          </a:xfrm>
          <a:prstGeom prst="rect">
            <a:avLst/>
          </a:prstGeom>
          <a:noFill/>
        </p:spPr>
        <p:txBody>
          <a:bodyPr wrap="square" rtlCol="0">
            <a:spAutoFit/>
          </a:bodyPr>
          <a:lstStyle/>
          <a:p>
            <a:r>
              <a:rPr lang="en-US" sz="2400" b="1" dirty="0">
                <a:solidFill>
                  <a:srgbClr val="0D4571"/>
                </a:solidFill>
                <a:latin typeface="Arial"/>
                <a:cs typeface="Arial"/>
              </a:rPr>
              <a:t>Build a portfolio to fit your needs</a:t>
            </a:r>
          </a:p>
        </p:txBody>
      </p:sp>
      <p:grpSp>
        <p:nvGrpSpPr>
          <p:cNvPr id="49" name="Group 48"/>
          <p:cNvGrpSpPr/>
          <p:nvPr/>
        </p:nvGrpSpPr>
        <p:grpSpPr>
          <a:xfrm>
            <a:off x="253397" y="0"/>
            <a:ext cx="2407627" cy="561402"/>
            <a:chOff x="5913317" y="0"/>
            <a:chExt cx="2407627" cy="561402"/>
          </a:xfrm>
        </p:grpSpPr>
        <p:sp>
          <p:nvSpPr>
            <p:cNvPr id="50" name="Round Same Side Corner Rectangle 49"/>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51" name="Group 50"/>
            <p:cNvGrpSpPr/>
            <p:nvPr/>
          </p:nvGrpSpPr>
          <p:grpSpPr>
            <a:xfrm>
              <a:off x="5998058" y="117953"/>
              <a:ext cx="1806980" cy="328396"/>
              <a:chOff x="-18290" y="2448962"/>
              <a:chExt cx="1806980" cy="288079"/>
            </a:xfrm>
          </p:grpSpPr>
          <p:sp>
            <p:nvSpPr>
              <p:cNvPr id="53" name="Rounded Rectangle 52"/>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54" name="TextBox 53"/>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3</a:t>
                </a:r>
                <a:endParaRPr lang="en-US" sz="1400" b="1" dirty="0">
                  <a:solidFill>
                    <a:schemeClr val="bg1"/>
                  </a:solidFill>
                  <a:latin typeface="Arial"/>
                  <a:cs typeface="Arial"/>
                </a:endParaRPr>
              </a:p>
            </p:txBody>
          </p:sp>
        </p:grpSp>
        <p:sp>
          <p:nvSpPr>
            <p:cNvPr id="52" name="Oval 51"/>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grpSp>
        <p:nvGrpSpPr>
          <p:cNvPr id="55" name="Group 54"/>
          <p:cNvGrpSpPr/>
          <p:nvPr/>
        </p:nvGrpSpPr>
        <p:grpSpPr>
          <a:xfrm>
            <a:off x="2274800" y="168275"/>
            <a:ext cx="215668" cy="229966"/>
            <a:chOff x="1790700" y="4003675"/>
            <a:chExt cx="574675" cy="612775"/>
          </a:xfrm>
          <a:solidFill>
            <a:schemeClr val="bg1"/>
          </a:solidFill>
        </p:grpSpPr>
        <p:sp>
          <p:nvSpPr>
            <p:cNvPr id="56" name="Freeform 33"/>
            <p:cNvSpPr>
              <a:spLocks noEditPoints="1"/>
            </p:cNvSpPr>
            <p:nvPr/>
          </p:nvSpPr>
          <p:spPr bwMode="auto">
            <a:xfrm>
              <a:off x="2035175" y="4003675"/>
              <a:ext cx="330200" cy="327025"/>
            </a:xfrm>
            <a:custGeom>
              <a:avLst/>
              <a:gdLst>
                <a:gd name="T0" fmla="*/ 55 w 138"/>
                <a:gd name="T1" fmla="*/ 136 h 136"/>
                <a:gd name="T2" fmla="*/ 51 w 138"/>
                <a:gd name="T3" fmla="*/ 121 h 136"/>
                <a:gd name="T4" fmla="*/ 21 w 138"/>
                <a:gd name="T5" fmla="*/ 119 h 136"/>
                <a:gd name="T6" fmla="*/ 1 w 138"/>
                <a:gd name="T7" fmla="*/ 91 h 136"/>
                <a:gd name="T8" fmla="*/ 2 w 138"/>
                <a:gd name="T9" fmla="*/ 86 h 136"/>
                <a:gd name="T10" fmla="*/ 15 w 138"/>
                <a:gd name="T11" fmla="*/ 61 h 136"/>
                <a:gd name="T12" fmla="*/ 1 w 138"/>
                <a:gd name="T13" fmla="*/ 51 h 136"/>
                <a:gd name="T14" fmla="*/ 16 w 138"/>
                <a:gd name="T15" fmla="*/ 22 h 136"/>
                <a:gd name="T16" fmla="*/ 35 w 138"/>
                <a:gd name="T17" fmla="*/ 28 h 136"/>
                <a:gd name="T18" fmla="*/ 51 w 138"/>
                <a:gd name="T19" fmla="*/ 4 h 136"/>
                <a:gd name="T20" fmla="*/ 85 w 138"/>
                <a:gd name="T21" fmla="*/ 0 h 136"/>
                <a:gd name="T22" fmla="*/ 89 w 138"/>
                <a:gd name="T23" fmla="*/ 19 h 136"/>
                <a:gd name="T24" fmla="*/ 116 w 138"/>
                <a:gd name="T25" fmla="*/ 20 h 136"/>
                <a:gd name="T26" fmla="*/ 121 w 138"/>
                <a:gd name="T27" fmla="*/ 22 h 136"/>
                <a:gd name="T28" fmla="*/ 135 w 138"/>
                <a:gd name="T29" fmla="*/ 54 h 136"/>
                <a:gd name="T30" fmla="*/ 122 w 138"/>
                <a:gd name="T31" fmla="*/ 79 h 136"/>
                <a:gd name="T32" fmla="*/ 136 w 138"/>
                <a:gd name="T33" fmla="*/ 91 h 136"/>
                <a:gd name="T34" fmla="*/ 119 w 138"/>
                <a:gd name="T35" fmla="*/ 119 h 136"/>
                <a:gd name="T36" fmla="*/ 104 w 138"/>
                <a:gd name="T37" fmla="*/ 112 h 136"/>
                <a:gd name="T38" fmla="*/ 89 w 138"/>
                <a:gd name="T39" fmla="*/ 132 h 136"/>
                <a:gd name="T40" fmla="*/ 59 w 138"/>
                <a:gd name="T41" fmla="*/ 128 h 136"/>
                <a:gd name="T42" fmla="*/ 81 w 138"/>
                <a:gd name="T43" fmla="*/ 118 h 136"/>
                <a:gd name="T44" fmla="*/ 101 w 138"/>
                <a:gd name="T45" fmla="*/ 104 h 136"/>
                <a:gd name="T46" fmla="*/ 116 w 138"/>
                <a:gd name="T47" fmla="*/ 110 h 136"/>
                <a:gd name="T48" fmla="*/ 116 w 138"/>
                <a:gd name="T49" fmla="*/ 84 h 136"/>
                <a:gd name="T50" fmla="*/ 114 w 138"/>
                <a:gd name="T51" fmla="*/ 60 h 136"/>
                <a:gd name="T52" fmla="*/ 128 w 138"/>
                <a:gd name="T53" fmla="*/ 49 h 136"/>
                <a:gd name="T54" fmla="*/ 105 w 138"/>
                <a:gd name="T55" fmla="*/ 36 h 136"/>
                <a:gd name="T56" fmla="*/ 83 w 138"/>
                <a:gd name="T57" fmla="*/ 25 h 136"/>
                <a:gd name="T58" fmla="*/ 81 w 138"/>
                <a:gd name="T59" fmla="*/ 8 h 136"/>
                <a:gd name="T60" fmla="*/ 59 w 138"/>
                <a:gd name="T61" fmla="*/ 22 h 136"/>
                <a:gd name="T62" fmla="*/ 38 w 138"/>
                <a:gd name="T63" fmla="*/ 35 h 136"/>
                <a:gd name="T64" fmla="*/ 21 w 138"/>
                <a:gd name="T65" fmla="*/ 29 h 136"/>
                <a:gd name="T66" fmla="*/ 22 w 138"/>
                <a:gd name="T67" fmla="*/ 55 h 136"/>
                <a:gd name="T68" fmla="*/ 23 w 138"/>
                <a:gd name="T69" fmla="*/ 80 h 136"/>
                <a:gd name="T70" fmla="*/ 10 w 138"/>
                <a:gd name="T71" fmla="*/ 91 h 136"/>
                <a:gd name="T72" fmla="*/ 33 w 138"/>
                <a:gd name="T73" fmla="*/ 103 h 136"/>
                <a:gd name="T74" fmla="*/ 56 w 138"/>
                <a:gd name="T75" fmla="*/ 114 h 136"/>
                <a:gd name="T76" fmla="*/ 59 w 138"/>
                <a:gd name="T77"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136">
                  <a:moveTo>
                    <a:pt x="85" y="136"/>
                  </a:moveTo>
                  <a:cubicBezTo>
                    <a:pt x="55" y="136"/>
                    <a:pt x="55" y="136"/>
                    <a:pt x="55" y="136"/>
                  </a:cubicBezTo>
                  <a:cubicBezTo>
                    <a:pt x="53" y="136"/>
                    <a:pt x="51" y="134"/>
                    <a:pt x="51" y="132"/>
                  </a:cubicBezTo>
                  <a:cubicBezTo>
                    <a:pt x="51" y="121"/>
                    <a:pt x="51" y="121"/>
                    <a:pt x="51" y="121"/>
                  </a:cubicBezTo>
                  <a:cubicBezTo>
                    <a:pt x="43" y="119"/>
                    <a:pt x="39" y="116"/>
                    <a:pt x="35" y="112"/>
                  </a:cubicBezTo>
                  <a:cubicBezTo>
                    <a:pt x="21" y="119"/>
                    <a:pt x="21" y="119"/>
                    <a:pt x="21" y="119"/>
                  </a:cubicBezTo>
                  <a:cubicBezTo>
                    <a:pt x="19" y="120"/>
                    <a:pt x="17" y="120"/>
                    <a:pt x="16" y="118"/>
                  </a:cubicBezTo>
                  <a:cubicBezTo>
                    <a:pt x="1" y="91"/>
                    <a:pt x="1" y="91"/>
                    <a:pt x="1" y="91"/>
                  </a:cubicBezTo>
                  <a:cubicBezTo>
                    <a:pt x="0" y="91"/>
                    <a:pt x="0" y="89"/>
                    <a:pt x="0" y="88"/>
                  </a:cubicBezTo>
                  <a:cubicBezTo>
                    <a:pt x="1" y="87"/>
                    <a:pt x="1" y="86"/>
                    <a:pt x="2" y="86"/>
                  </a:cubicBezTo>
                  <a:cubicBezTo>
                    <a:pt x="15" y="79"/>
                    <a:pt x="15" y="79"/>
                    <a:pt x="15" y="79"/>
                  </a:cubicBezTo>
                  <a:cubicBezTo>
                    <a:pt x="14" y="73"/>
                    <a:pt x="14" y="67"/>
                    <a:pt x="15" y="61"/>
                  </a:cubicBezTo>
                  <a:cubicBezTo>
                    <a:pt x="2" y="54"/>
                    <a:pt x="2" y="54"/>
                    <a:pt x="2" y="54"/>
                  </a:cubicBezTo>
                  <a:cubicBezTo>
                    <a:pt x="2" y="53"/>
                    <a:pt x="1" y="52"/>
                    <a:pt x="1" y="51"/>
                  </a:cubicBezTo>
                  <a:cubicBezTo>
                    <a:pt x="0" y="50"/>
                    <a:pt x="0" y="49"/>
                    <a:pt x="1" y="48"/>
                  </a:cubicBezTo>
                  <a:cubicBezTo>
                    <a:pt x="16" y="22"/>
                    <a:pt x="16" y="22"/>
                    <a:pt x="16" y="22"/>
                  </a:cubicBezTo>
                  <a:cubicBezTo>
                    <a:pt x="17" y="20"/>
                    <a:pt x="20" y="19"/>
                    <a:pt x="22" y="20"/>
                  </a:cubicBezTo>
                  <a:cubicBezTo>
                    <a:pt x="35" y="28"/>
                    <a:pt x="35" y="28"/>
                    <a:pt x="35" y="28"/>
                  </a:cubicBezTo>
                  <a:cubicBezTo>
                    <a:pt x="39" y="24"/>
                    <a:pt x="43" y="21"/>
                    <a:pt x="51" y="19"/>
                  </a:cubicBezTo>
                  <a:cubicBezTo>
                    <a:pt x="51" y="4"/>
                    <a:pt x="51" y="4"/>
                    <a:pt x="51" y="4"/>
                  </a:cubicBezTo>
                  <a:cubicBezTo>
                    <a:pt x="51" y="2"/>
                    <a:pt x="53" y="0"/>
                    <a:pt x="55" y="0"/>
                  </a:cubicBezTo>
                  <a:cubicBezTo>
                    <a:pt x="85" y="0"/>
                    <a:pt x="85" y="0"/>
                    <a:pt x="85" y="0"/>
                  </a:cubicBezTo>
                  <a:cubicBezTo>
                    <a:pt x="87" y="0"/>
                    <a:pt x="89" y="2"/>
                    <a:pt x="89" y="4"/>
                  </a:cubicBezTo>
                  <a:cubicBezTo>
                    <a:pt x="89" y="19"/>
                    <a:pt x="89" y="19"/>
                    <a:pt x="89" y="19"/>
                  </a:cubicBezTo>
                  <a:cubicBezTo>
                    <a:pt x="95" y="22"/>
                    <a:pt x="100" y="25"/>
                    <a:pt x="104" y="28"/>
                  </a:cubicBezTo>
                  <a:cubicBezTo>
                    <a:pt x="116" y="20"/>
                    <a:pt x="116" y="20"/>
                    <a:pt x="116" y="20"/>
                  </a:cubicBezTo>
                  <a:cubicBezTo>
                    <a:pt x="117" y="20"/>
                    <a:pt x="118" y="20"/>
                    <a:pt x="119" y="20"/>
                  </a:cubicBezTo>
                  <a:cubicBezTo>
                    <a:pt x="120" y="20"/>
                    <a:pt x="121" y="21"/>
                    <a:pt x="121" y="22"/>
                  </a:cubicBezTo>
                  <a:cubicBezTo>
                    <a:pt x="136" y="48"/>
                    <a:pt x="136" y="48"/>
                    <a:pt x="136" y="48"/>
                  </a:cubicBezTo>
                  <a:cubicBezTo>
                    <a:pt x="138" y="50"/>
                    <a:pt x="137" y="52"/>
                    <a:pt x="135" y="54"/>
                  </a:cubicBezTo>
                  <a:cubicBezTo>
                    <a:pt x="122" y="61"/>
                    <a:pt x="122" y="61"/>
                    <a:pt x="122" y="61"/>
                  </a:cubicBezTo>
                  <a:cubicBezTo>
                    <a:pt x="123" y="67"/>
                    <a:pt x="123" y="73"/>
                    <a:pt x="122" y="79"/>
                  </a:cubicBezTo>
                  <a:cubicBezTo>
                    <a:pt x="135" y="86"/>
                    <a:pt x="135" y="86"/>
                    <a:pt x="135" y="86"/>
                  </a:cubicBezTo>
                  <a:cubicBezTo>
                    <a:pt x="137" y="87"/>
                    <a:pt x="138" y="90"/>
                    <a:pt x="136" y="91"/>
                  </a:cubicBezTo>
                  <a:cubicBezTo>
                    <a:pt x="121" y="118"/>
                    <a:pt x="121" y="118"/>
                    <a:pt x="121" y="118"/>
                  </a:cubicBezTo>
                  <a:cubicBezTo>
                    <a:pt x="121" y="119"/>
                    <a:pt x="120" y="119"/>
                    <a:pt x="119" y="119"/>
                  </a:cubicBezTo>
                  <a:cubicBezTo>
                    <a:pt x="118" y="120"/>
                    <a:pt x="117" y="120"/>
                    <a:pt x="116" y="119"/>
                  </a:cubicBezTo>
                  <a:cubicBezTo>
                    <a:pt x="104" y="112"/>
                    <a:pt x="104" y="112"/>
                    <a:pt x="104" y="112"/>
                  </a:cubicBezTo>
                  <a:cubicBezTo>
                    <a:pt x="100" y="115"/>
                    <a:pt x="95" y="118"/>
                    <a:pt x="89" y="120"/>
                  </a:cubicBezTo>
                  <a:cubicBezTo>
                    <a:pt x="89" y="132"/>
                    <a:pt x="89" y="132"/>
                    <a:pt x="89" y="132"/>
                  </a:cubicBezTo>
                  <a:cubicBezTo>
                    <a:pt x="89" y="134"/>
                    <a:pt x="87" y="136"/>
                    <a:pt x="85" y="136"/>
                  </a:cubicBezTo>
                  <a:close/>
                  <a:moveTo>
                    <a:pt x="59" y="128"/>
                  </a:moveTo>
                  <a:cubicBezTo>
                    <a:pt x="81" y="128"/>
                    <a:pt x="81" y="128"/>
                    <a:pt x="81" y="128"/>
                  </a:cubicBezTo>
                  <a:cubicBezTo>
                    <a:pt x="81" y="118"/>
                    <a:pt x="81" y="118"/>
                    <a:pt x="81" y="118"/>
                  </a:cubicBezTo>
                  <a:cubicBezTo>
                    <a:pt x="81" y="116"/>
                    <a:pt x="82" y="115"/>
                    <a:pt x="83" y="114"/>
                  </a:cubicBezTo>
                  <a:cubicBezTo>
                    <a:pt x="91" y="111"/>
                    <a:pt x="97" y="107"/>
                    <a:pt x="101" y="104"/>
                  </a:cubicBezTo>
                  <a:cubicBezTo>
                    <a:pt x="102" y="103"/>
                    <a:pt x="104" y="103"/>
                    <a:pt x="105" y="103"/>
                  </a:cubicBezTo>
                  <a:cubicBezTo>
                    <a:pt x="116" y="110"/>
                    <a:pt x="116" y="110"/>
                    <a:pt x="116" y="110"/>
                  </a:cubicBezTo>
                  <a:cubicBezTo>
                    <a:pt x="128" y="91"/>
                    <a:pt x="128" y="91"/>
                    <a:pt x="128" y="91"/>
                  </a:cubicBezTo>
                  <a:cubicBezTo>
                    <a:pt x="116" y="84"/>
                    <a:pt x="116" y="84"/>
                    <a:pt x="116" y="84"/>
                  </a:cubicBezTo>
                  <a:cubicBezTo>
                    <a:pt x="114" y="83"/>
                    <a:pt x="114" y="82"/>
                    <a:pt x="114" y="80"/>
                  </a:cubicBezTo>
                  <a:cubicBezTo>
                    <a:pt x="115" y="73"/>
                    <a:pt x="115" y="66"/>
                    <a:pt x="114" y="60"/>
                  </a:cubicBezTo>
                  <a:cubicBezTo>
                    <a:pt x="114" y="58"/>
                    <a:pt x="114" y="56"/>
                    <a:pt x="116" y="55"/>
                  </a:cubicBezTo>
                  <a:cubicBezTo>
                    <a:pt x="128" y="49"/>
                    <a:pt x="128" y="49"/>
                    <a:pt x="128" y="49"/>
                  </a:cubicBezTo>
                  <a:cubicBezTo>
                    <a:pt x="116" y="29"/>
                    <a:pt x="116" y="29"/>
                    <a:pt x="116" y="29"/>
                  </a:cubicBezTo>
                  <a:cubicBezTo>
                    <a:pt x="105" y="36"/>
                    <a:pt x="105" y="36"/>
                    <a:pt x="105" y="36"/>
                  </a:cubicBezTo>
                  <a:cubicBezTo>
                    <a:pt x="104" y="37"/>
                    <a:pt x="102" y="37"/>
                    <a:pt x="101" y="36"/>
                  </a:cubicBezTo>
                  <a:cubicBezTo>
                    <a:pt x="97" y="32"/>
                    <a:pt x="91" y="29"/>
                    <a:pt x="83" y="25"/>
                  </a:cubicBezTo>
                  <a:cubicBezTo>
                    <a:pt x="82" y="25"/>
                    <a:pt x="81" y="23"/>
                    <a:pt x="81" y="22"/>
                  </a:cubicBezTo>
                  <a:cubicBezTo>
                    <a:pt x="81" y="8"/>
                    <a:pt x="81" y="8"/>
                    <a:pt x="81" y="8"/>
                  </a:cubicBezTo>
                  <a:cubicBezTo>
                    <a:pt x="59" y="8"/>
                    <a:pt x="59" y="8"/>
                    <a:pt x="59" y="8"/>
                  </a:cubicBezTo>
                  <a:cubicBezTo>
                    <a:pt x="59" y="22"/>
                    <a:pt x="59" y="22"/>
                    <a:pt x="59" y="22"/>
                  </a:cubicBezTo>
                  <a:cubicBezTo>
                    <a:pt x="59" y="23"/>
                    <a:pt x="57" y="25"/>
                    <a:pt x="56" y="26"/>
                  </a:cubicBezTo>
                  <a:cubicBezTo>
                    <a:pt x="47" y="28"/>
                    <a:pt x="43" y="31"/>
                    <a:pt x="38" y="35"/>
                  </a:cubicBezTo>
                  <a:cubicBezTo>
                    <a:pt x="37" y="37"/>
                    <a:pt x="35" y="37"/>
                    <a:pt x="33" y="36"/>
                  </a:cubicBezTo>
                  <a:cubicBezTo>
                    <a:pt x="21" y="29"/>
                    <a:pt x="21" y="29"/>
                    <a:pt x="21" y="29"/>
                  </a:cubicBezTo>
                  <a:cubicBezTo>
                    <a:pt x="10" y="49"/>
                    <a:pt x="10" y="49"/>
                    <a:pt x="10" y="49"/>
                  </a:cubicBezTo>
                  <a:cubicBezTo>
                    <a:pt x="22" y="55"/>
                    <a:pt x="22" y="55"/>
                    <a:pt x="22" y="55"/>
                  </a:cubicBezTo>
                  <a:cubicBezTo>
                    <a:pt x="23" y="56"/>
                    <a:pt x="24" y="58"/>
                    <a:pt x="23" y="60"/>
                  </a:cubicBezTo>
                  <a:cubicBezTo>
                    <a:pt x="22" y="66"/>
                    <a:pt x="22" y="73"/>
                    <a:pt x="23" y="80"/>
                  </a:cubicBezTo>
                  <a:cubicBezTo>
                    <a:pt x="24" y="82"/>
                    <a:pt x="23" y="83"/>
                    <a:pt x="21" y="84"/>
                  </a:cubicBezTo>
                  <a:cubicBezTo>
                    <a:pt x="10" y="91"/>
                    <a:pt x="10" y="91"/>
                    <a:pt x="10" y="91"/>
                  </a:cubicBezTo>
                  <a:cubicBezTo>
                    <a:pt x="21" y="110"/>
                    <a:pt x="21" y="110"/>
                    <a:pt x="21" y="110"/>
                  </a:cubicBezTo>
                  <a:cubicBezTo>
                    <a:pt x="33" y="103"/>
                    <a:pt x="33" y="103"/>
                    <a:pt x="33" y="103"/>
                  </a:cubicBezTo>
                  <a:cubicBezTo>
                    <a:pt x="35" y="103"/>
                    <a:pt x="37" y="103"/>
                    <a:pt x="38" y="104"/>
                  </a:cubicBezTo>
                  <a:cubicBezTo>
                    <a:pt x="43" y="109"/>
                    <a:pt x="47" y="112"/>
                    <a:pt x="56" y="114"/>
                  </a:cubicBezTo>
                  <a:cubicBezTo>
                    <a:pt x="57" y="114"/>
                    <a:pt x="59" y="116"/>
                    <a:pt x="59" y="118"/>
                  </a:cubicBezTo>
                  <a:lnTo>
                    <a:pt x="59" y="128"/>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34"/>
            <p:cNvSpPr>
              <a:spLocks noEditPoints="1"/>
            </p:cNvSpPr>
            <p:nvPr/>
          </p:nvSpPr>
          <p:spPr bwMode="auto">
            <a:xfrm>
              <a:off x="2143125" y="4117975"/>
              <a:ext cx="117475" cy="115887"/>
            </a:xfrm>
            <a:custGeom>
              <a:avLst/>
              <a:gdLst>
                <a:gd name="T0" fmla="*/ 25 w 49"/>
                <a:gd name="T1" fmla="*/ 48 h 48"/>
                <a:gd name="T2" fmla="*/ 0 w 49"/>
                <a:gd name="T3" fmla="*/ 24 h 48"/>
                <a:gd name="T4" fmla="*/ 25 w 49"/>
                <a:gd name="T5" fmla="*/ 0 h 48"/>
                <a:gd name="T6" fmla="*/ 49 w 49"/>
                <a:gd name="T7" fmla="*/ 24 h 48"/>
                <a:gd name="T8" fmla="*/ 25 w 49"/>
                <a:gd name="T9" fmla="*/ 48 h 48"/>
                <a:gd name="T10" fmla="*/ 25 w 49"/>
                <a:gd name="T11" fmla="*/ 8 h 48"/>
                <a:gd name="T12" fmla="*/ 8 w 49"/>
                <a:gd name="T13" fmla="*/ 24 h 48"/>
                <a:gd name="T14" fmla="*/ 25 w 49"/>
                <a:gd name="T15" fmla="*/ 40 h 48"/>
                <a:gd name="T16" fmla="*/ 41 w 49"/>
                <a:gd name="T17" fmla="*/ 24 h 48"/>
                <a:gd name="T18" fmla="*/ 25 w 49"/>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5" y="48"/>
                  </a:moveTo>
                  <a:cubicBezTo>
                    <a:pt x="11" y="48"/>
                    <a:pt x="0" y="37"/>
                    <a:pt x="0" y="24"/>
                  </a:cubicBezTo>
                  <a:cubicBezTo>
                    <a:pt x="0" y="10"/>
                    <a:pt x="11" y="0"/>
                    <a:pt x="25" y="0"/>
                  </a:cubicBezTo>
                  <a:cubicBezTo>
                    <a:pt x="38" y="0"/>
                    <a:pt x="49" y="10"/>
                    <a:pt x="49" y="24"/>
                  </a:cubicBezTo>
                  <a:cubicBezTo>
                    <a:pt x="49" y="37"/>
                    <a:pt x="38" y="48"/>
                    <a:pt x="25" y="48"/>
                  </a:cubicBezTo>
                  <a:close/>
                  <a:moveTo>
                    <a:pt x="25" y="8"/>
                  </a:moveTo>
                  <a:cubicBezTo>
                    <a:pt x="16" y="8"/>
                    <a:pt x="8" y="15"/>
                    <a:pt x="8" y="24"/>
                  </a:cubicBezTo>
                  <a:cubicBezTo>
                    <a:pt x="8" y="33"/>
                    <a:pt x="16" y="40"/>
                    <a:pt x="25" y="40"/>
                  </a:cubicBezTo>
                  <a:cubicBezTo>
                    <a:pt x="34" y="40"/>
                    <a:pt x="41" y="33"/>
                    <a:pt x="41" y="24"/>
                  </a:cubicBezTo>
                  <a:cubicBezTo>
                    <a:pt x="41" y="15"/>
                    <a:pt x="34" y="8"/>
                    <a:pt x="25"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35"/>
            <p:cNvSpPr>
              <a:spLocks noEditPoints="1"/>
            </p:cNvSpPr>
            <p:nvPr/>
          </p:nvSpPr>
          <p:spPr bwMode="auto">
            <a:xfrm>
              <a:off x="1790700" y="4289425"/>
              <a:ext cx="330200" cy="327025"/>
            </a:xfrm>
            <a:custGeom>
              <a:avLst/>
              <a:gdLst>
                <a:gd name="T0" fmla="*/ 55 w 137"/>
                <a:gd name="T1" fmla="*/ 136 h 136"/>
                <a:gd name="T2" fmla="*/ 51 w 137"/>
                <a:gd name="T3" fmla="*/ 118 h 136"/>
                <a:gd name="T4" fmla="*/ 22 w 137"/>
                <a:gd name="T5" fmla="*/ 116 h 136"/>
                <a:gd name="T6" fmla="*/ 1 w 137"/>
                <a:gd name="T7" fmla="*/ 88 h 136"/>
                <a:gd name="T8" fmla="*/ 3 w 137"/>
                <a:gd name="T9" fmla="*/ 83 h 136"/>
                <a:gd name="T10" fmla="*/ 15 w 137"/>
                <a:gd name="T11" fmla="*/ 58 h 136"/>
                <a:gd name="T12" fmla="*/ 1 w 137"/>
                <a:gd name="T13" fmla="*/ 48 h 136"/>
                <a:gd name="T14" fmla="*/ 16 w 137"/>
                <a:gd name="T15" fmla="*/ 19 h 136"/>
                <a:gd name="T16" fmla="*/ 35 w 137"/>
                <a:gd name="T17" fmla="*/ 25 h 136"/>
                <a:gd name="T18" fmla="*/ 51 w 137"/>
                <a:gd name="T19" fmla="*/ 4 h 136"/>
                <a:gd name="T20" fmla="*/ 85 w 137"/>
                <a:gd name="T21" fmla="*/ 0 h 136"/>
                <a:gd name="T22" fmla="*/ 89 w 137"/>
                <a:gd name="T23" fmla="*/ 16 h 136"/>
                <a:gd name="T24" fmla="*/ 116 w 137"/>
                <a:gd name="T25" fmla="*/ 17 h 136"/>
                <a:gd name="T26" fmla="*/ 122 w 137"/>
                <a:gd name="T27" fmla="*/ 19 h 136"/>
                <a:gd name="T28" fmla="*/ 137 w 137"/>
                <a:gd name="T29" fmla="*/ 48 h 136"/>
                <a:gd name="T30" fmla="*/ 123 w 137"/>
                <a:gd name="T31" fmla="*/ 58 h 136"/>
                <a:gd name="T32" fmla="*/ 135 w 137"/>
                <a:gd name="T33" fmla="*/ 83 h 136"/>
                <a:gd name="T34" fmla="*/ 137 w 137"/>
                <a:gd name="T35" fmla="*/ 88 h 136"/>
                <a:gd name="T36" fmla="*/ 119 w 137"/>
                <a:gd name="T37" fmla="*/ 116 h 136"/>
                <a:gd name="T38" fmla="*/ 104 w 137"/>
                <a:gd name="T39" fmla="*/ 109 h 136"/>
                <a:gd name="T40" fmla="*/ 89 w 137"/>
                <a:gd name="T41" fmla="*/ 132 h 136"/>
                <a:gd name="T42" fmla="*/ 59 w 137"/>
                <a:gd name="T43" fmla="*/ 128 h 136"/>
                <a:gd name="T44" fmla="*/ 81 w 137"/>
                <a:gd name="T45" fmla="*/ 115 h 136"/>
                <a:gd name="T46" fmla="*/ 101 w 137"/>
                <a:gd name="T47" fmla="*/ 101 h 136"/>
                <a:gd name="T48" fmla="*/ 117 w 137"/>
                <a:gd name="T49" fmla="*/ 107 h 136"/>
                <a:gd name="T50" fmla="*/ 116 w 137"/>
                <a:gd name="T51" fmla="*/ 81 h 136"/>
                <a:gd name="T52" fmla="*/ 114 w 137"/>
                <a:gd name="T53" fmla="*/ 57 h 136"/>
                <a:gd name="T54" fmla="*/ 128 w 137"/>
                <a:gd name="T55" fmla="*/ 45 h 136"/>
                <a:gd name="T56" fmla="*/ 106 w 137"/>
                <a:gd name="T57" fmla="*/ 33 h 136"/>
                <a:gd name="T58" fmla="*/ 84 w 137"/>
                <a:gd name="T59" fmla="*/ 22 h 136"/>
                <a:gd name="T60" fmla="*/ 81 w 137"/>
                <a:gd name="T61" fmla="*/ 8 h 136"/>
                <a:gd name="T62" fmla="*/ 59 w 137"/>
                <a:gd name="T63" fmla="*/ 18 h 136"/>
                <a:gd name="T64" fmla="*/ 38 w 137"/>
                <a:gd name="T65" fmla="*/ 32 h 136"/>
                <a:gd name="T66" fmla="*/ 21 w 137"/>
                <a:gd name="T67" fmla="*/ 26 h 136"/>
                <a:gd name="T68" fmla="*/ 22 w 137"/>
                <a:gd name="T69" fmla="*/ 52 h 136"/>
                <a:gd name="T70" fmla="*/ 24 w 137"/>
                <a:gd name="T71" fmla="*/ 77 h 136"/>
                <a:gd name="T72" fmla="*/ 10 w 137"/>
                <a:gd name="T73" fmla="*/ 88 h 136"/>
                <a:gd name="T74" fmla="*/ 33 w 137"/>
                <a:gd name="T75" fmla="*/ 100 h 136"/>
                <a:gd name="T76" fmla="*/ 56 w 137"/>
                <a:gd name="T77" fmla="*/ 111 h 136"/>
                <a:gd name="T78" fmla="*/ 59 w 137"/>
                <a:gd name="T79"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36">
                  <a:moveTo>
                    <a:pt x="85" y="136"/>
                  </a:moveTo>
                  <a:cubicBezTo>
                    <a:pt x="55" y="136"/>
                    <a:pt x="55" y="136"/>
                    <a:pt x="55" y="136"/>
                  </a:cubicBezTo>
                  <a:cubicBezTo>
                    <a:pt x="53" y="136"/>
                    <a:pt x="51" y="134"/>
                    <a:pt x="51" y="132"/>
                  </a:cubicBezTo>
                  <a:cubicBezTo>
                    <a:pt x="51" y="118"/>
                    <a:pt x="51" y="118"/>
                    <a:pt x="51" y="118"/>
                  </a:cubicBezTo>
                  <a:cubicBezTo>
                    <a:pt x="43" y="116"/>
                    <a:pt x="39" y="112"/>
                    <a:pt x="35" y="109"/>
                  </a:cubicBezTo>
                  <a:cubicBezTo>
                    <a:pt x="22" y="116"/>
                    <a:pt x="22" y="116"/>
                    <a:pt x="22" y="116"/>
                  </a:cubicBezTo>
                  <a:cubicBezTo>
                    <a:pt x="20" y="117"/>
                    <a:pt x="17" y="116"/>
                    <a:pt x="16" y="114"/>
                  </a:cubicBezTo>
                  <a:cubicBezTo>
                    <a:pt x="1" y="88"/>
                    <a:pt x="1" y="88"/>
                    <a:pt x="1" y="88"/>
                  </a:cubicBezTo>
                  <a:cubicBezTo>
                    <a:pt x="1" y="87"/>
                    <a:pt x="0" y="86"/>
                    <a:pt x="1" y="85"/>
                  </a:cubicBezTo>
                  <a:cubicBezTo>
                    <a:pt x="1" y="84"/>
                    <a:pt x="2" y="83"/>
                    <a:pt x="3" y="83"/>
                  </a:cubicBezTo>
                  <a:cubicBezTo>
                    <a:pt x="15" y="76"/>
                    <a:pt x="15" y="76"/>
                    <a:pt x="15" y="76"/>
                  </a:cubicBezTo>
                  <a:cubicBezTo>
                    <a:pt x="14" y="70"/>
                    <a:pt x="14" y="64"/>
                    <a:pt x="15" y="58"/>
                  </a:cubicBezTo>
                  <a:cubicBezTo>
                    <a:pt x="3" y="50"/>
                    <a:pt x="3" y="50"/>
                    <a:pt x="3" y="50"/>
                  </a:cubicBezTo>
                  <a:cubicBezTo>
                    <a:pt x="2" y="50"/>
                    <a:pt x="1" y="49"/>
                    <a:pt x="1" y="48"/>
                  </a:cubicBezTo>
                  <a:cubicBezTo>
                    <a:pt x="1" y="47"/>
                    <a:pt x="1" y="46"/>
                    <a:pt x="1" y="45"/>
                  </a:cubicBezTo>
                  <a:cubicBezTo>
                    <a:pt x="16" y="19"/>
                    <a:pt x="16" y="19"/>
                    <a:pt x="16" y="19"/>
                  </a:cubicBezTo>
                  <a:cubicBezTo>
                    <a:pt x="18" y="17"/>
                    <a:pt x="20" y="16"/>
                    <a:pt x="22" y="17"/>
                  </a:cubicBezTo>
                  <a:cubicBezTo>
                    <a:pt x="35" y="25"/>
                    <a:pt x="35" y="25"/>
                    <a:pt x="35" y="25"/>
                  </a:cubicBezTo>
                  <a:cubicBezTo>
                    <a:pt x="39" y="21"/>
                    <a:pt x="43" y="18"/>
                    <a:pt x="51" y="15"/>
                  </a:cubicBezTo>
                  <a:cubicBezTo>
                    <a:pt x="51" y="4"/>
                    <a:pt x="51" y="4"/>
                    <a:pt x="51" y="4"/>
                  </a:cubicBezTo>
                  <a:cubicBezTo>
                    <a:pt x="51" y="2"/>
                    <a:pt x="53" y="0"/>
                    <a:pt x="55" y="0"/>
                  </a:cubicBezTo>
                  <a:cubicBezTo>
                    <a:pt x="85" y="0"/>
                    <a:pt x="85" y="0"/>
                    <a:pt x="85" y="0"/>
                  </a:cubicBezTo>
                  <a:cubicBezTo>
                    <a:pt x="87" y="0"/>
                    <a:pt x="89" y="2"/>
                    <a:pt x="89" y="4"/>
                  </a:cubicBezTo>
                  <a:cubicBezTo>
                    <a:pt x="89" y="16"/>
                    <a:pt x="89" y="16"/>
                    <a:pt x="89" y="16"/>
                  </a:cubicBezTo>
                  <a:cubicBezTo>
                    <a:pt x="95" y="19"/>
                    <a:pt x="100" y="22"/>
                    <a:pt x="104" y="25"/>
                  </a:cubicBezTo>
                  <a:cubicBezTo>
                    <a:pt x="116" y="17"/>
                    <a:pt x="116" y="17"/>
                    <a:pt x="116" y="17"/>
                  </a:cubicBezTo>
                  <a:cubicBezTo>
                    <a:pt x="117" y="17"/>
                    <a:pt x="118" y="17"/>
                    <a:pt x="119" y="17"/>
                  </a:cubicBezTo>
                  <a:cubicBezTo>
                    <a:pt x="120" y="17"/>
                    <a:pt x="121" y="18"/>
                    <a:pt x="122" y="19"/>
                  </a:cubicBezTo>
                  <a:cubicBezTo>
                    <a:pt x="137" y="45"/>
                    <a:pt x="137" y="45"/>
                    <a:pt x="137" y="45"/>
                  </a:cubicBezTo>
                  <a:cubicBezTo>
                    <a:pt x="137" y="46"/>
                    <a:pt x="137" y="47"/>
                    <a:pt x="137" y="48"/>
                  </a:cubicBezTo>
                  <a:cubicBezTo>
                    <a:pt x="137" y="49"/>
                    <a:pt x="136" y="50"/>
                    <a:pt x="135" y="50"/>
                  </a:cubicBezTo>
                  <a:cubicBezTo>
                    <a:pt x="123" y="58"/>
                    <a:pt x="123" y="58"/>
                    <a:pt x="123" y="58"/>
                  </a:cubicBezTo>
                  <a:cubicBezTo>
                    <a:pt x="124" y="64"/>
                    <a:pt x="124" y="70"/>
                    <a:pt x="123" y="76"/>
                  </a:cubicBezTo>
                  <a:cubicBezTo>
                    <a:pt x="135" y="83"/>
                    <a:pt x="135" y="83"/>
                    <a:pt x="135" y="83"/>
                  </a:cubicBezTo>
                  <a:cubicBezTo>
                    <a:pt x="136" y="83"/>
                    <a:pt x="137" y="84"/>
                    <a:pt x="137" y="85"/>
                  </a:cubicBezTo>
                  <a:cubicBezTo>
                    <a:pt x="137" y="86"/>
                    <a:pt x="137" y="87"/>
                    <a:pt x="137" y="88"/>
                  </a:cubicBezTo>
                  <a:cubicBezTo>
                    <a:pt x="122" y="114"/>
                    <a:pt x="122" y="114"/>
                    <a:pt x="122" y="114"/>
                  </a:cubicBezTo>
                  <a:cubicBezTo>
                    <a:pt x="121" y="115"/>
                    <a:pt x="120" y="116"/>
                    <a:pt x="119" y="116"/>
                  </a:cubicBezTo>
                  <a:cubicBezTo>
                    <a:pt x="118" y="117"/>
                    <a:pt x="117" y="116"/>
                    <a:pt x="116" y="116"/>
                  </a:cubicBezTo>
                  <a:cubicBezTo>
                    <a:pt x="104" y="109"/>
                    <a:pt x="104" y="109"/>
                    <a:pt x="104" y="109"/>
                  </a:cubicBezTo>
                  <a:cubicBezTo>
                    <a:pt x="100" y="112"/>
                    <a:pt x="95" y="114"/>
                    <a:pt x="89" y="117"/>
                  </a:cubicBezTo>
                  <a:cubicBezTo>
                    <a:pt x="89" y="132"/>
                    <a:pt x="89" y="132"/>
                    <a:pt x="89" y="132"/>
                  </a:cubicBezTo>
                  <a:cubicBezTo>
                    <a:pt x="89" y="134"/>
                    <a:pt x="87" y="136"/>
                    <a:pt x="85" y="136"/>
                  </a:cubicBezTo>
                  <a:close/>
                  <a:moveTo>
                    <a:pt x="59" y="128"/>
                  </a:moveTo>
                  <a:cubicBezTo>
                    <a:pt x="81" y="128"/>
                    <a:pt x="81" y="128"/>
                    <a:pt x="81" y="128"/>
                  </a:cubicBezTo>
                  <a:cubicBezTo>
                    <a:pt x="81" y="115"/>
                    <a:pt x="81" y="115"/>
                    <a:pt x="81" y="115"/>
                  </a:cubicBezTo>
                  <a:cubicBezTo>
                    <a:pt x="81" y="113"/>
                    <a:pt x="82" y="112"/>
                    <a:pt x="84" y="111"/>
                  </a:cubicBezTo>
                  <a:cubicBezTo>
                    <a:pt x="91" y="108"/>
                    <a:pt x="97" y="104"/>
                    <a:pt x="101" y="101"/>
                  </a:cubicBezTo>
                  <a:cubicBezTo>
                    <a:pt x="102" y="100"/>
                    <a:pt x="104" y="99"/>
                    <a:pt x="106" y="100"/>
                  </a:cubicBezTo>
                  <a:cubicBezTo>
                    <a:pt x="117" y="107"/>
                    <a:pt x="117" y="107"/>
                    <a:pt x="117" y="107"/>
                  </a:cubicBezTo>
                  <a:cubicBezTo>
                    <a:pt x="128" y="88"/>
                    <a:pt x="128" y="88"/>
                    <a:pt x="128" y="88"/>
                  </a:cubicBezTo>
                  <a:cubicBezTo>
                    <a:pt x="116" y="81"/>
                    <a:pt x="116" y="81"/>
                    <a:pt x="116" y="81"/>
                  </a:cubicBezTo>
                  <a:cubicBezTo>
                    <a:pt x="115" y="80"/>
                    <a:pt x="114" y="78"/>
                    <a:pt x="114" y="77"/>
                  </a:cubicBezTo>
                  <a:cubicBezTo>
                    <a:pt x="116" y="70"/>
                    <a:pt x="116" y="63"/>
                    <a:pt x="114" y="57"/>
                  </a:cubicBezTo>
                  <a:cubicBezTo>
                    <a:pt x="114" y="55"/>
                    <a:pt x="115" y="53"/>
                    <a:pt x="116" y="52"/>
                  </a:cubicBezTo>
                  <a:cubicBezTo>
                    <a:pt x="128" y="45"/>
                    <a:pt x="128" y="45"/>
                    <a:pt x="128" y="45"/>
                  </a:cubicBezTo>
                  <a:cubicBezTo>
                    <a:pt x="117" y="26"/>
                    <a:pt x="117" y="26"/>
                    <a:pt x="117" y="26"/>
                  </a:cubicBezTo>
                  <a:cubicBezTo>
                    <a:pt x="106" y="33"/>
                    <a:pt x="106" y="33"/>
                    <a:pt x="106" y="33"/>
                  </a:cubicBezTo>
                  <a:cubicBezTo>
                    <a:pt x="104" y="34"/>
                    <a:pt x="102" y="34"/>
                    <a:pt x="101" y="32"/>
                  </a:cubicBezTo>
                  <a:cubicBezTo>
                    <a:pt x="97" y="29"/>
                    <a:pt x="91" y="26"/>
                    <a:pt x="84" y="22"/>
                  </a:cubicBezTo>
                  <a:cubicBezTo>
                    <a:pt x="82" y="22"/>
                    <a:pt x="81" y="20"/>
                    <a:pt x="81" y="18"/>
                  </a:cubicBezTo>
                  <a:cubicBezTo>
                    <a:pt x="81" y="8"/>
                    <a:pt x="81" y="8"/>
                    <a:pt x="81" y="8"/>
                  </a:cubicBezTo>
                  <a:cubicBezTo>
                    <a:pt x="59" y="8"/>
                    <a:pt x="59" y="8"/>
                    <a:pt x="59" y="8"/>
                  </a:cubicBezTo>
                  <a:cubicBezTo>
                    <a:pt x="59" y="18"/>
                    <a:pt x="59" y="18"/>
                    <a:pt x="59" y="18"/>
                  </a:cubicBezTo>
                  <a:cubicBezTo>
                    <a:pt x="59" y="20"/>
                    <a:pt x="58" y="22"/>
                    <a:pt x="56" y="22"/>
                  </a:cubicBezTo>
                  <a:cubicBezTo>
                    <a:pt x="47" y="24"/>
                    <a:pt x="43" y="28"/>
                    <a:pt x="38" y="32"/>
                  </a:cubicBezTo>
                  <a:cubicBezTo>
                    <a:pt x="37" y="33"/>
                    <a:pt x="35" y="34"/>
                    <a:pt x="33" y="33"/>
                  </a:cubicBezTo>
                  <a:cubicBezTo>
                    <a:pt x="21" y="26"/>
                    <a:pt x="21" y="26"/>
                    <a:pt x="21" y="26"/>
                  </a:cubicBezTo>
                  <a:cubicBezTo>
                    <a:pt x="10" y="45"/>
                    <a:pt x="10" y="45"/>
                    <a:pt x="10" y="45"/>
                  </a:cubicBezTo>
                  <a:cubicBezTo>
                    <a:pt x="22" y="52"/>
                    <a:pt x="22" y="52"/>
                    <a:pt x="22" y="52"/>
                  </a:cubicBezTo>
                  <a:cubicBezTo>
                    <a:pt x="23" y="53"/>
                    <a:pt x="24" y="55"/>
                    <a:pt x="24" y="57"/>
                  </a:cubicBezTo>
                  <a:cubicBezTo>
                    <a:pt x="22" y="63"/>
                    <a:pt x="22" y="70"/>
                    <a:pt x="24" y="77"/>
                  </a:cubicBezTo>
                  <a:cubicBezTo>
                    <a:pt x="24" y="78"/>
                    <a:pt x="23" y="80"/>
                    <a:pt x="22" y="81"/>
                  </a:cubicBezTo>
                  <a:cubicBezTo>
                    <a:pt x="10" y="88"/>
                    <a:pt x="10" y="88"/>
                    <a:pt x="10" y="88"/>
                  </a:cubicBezTo>
                  <a:cubicBezTo>
                    <a:pt x="21" y="107"/>
                    <a:pt x="21" y="107"/>
                    <a:pt x="21" y="107"/>
                  </a:cubicBezTo>
                  <a:cubicBezTo>
                    <a:pt x="33" y="100"/>
                    <a:pt x="33" y="100"/>
                    <a:pt x="33" y="100"/>
                  </a:cubicBezTo>
                  <a:cubicBezTo>
                    <a:pt x="35" y="99"/>
                    <a:pt x="37" y="100"/>
                    <a:pt x="38" y="101"/>
                  </a:cubicBezTo>
                  <a:cubicBezTo>
                    <a:pt x="43" y="106"/>
                    <a:pt x="47" y="109"/>
                    <a:pt x="56" y="111"/>
                  </a:cubicBezTo>
                  <a:cubicBezTo>
                    <a:pt x="58" y="111"/>
                    <a:pt x="59" y="113"/>
                    <a:pt x="59" y="115"/>
                  </a:cubicBezTo>
                  <a:lnTo>
                    <a:pt x="59" y="128"/>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36"/>
            <p:cNvSpPr>
              <a:spLocks noEditPoints="1"/>
            </p:cNvSpPr>
            <p:nvPr/>
          </p:nvSpPr>
          <p:spPr bwMode="auto">
            <a:xfrm>
              <a:off x="1898650" y="4389438"/>
              <a:ext cx="115888" cy="119062"/>
            </a:xfrm>
            <a:custGeom>
              <a:avLst/>
              <a:gdLst>
                <a:gd name="T0" fmla="*/ 24 w 48"/>
                <a:gd name="T1" fmla="*/ 49 h 49"/>
                <a:gd name="T2" fmla="*/ 0 w 48"/>
                <a:gd name="T3" fmla="*/ 25 h 49"/>
                <a:gd name="T4" fmla="*/ 24 w 48"/>
                <a:gd name="T5" fmla="*/ 0 h 49"/>
                <a:gd name="T6" fmla="*/ 48 w 48"/>
                <a:gd name="T7" fmla="*/ 25 h 49"/>
                <a:gd name="T8" fmla="*/ 24 w 48"/>
                <a:gd name="T9" fmla="*/ 49 h 49"/>
                <a:gd name="T10" fmla="*/ 24 w 48"/>
                <a:gd name="T11" fmla="*/ 8 h 49"/>
                <a:gd name="T12" fmla="*/ 8 w 48"/>
                <a:gd name="T13" fmla="*/ 25 h 49"/>
                <a:gd name="T14" fmla="*/ 24 w 48"/>
                <a:gd name="T15" fmla="*/ 41 h 49"/>
                <a:gd name="T16" fmla="*/ 40 w 48"/>
                <a:gd name="T17" fmla="*/ 25 h 49"/>
                <a:gd name="T18" fmla="*/ 24 w 48"/>
                <a:gd name="T1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49"/>
                  </a:moveTo>
                  <a:cubicBezTo>
                    <a:pt x="11" y="49"/>
                    <a:pt x="0" y="38"/>
                    <a:pt x="0" y="25"/>
                  </a:cubicBezTo>
                  <a:cubicBezTo>
                    <a:pt x="0" y="11"/>
                    <a:pt x="11" y="0"/>
                    <a:pt x="24" y="0"/>
                  </a:cubicBezTo>
                  <a:cubicBezTo>
                    <a:pt x="37" y="0"/>
                    <a:pt x="48" y="11"/>
                    <a:pt x="48" y="25"/>
                  </a:cubicBezTo>
                  <a:cubicBezTo>
                    <a:pt x="48" y="38"/>
                    <a:pt x="37" y="49"/>
                    <a:pt x="24" y="49"/>
                  </a:cubicBezTo>
                  <a:close/>
                  <a:moveTo>
                    <a:pt x="24" y="8"/>
                  </a:moveTo>
                  <a:cubicBezTo>
                    <a:pt x="15" y="8"/>
                    <a:pt x="8" y="16"/>
                    <a:pt x="8" y="25"/>
                  </a:cubicBezTo>
                  <a:cubicBezTo>
                    <a:pt x="8" y="34"/>
                    <a:pt x="15" y="41"/>
                    <a:pt x="24" y="41"/>
                  </a:cubicBezTo>
                  <a:cubicBezTo>
                    <a:pt x="33" y="41"/>
                    <a:pt x="40" y="34"/>
                    <a:pt x="40" y="25"/>
                  </a:cubicBezTo>
                  <a:cubicBezTo>
                    <a:pt x="40" y="16"/>
                    <a:pt x="33" y="8"/>
                    <a:pt x="24"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6709649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262986" y="708405"/>
            <a:ext cx="6280550" cy="461665"/>
          </a:xfrm>
          <a:prstGeom prst="rect">
            <a:avLst/>
          </a:prstGeom>
          <a:noFill/>
        </p:spPr>
        <p:txBody>
          <a:bodyPr wrap="square" rtlCol="0">
            <a:spAutoFit/>
          </a:bodyPr>
          <a:lstStyle/>
          <a:p>
            <a:r>
              <a:rPr lang="en-US" sz="2400" b="1" dirty="0">
                <a:solidFill>
                  <a:srgbClr val="0D4571"/>
                </a:solidFill>
                <a:latin typeface="Arial"/>
                <a:cs typeface="Arial"/>
              </a:rPr>
              <a:t>Continuously manage your plan</a:t>
            </a:r>
          </a:p>
        </p:txBody>
      </p:sp>
      <p:grpSp>
        <p:nvGrpSpPr>
          <p:cNvPr id="46" name="Group 45"/>
          <p:cNvGrpSpPr/>
          <p:nvPr/>
        </p:nvGrpSpPr>
        <p:grpSpPr>
          <a:xfrm>
            <a:off x="253397" y="0"/>
            <a:ext cx="2407627" cy="561402"/>
            <a:chOff x="5913317" y="0"/>
            <a:chExt cx="2407627" cy="561402"/>
          </a:xfrm>
        </p:grpSpPr>
        <p:sp>
          <p:nvSpPr>
            <p:cNvPr id="47" name="Round Same Side Corner Rectangle 46"/>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48" name="Group 47"/>
            <p:cNvGrpSpPr/>
            <p:nvPr/>
          </p:nvGrpSpPr>
          <p:grpSpPr>
            <a:xfrm>
              <a:off x="5998058" y="117953"/>
              <a:ext cx="1806980" cy="328396"/>
              <a:chOff x="-18290" y="2448962"/>
              <a:chExt cx="1806980" cy="288079"/>
            </a:xfrm>
          </p:grpSpPr>
          <p:sp>
            <p:nvSpPr>
              <p:cNvPr id="70" name="Rounded Rectangle 69"/>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1" name="TextBox 70"/>
              <p:cNvSpPr txBox="1"/>
              <p:nvPr/>
            </p:nvSpPr>
            <p:spPr>
              <a:xfrm>
                <a:off x="-18290" y="2486839"/>
                <a:ext cx="1806980" cy="238492"/>
              </a:xfrm>
              <a:prstGeom prst="rect">
                <a:avLst/>
              </a:prstGeom>
              <a:noFill/>
            </p:spPr>
            <p:txBody>
              <a:bodyPr wrap="square" rtlCol="0">
                <a:spAutoFit/>
              </a:bodyPr>
              <a:lstStyle/>
              <a:p>
                <a:pPr lvl="0" algn="ctr">
                  <a:lnSpc>
                    <a:spcPct val="80000"/>
                  </a:lnSpc>
                </a:pPr>
                <a:r>
                  <a:rPr lang="en-US" sz="1400" b="1" kern="1300" dirty="0">
                    <a:solidFill>
                      <a:schemeClr val="bg1"/>
                    </a:solidFill>
                    <a:latin typeface="Arial"/>
                    <a:cs typeface="Arial"/>
                  </a:rPr>
                  <a:t>STEP 3</a:t>
                </a:r>
                <a:endParaRPr lang="en-US" sz="1400" b="1" dirty="0">
                  <a:solidFill>
                    <a:schemeClr val="bg1"/>
                  </a:solidFill>
                  <a:latin typeface="Arial"/>
                  <a:cs typeface="Arial"/>
                </a:endParaRPr>
              </a:p>
            </p:txBody>
          </p:sp>
        </p:grpSp>
        <p:sp>
          <p:nvSpPr>
            <p:cNvPr id="49" name="Oval 48"/>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grpSp>
        <p:nvGrpSpPr>
          <p:cNvPr id="72" name="Group 71"/>
          <p:cNvGrpSpPr/>
          <p:nvPr/>
        </p:nvGrpSpPr>
        <p:grpSpPr>
          <a:xfrm>
            <a:off x="2274800" y="168275"/>
            <a:ext cx="215668" cy="229966"/>
            <a:chOff x="1790700" y="4003675"/>
            <a:chExt cx="574675" cy="612775"/>
          </a:xfrm>
          <a:solidFill>
            <a:schemeClr val="bg1"/>
          </a:solidFill>
        </p:grpSpPr>
        <p:sp>
          <p:nvSpPr>
            <p:cNvPr id="73" name="Freeform 33"/>
            <p:cNvSpPr>
              <a:spLocks noEditPoints="1"/>
            </p:cNvSpPr>
            <p:nvPr/>
          </p:nvSpPr>
          <p:spPr bwMode="auto">
            <a:xfrm>
              <a:off x="2035175" y="4003675"/>
              <a:ext cx="330200" cy="327025"/>
            </a:xfrm>
            <a:custGeom>
              <a:avLst/>
              <a:gdLst>
                <a:gd name="T0" fmla="*/ 55 w 138"/>
                <a:gd name="T1" fmla="*/ 136 h 136"/>
                <a:gd name="T2" fmla="*/ 51 w 138"/>
                <a:gd name="T3" fmla="*/ 121 h 136"/>
                <a:gd name="T4" fmla="*/ 21 w 138"/>
                <a:gd name="T5" fmla="*/ 119 h 136"/>
                <a:gd name="T6" fmla="*/ 1 w 138"/>
                <a:gd name="T7" fmla="*/ 91 h 136"/>
                <a:gd name="T8" fmla="*/ 2 w 138"/>
                <a:gd name="T9" fmla="*/ 86 h 136"/>
                <a:gd name="T10" fmla="*/ 15 w 138"/>
                <a:gd name="T11" fmla="*/ 61 h 136"/>
                <a:gd name="T12" fmla="*/ 1 w 138"/>
                <a:gd name="T13" fmla="*/ 51 h 136"/>
                <a:gd name="T14" fmla="*/ 16 w 138"/>
                <a:gd name="T15" fmla="*/ 22 h 136"/>
                <a:gd name="T16" fmla="*/ 35 w 138"/>
                <a:gd name="T17" fmla="*/ 28 h 136"/>
                <a:gd name="T18" fmla="*/ 51 w 138"/>
                <a:gd name="T19" fmla="*/ 4 h 136"/>
                <a:gd name="T20" fmla="*/ 85 w 138"/>
                <a:gd name="T21" fmla="*/ 0 h 136"/>
                <a:gd name="T22" fmla="*/ 89 w 138"/>
                <a:gd name="T23" fmla="*/ 19 h 136"/>
                <a:gd name="T24" fmla="*/ 116 w 138"/>
                <a:gd name="T25" fmla="*/ 20 h 136"/>
                <a:gd name="T26" fmla="*/ 121 w 138"/>
                <a:gd name="T27" fmla="*/ 22 h 136"/>
                <a:gd name="T28" fmla="*/ 135 w 138"/>
                <a:gd name="T29" fmla="*/ 54 h 136"/>
                <a:gd name="T30" fmla="*/ 122 w 138"/>
                <a:gd name="T31" fmla="*/ 79 h 136"/>
                <a:gd name="T32" fmla="*/ 136 w 138"/>
                <a:gd name="T33" fmla="*/ 91 h 136"/>
                <a:gd name="T34" fmla="*/ 119 w 138"/>
                <a:gd name="T35" fmla="*/ 119 h 136"/>
                <a:gd name="T36" fmla="*/ 104 w 138"/>
                <a:gd name="T37" fmla="*/ 112 h 136"/>
                <a:gd name="T38" fmla="*/ 89 w 138"/>
                <a:gd name="T39" fmla="*/ 132 h 136"/>
                <a:gd name="T40" fmla="*/ 59 w 138"/>
                <a:gd name="T41" fmla="*/ 128 h 136"/>
                <a:gd name="T42" fmla="*/ 81 w 138"/>
                <a:gd name="T43" fmla="*/ 118 h 136"/>
                <a:gd name="T44" fmla="*/ 101 w 138"/>
                <a:gd name="T45" fmla="*/ 104 h 136"/>
                <a:gd name="T46" fmla="*/ 116 w 138"/>
                <a:gd name="T47" fmla="*/ 110 h 136"/>
                <a:gd name="T48" fmla="*/ 116 w 138"/>
                <a:gd name="T49" fmla="*/ 84 h 136"/>
                <a:gd name="T50" fmla="*/ 114 w 138"/>
                <a:gd name="T51" fmla="*/ 60 h 136"/>
                <a:gd name="T52" fmla="*/ 128 w 138"/>
                <a:gd name="T53" fmla="*/ 49 h 136"/>
                <a:gd name="T54" fmla="*/ 105 w 138"/>
                <a:gd name="T55" fmla="*/ 36 h 136"/>
                <a:gd name="T56" fmla="*/ 83 w 138"/>
                <a:gd name="T57" fmla="*/ 25 h 136"/>
                <a:gd name="T58" fmla="*/ 81 w 138"/>
                <a:gd name="T59" fmla="*/ 8 h 136"/>
                <a:gd name="T60" fmla="*/ 59 w 138"/>
                <a:gd name="T61" fmla="*/ 22 h 136"/>
                <a:gd name="T62" fmla="*/ 38 w 138"/>
                <a:gd name="T63" fmla="*/ 35 h 136"/>
                <a:gd name="T64" fmla="*/ 21 w 138"/>
                <a:gd name="T65" fmla="*/ 29 h 136"/>
                <a:gd name="T66" fmla="*/ 22 w 138"/>
                <a:gd name="T67" fmla="*/ 55 h 136"/>
                <a:gd name="T68" fmla="*/ 23 w 138"/>
                <a:gd name="T69" fmla="*/ 80 h 136"/>
                <a:gd name="T70" fmla="*/ 10 w 138"/>
                <a:gd name="T71" fmla="*/ 91 h 136"/>
                <a:gd name="T72" fmla="*/ 33 w 138"/>
                <a:gd name="T73" fmla="*/ 103 h 136"/>
                <a:gd name="T74" fmla="*/ 56 w 138"/>
                <a:gd name="T75" fmla="*/ 114 h 136"/>
                <a:gd name="T76" fmla="*/ 59 w 138"/>
                <a:gd name="T77"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136">
                  <a:moveTo>
                    <a:pt x="85" y="136"/>
                  </a:moveTo>
                  <a:cubicBezTo>
                    <a:pt x="55" y="136"/>
                    <a:pt x="55" y="136"/>
                    <a:pt x="55" y="136"/>
                  </a:cubicBezTo>
                  <a:cubicBezTo>
                    <a:pt x="53" y="136"/>
                    <a:pt x="51" y="134"/>
                    <a:pt x="51" y="132"/>
                  </a:cubicBezTo>
                  <a:cubicBezTo>
                    <a:pt x="51" y="121"/>
                    <a:pt x="51" y="121"/>
                    <a:pt x="51" y="121"/>
                  </a:cubicBezTo>
                  <a:cubicBezTo>
                    <a:pt x="43" y="119"/>
                    <a:pt x="39" y="116"/>
                    <a:pt x="35" y="112"/>
                  </a:cubicBezTo>
                  <a:cubicBezTo>
                    <a:pt x="21" y="119"/>
                    <a:pt x="21" y="119"/>
                    <a:pt x="21" y="119"/>
                  </a:cubicBezTo>
                  <a:cubicBezTo>
                    <a:pt x="19" y="120"/>
                    <a:pt x="17" y="120"/>
                    <a:pt x="16" y="118"/>
                  </a:cubicBezTo>
                  <a:cubicBezTo>
                    <a:pt x="1" y="91"/>
                    <a:pt x="1" y="91"/>
                    <a:pt x="1" y="91"/>
                  </a:cubicBezTo>
                  <a:cubicBezTo>
                    <a:pt x="0" y="91"/>
                    <a:pt x="0" y="89"/>
                    <a:pt x="0" y="88"/>
                  </a:cubicBezTo>
                  <a:cubicBezTo>
                    <a:pt x="1" y="87"/>
                    <a:pt x="1" y="86"/>
                    <a:pt x="2" y="86"/>
                  </a:cubicBezTo>
                  <a:cubicBezTo>
                    <a:pt x="15" y="79"/>
                    <a:pt x="15" y="79"/>
                    <a:pt x="15" y="79"/>
                  </a:cubicBezTo>
                  <a:cubicBezTo>
                    <a:pt x="14" y="73"/>
                    <a:pt x="14" y="67"/>
                    <a:pt x="15" y="61"/>
                  </a:cubicBezTo>
                  <a:cubicBezTo>
                    <a:pt x="2" y="54"/>
                    <a:pt x="2" y="54"/>
                    <a:pt x="2" y="54"/>
                  </a:cubicBezTo>
                  <a:cubicBezTo>
                    <a:pt x="2" y="53"/>
                    <a:pt x="1" y="52"/>
                    <a:pt x="1" y="51"/>
                  </a:cubicBezTo>
                  <a:cubicBezTo>
                    <a:pt x="0" y="50"/>
                    <a:pt x="0" y="49"/>
                    <a:pt x="1" y="48"/>
                  </a:cubicBezTo>
                  <a:cubicBezTo>
                    <a:pt x="16" y="22"/>
                    <a:pt x="16" y="22"/>
                    <a:pt x="16" y="22"/>
                  </a:cubicBezTo>
                  <a:cubicBezTo>
                    <a:pt x="17" y="20"/>
                    <a:pt x="20" y="19"/>
                    <a:pt x="22" y="20"/>
                  </a:cubicBezTo>
                  <a:cubicBezTo>
                    <a:pt x="35" y="28"/>
                    <a:pt x="35" y="28"/>
                    <a:pt x="35" y="28"/>
                  </a:cubicBezTo>
                  <a:cubicBezTo>
                    <a:pt x="39" y="24"/>
                    <a:pt x="43" y="21"/>
                    <a:pt x="51" y="19"/>
                  </a:cubicBezTo>
                  <a:cubicBezTo>
                    <a:pt x="51" y="4"/>
                    <a:pt x="51" y="4"/>
                    <a:pt x="51" y="4"/>
                  </a:cubicBezTo>
                  <a:cubicBezTo>
                    <a:pt x="51" y="2"/>
                    <a:pt x="53" y="0"/>
                    <a:pt x="55" y="0"/>
                  </a:cubicBezTo>
                  <a:cubicBezTo>
                    <a:pt x="85" y="0"/>
                    <a:pt x="85" y="0"/>
                    <a:pt x="85" y="0"/>
                  </a:cubicBezTo>
                  <a:cubicBezTo>
                    <a:pt x="87" y="0"/>
                    <a:pt x="89" y="2"/>
                    <a:pt x="89" y="4"/>
                  </a:cubicBezTo>
                  <a:cubicBezTo>
                    <a:pt x="89" y="19"/>
                    <a:pt x="89" y="19"/>
                    <a:pt x="89" y="19"/>
                  </a:cubicBezTo>
                  <a:cubicBezTo>
                    <a:pt x="95" y="22"/>
                    <a:pt x="100" y="25"/>
                    <a:pt x="104" y="28"/>
                  </a:cubicBezTo>
                  <a:cubicBezTo>
                    <a:pt x="116" y="20"/>
                    <a:pt x="116" y="20"/>
                    <a:pt x="116" y="20"/>
                  </a:cubicBezTo>
                  <a:cubicBezTo>
                    <a:pt x="117" y="20"/>
                    <a:pt x="118" y="20"/>
                    <a:pt x="119" y="20"/>
                  </a:cubicBezTo>
                  <a:cubicBezTo>
                    <a:pt x="120" y="20"/>
                    <a:pt x="121" y="21"/>
                    <a:pt x="121" y="22"/>
                  </a:cubicBezTo>
                  <a:cubicBezTo>
                    <a:pt x="136" y="48"/>
                    <a:pt x="136" y="48"/>
                    <a:pt x="136" y="48"/>
                  </a:cubicBezTo>
                  <a:cubicBezTo>
                    <a:pt x="138" y="50"/>
                    <a:pt x="137" y="52"/>
                    <a:pt x="135" y="54"/>
                  </a:cubicBezTo>
                  <a:cubicBezTo>
                    <a:pt x="122" y="61"/>
                    <a:pt x="122" y="61"/>
                    <a:pt x="122" y="61"/>
                  </a:cubicBezTo>
                  <a:cubicBezTo>
                    <a:pt x="123" y="67"/>
                    <a:pt x="123" y="73"/>
                    <a:pt x="122" y="79"/>
                  </a:cubicBezTo>
                  <a:cubicBezTo>
                    <a:pt x="135" y="86"/>
                    <a:pt x="135" y="86"/>
                    <a:pt x="135" y="86"/>
                  </a:cubicBezTo>
                  <a:cubicBezTo>
                    <a:pt x="137" y="87"/>
                    <a:pt x="138" y="90"/>
                    <a:pt x="136" y="91"/>
                  </a:cubicBezTo>
                  <a:cubicBezTo>
                    <a:pt x="121" y="118"/>
                    <a:pt x="121" y="118"/>
                    <a:pt x="121" y="118"/>
                  </a:cubicBezTo>
                  <a:cubicBezTo>
                    <a:pt x="121" y="119"/>
                    <a:pt x="120" y="119"/>
                    <a:pt x="119" y="119"/>
                  </a:cubicBezTo>
                  <a:cubicBezTo>
                    <a:pt x="118" y="120"/>
                    <a:pt x="117" y="120"/>
                    <a:pt x="116" y="119"/>
                  </a:cubicBezTo>
                  <a:cubicBezTo>
                    <a:pt x="104" y="112"/>
                    <a:pt x="104" y="112"/>
                    <a:pt x="104" y="112"/>
                  </a:cubicBezTo>
                  <a:cubicBezTo>
                    <a:pt x="100" y="115"/>
                    <a:pt x="95" y="118"/>
                    <a:pt x="89" y="120"/>
                  </a:cubicBezTo>
                  <a:cubicBezTo>
                    <a:pt x="89" y="132"/>
                    <a:pt x="89" y="132"/>
                    <a:pt x="89" y="132"/>
                  </a:cubicBezTo>
                  <a:cubicBezTo>
                    <a:pt x="89" y="134"/>
                    <a:pt x="87" y="136"/>
                    <a:pt x="85" y="136"/>
                  </a:cubicBezTo>
                  <a:close/>
                  <a:moveTo>
                    <a:pt x="59" y="128"/>
                  </a:moveTo>
                  <a:cubicBezTo>
                    <a:pt x="81" y="128"/>
                    <a:pt x="81" y="128"/>
                    <a:pt x="81" y="128"/>
                  </a:cubicBezTo>
                  <a:cubicBezTo>
                    <a:pt x="81" y="118"/>
                    <a:pt x="81" y="118"/>
                    <a:pt x="81" y="118"/>
                  </a:cubicBezTo>
                  <a:cubicBezTo>
                    <a:pt x="81" y="116"/>
                    <a:pt x="82" y="115"/>
                    <a:pt x="83" y="114"/>
                  </a:cubicBezTo>
                  <a:cubicBezTo>
                    <a:pt x="91" y="111"/>
                    <a:pt x="97" y="107"/>
                    <a:pt x="101" y="104"/>
                  </a:cubicBezTo>
                  <a:cubicBezTo>
                    <a:pt x="102" y="103"/>
                    <a:pt x="104" y="103"/>
                    <a:pt x="105" y="103"/>
                  </a:cubicBezTo>
                  <a:cubicBezTo>
                    <a:pt x="116" y="110"/>
                    <a:pt x="116" y="110"/>
                    <a:pt x="116" y="110"/>
                  </a:cubicBezTo>
                  <a:cubicBezTo>
                    <a:pt x="128" y="91"/>
                    <a:pt x="128" y="91"/>
                    <a:pt x="128" y="91"/>
                  </a:cubicBezTo>
                  <a:cubicBezTo>
                    <a:pt x="116" y="84"/>
                    <a:pt x="116" y="84"/>
                    <a:pt x="116" y="84"/>
                  </a:cubicBezTo>
                  <a:cubicBezTo>
                    <a:pt x="114" y="83"/>
                    <a:pt x="114" y="82"/>
                    <a:pt x="114" y="80"/>
                  </a:cubicBezTo>
                  <a:cubicBezTo>
                    <a:pt x="115" y="73"/>
                    <a:pt x="115" y="66"/>
                    <a:pt x="114" y="60"/>
                  </a:cubicBezTo>
                  <a:cubicBezTo>
                    <a:pt x="114" y="58"/>
                    <a:pt x="114" y="56"/>
                    <a:pt x="116" y="55"/>
                  </a:cubicBezTo>
                  <a:cubicBezTo>
                    <a:pt x="128" y="49"/>
                    <a:pt x="128" y="49"/>
                    <a:pt x="128" y="49"/>
                  </a:cubicBezTo>
                  <a:cubicBezTo>
                    <a:pt x="116" y="29"/>
                    <a:pt x="116" y="29"/>
                    <a:pt x="116" y="29"/>
                  </a:cubicBezTo>
                  <a:cubicBezTo>
                    <a:pt x="105" y="36"/>
                    <a:pt x="105" y="36"/>
                    <a:pt x="105" y="36"/>
                  </a:cubicBezTo>
                  <a:cubicBezTo>
                    <a:pt x="104" y="37"/>
                    <a:pt x="102" y="37"/>
                    <a:pt x="101" y="36"/>
                  </a:cubicBezTo>
                  <a:cubicBezTo>
                    <a:pt x="97" y="32"/>
                    <a:pt x="91" y="29"/>
                    <a:pt x="83" y="25"/>
                  </a:cubicBezTo>
                  <a:cubicBezTo>
                    <a:pt x="82" y="25"/>
                    <a:pt x="81" y="23"/>
                    <a:pt x="81" y="22"/>
                  </a:cubicBezTo>
                  <a:cubicBezTo>
                    <a:pt x="81" y="8"/>
                    <a:pt x="81" y="8"/>
                    <a:pt x="81" y="8"/>
                  </a:cubicBezTo>
                  <a:cubicBezTo>
                    <a:pt x="59" y="8"/>
                    <a:pt x="59" y="8"/>
                    <a:pt x="59" y="8"/>
                  </a:cubicBezTo>
                  <a:cubicBezTo>
                    <a:pt x="59" y="22"/>
                    <a:pt x="59" y="22"/>
                    <a:pt x="59" y="22"/>
                  </a:cubicBezTo>
                  <a:cubicBezTo>
                    <a:pt x="59" y="23"/>
                    <a:pt x="57" y="25"/>
                    <a:pt x="56" y="26"/>
                  </a:cubicBezTo>
                  <a:cubicBezTo>
                    <a:pt x="47" y="28"/>
                    <a:pt x="43" y="31"/>
                    <a:pt x="38" y="35"/>
                  </a:cubicBezTo>
                  <a:cubicBezTo>
                    <a:pt x="37" y="37"/>
                    <a:pt x="35" y="37"/>
                    <a:pt x="33" y="36"/>
                  </a:cubicBezTo>
                  <a:cubicBezTo>
                    <a:pt x="21" y="29"/>
                    <a:pt x="21" y="29"/>
                    <a:pt x="21" y="29"/>
                  </a:cubicBezTo>
                  <a:cubicBezTo>
                    <a:pt x="10" y="49"/>
                    <a:pt x="10" y="49"/>
                    <a:pt x="10" y="49"/>
                  </a:cubicBezTo>
                  <a:cubicBezTo>
                    <a:pt x="22" y="55"/>
                    <a:pt x="22" y="55"/>
                    <a:pt x="22" y="55"/>
                  </a:cubicBezTo>
                  <a:cubicBezTo>
                    <a:pt x="23" y="56"/>
                    <a:pt x="24" y="58"/>
                    <a:pt x="23" y="60"/>
                  </a:cubicBezTo>
                  <a:cubicBezTo>
                    <a:pt x="22" y="66"/>
                    <a:pt x="22" y="73"/>
                    <a:pt x="23" y="80"/>
                  </a:cubicBezTo>
                  <a:cubicBezTo>
                    <a:pt x="24" y="82"/>
                    <a:pt x="23" y="83"/>
                    <a:pt x="21" y="84"/>
                  </a:cubicBezTo>
                  <a:cubicBezTo>
                    <a:pt x="10" y="91"/>
                    <a:pt x="10" y="91"/>
                    <a:pt x="10" y="91"/>
                  </a:cubicBezTo>
                  <a:cubicBezTo>
                    <a:pt x="21" y="110"/>
                    <a:pt x="21" y="110"/>
                    <a:pt x="21" y="110"/>
                  </a:cubicBezTo>
                  <a:cubicBezTo>
                    <a:pt x="33" y="103"/>
                    <a:pt x="33" y="103"/>
                    <a:pt x="33" y="103"/>
                  </a:cubicBezTo>
                  <a:cubicBezTo>
                    <a:pt x="35" y="103"/>
                    <a:pt x="37" y="103"/>
                    <a:pt x="38" y="104"/>
                  </a:cubicBezTo>
                  <a:cubicBezTo>
                    <a:pt x="43" y="109"/>
                    <a:pt x="47" y="112"/>
                    <a:pt x="56" y="114"/>
                  </a:cubicBezTo>
                  <a:cubicBezTo>
                    <a:pt x="57" y="114"/>
                    <a:pt x="59" y="116"/>
                    <a:pt x="59" y="118"/>
                  </a:cubicBezTo>
                  <a:lnTo>
                    <a:pt x="59" y="128"/>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34"/>
            <p:cNvSpPr>
              <a:spLocks noEditPoints="1"/>
            </p:cNvSpPr>
            <p:nvPr/>
          </p:nvSpPr>
          <p:spPr bwMode="auto">
            <a:xfrm>
              <a:off x="2143125" y="4117975"/>
              <a:ext cx="117475" cy="115887"/>
            </a:xfrm>
            <a:custGeom>
              <a:avLst/>
              <a:gdLst>
                <a:gd name="T0" fmla="*/ 25 w 49"/>
                <a:gd name="T1" fmla="*/ 48 h 48"/>
                <a:gd name="T2" fmla="*/ 0 w 49"/>
                <a:gd name="T3" fmla="*/ 24 h 48"/>
                <a:gd name="T4" fmla="*/ 25 w 49"/>
                <a:gd name="T5" fmla="*/ 0 h 48"/>
                <a:gd name="T6" fmla="*/ 49 w 49"/>
                <a:gd name="T7" fmla="*/ 24 h 48"/>
                <a:gd name="T8" fmla="*/ 25 w 49"/>
                <a:gd name="T9" fmla="*/ 48 h 48"/>
                <a:gd name="T10" fmla="*/ 25 w 49"/>
                <a:gd name="T11" fmla="*/ 8 h 48"/>
                <a:gd name="T12" fmla="*/ 8 w 49"/>
                <a:gd name="T13" fmla="*/ 24 h 48"/>
                <a:gd name="T14" fmla="*/ 25 w 49"/>
                <a:gd name="T15" fmla="*/ 40 h 48"/>
                <a:gd name="T16" fmla="*/ 41 w 49"/>
                <a:gd name="T17" fmla="*/ 24 h 48"/>
                <a:gd name="T18" fmla="*/ 25 w 49"/>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5" y="48"/>
                  </a:moveTo>
                  <a:cubicBezTo>
                    <a:pt x="11" y="48"/>
                    <a:pt x="0" y="37"/>
                    <a:pt x="0" y="24"/>
                  </a:cubicBezTo>
                  <a:cubicBezTo>
                    <a:pt x="0" y="10"/>
                    <a:pt x="11" y="0"/>
                    <a:pt x="25" y="0"/>
                  </a:cubicBezTo>
                  <a:cubicBezTo>
                    <a:pt x="38" y="0"/>
                    <a:pt x="49" y="10"/>
                    <a:pt x="49" y="24"/>
                  </a:cubicBezTo>
                  <a:cubicBezTo>
                    <a:pt x="49" y="37"/>
                    <a:pt x="38" y="48"/>
                    <a:pt x="25" y="48"/>
                  </a:cubicBezTo>
                  <a:close/>
                  <a:moveTo>
                    <a:pt x="25" y="8"/>
                  </a:moveTo>
                  <a:cubicBezTo>
                    <a:pt x="16" y="8"/>
                    <a:pt x="8" y="15"/>
                    <a:pt x="8" y="24"/>
                  </a:cubicBezTo>
                  <a:cubicBezTo>
                    <a:pt x="8" y="33"/>
                    <a:pt x="16" y="40"/>
                    <a:pt x="25" y="40"/>
                  </a:cubicBezTo>
                  <a:cubicBezTo>
                    <a:pt x="34" y="40"/>
                    <a:pt x="41" y="33"/>
                    <a:pt x="41" y="24"/>
                  </a:cubicBezTo>
                  <a:cubicBezTo>
                    <a:pt x="41" y="15"/>
                    <a:pt x="34" y="8"/>
                    <a:pt x="25"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35"/>
            <p:cNvSpPr>
              <a:spLocks noEditPoints="1"/>
            </p:cNvSpPr>
            <p:nvPr/>
          </p:nvSpPr>
          <p:spPr bwMode="auto">
            <a:xfrm>
              <a:off x="1790700" y="4289425"/>
              <a:ext cx="330200" cy="327025"/>
            </a:xfrm>
            <a:custGeom>
              <a:avLst/>
              <a:gdLst>
                <a:gd name="T0" fmla="*/ 55 w 137"/>
                <a:gd name="T1" fmla="*/ 136 h 136"/>
                <a:gd name="T2" fmla="*/ 51 w 137"/>
                <a:gd name="T3" fmla="*/ 118 h 136"/>
                <a:gd name="T4" fmla="*/ 22 w 137"/>
                <a:gd name="T5" fmla="*/ 116 h 136"/>
                <a:gd name="T6" fmla="*/ 1 w 137"/>
                <a:gd name="T7" fmla="*/ 88 h 136"/>
                <a:gd name="T8" fmla="*/ 3 w 137"/>
                <a:gd name="T9" fmla="*/ 83 h 136"/>
                <a:gd name="T10" fmla="*/ 15 w 137"/>
                <a:gd name="T11" fmla="*/ 58 h 136"/>
                <a:gd name="T12" fmla="*/ 1 w 137"/>
                <a:gd name="T13" fmla="*/ 48 h 136"/>
                <a:gd name="T14" fmla="*/ 16 w 137"/>
                <a:gd name="T15" fmla="*/ 19 h 136"/>
                <a:gd name="T16" fmla="*/ 35 w 137"/>
                <a:gd name="T17" fmla="*/ 25 h 136"/>
                <a:gd name="T18" fmla="*/ 51 w 137"/>
                <a:gd name="T19" fmla="*/ 4 h 136"/>
                <a:gd name="T20" fmla="*/ 85 w 137"/>
                <a:gd name="T21" fmla="*/ 0 h 136"/>
                <a:gd name="T22" fmla="*/ 89 w 137"/>
                <a:gd name="T23" fmla="*/ 16 h 136"/>
                <a:gd name="T24" fmla="*/ 116 w 137"/>
                <a:gd name="T25" fmla="*/ 17 h 136"/>
                <a:gd name="T26" fmla="*/ 122 w 137"/>
                <a:gd name="T27" fmla="*/ 19 h 136"/>
                <a:gd name="T28" fmla="*/ 137 w 137"/>
                <a:gd name="T29" fmla="*/ 48 h 136"/>
                <a:gd name="T30" fmla="*/ 123 w 137"/>
                <a:gd name="T31" fmla="*/ 58 h 136"/>
                <a:gd name="T32" fmla="*/ 135 w 137"/>
                <a:gd name="T33" fmla="*/ 83 h 136"/>
                <a:gd name="T34" fmla="*/ 137 w 137"/>
                <a:gd name="T35" fmla="*/ 88 h 136"/>
                <a:gd name="T36" fmla="*/ 119 w 137"/>
                <a:gd name="T37" fmla="*/ 116 h 136"/>
                <a:gd name="T38" fmla="*/ 104 w 137"/>
                <a:gd name="T39" fmla="*/ 109 h 136"/>
                <a:gd name="T40" fmla="*/ 89 w 137"/>
                <a:gd name="T41" fmla="*/ 132 h 136"/>
                <a:gd name="T42" fmla="*/ 59 w 137"/>
                <a:gd name="T43" fmla="*/ 128 h 136"/>
                <a:gd name="T44" fmla="*/ 81 w 137"/>
                <a:gd name="T45" fmla="*/ 115 h 136"/>
                <a:gd name="T46" fmla="*/ 101 w 137"/>
                <a:gd name="T47" fmla="*/ 101 h 136"/>
                <a:gd name="T48" fmla="*/ 117 w 137"/>
                <a:gd name="T49" fmla="*/ 107 h 136"/>
                <a:gd name="T50" fmla="*/ 116 w 137"/>
                <a:gd name="T51" fmla="*/ 81 h 136"/>
                <a:gd name="T52" fmla="*/ 114 w 137"/>
                <a:gd name="T53" fmla="*/ 57 h 136"/>
                <a:gd name="T54" fmla="*/ 128 w 137"/>
                <a:gd name="T55" fmla="*/ 45 h 136"/>
                <a:gd name="T56" fmla="*/ 106 w 137"/>
                <a:gd name="T57" fmla="*/ 33 h 136"/>
                <a:gd name="T58" fmla="*/ 84 w 137"/>
                <a:gd name="T59" fmla="*/ 22 h 136"/>
                <a:gd name="T60" fmla="*/ 81 w 137"/>
                <a:gd name="T61" fmla="*/ 8 h 136"/>
                <a:gd name="T62" fmla="*/ 59 w 137"/>
                <a:gd name="T63" fmla="*/ 18 h 136"/>
                <a:gd name="T64" fmla="*/ 38 w 137"/>
                <a:gd name="T65" fmla="*/ 32 h 136"/>
                <a:gd name="T66" fmla="*/ 21 w 137"/>
                <a:gd name="T67" fmla="*/ 26 h 136"/>
                <a:gd name="T68" fmla="*/ 22 w 137"/>
                <a:gd name="T69" fmla="*/ 52 h 136"/>
                <a:gd name="T70" fmla="*/ 24 w 137"/>
                <a:gd name="T71" fmla="*/ 77 h 136"/>
                <a:gd name="T72" fmla="*/ 10 w 137"/>
                <a:gd name="T73" fmla="*/ 88 h 136"/>
                <a:gd name="T74" fmla="*/ 33 w 137"/>
                <a:gd name="T75" fmla="*/ 100 h 136"/>
                <a:gd name="T76" fmla="*/ 56 w 137"/>
                <a:gd name="T77" fmla="*/ 111 h 136"/>
                <a:gd name="T78" fmla="*/ 59 w 137"/>
                <a:gd name="T79"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36">
                  <a:moveTo>
                    <a:pt x="85" y="136"/>
                  </a:moveTo>
                  <a:cubicBezTo>
                    <a:pt x="55" y="136"/>
                    <a:pt x="55" y="136"/>
                    <a:pt x="55" y="136"/>
                  </a:cubicBezTo>
                  <a:cubicBezTo>
                    <a:pt x="53" y="136"/>
                    <a:pt x="51" y="134"/>
                    <a:pt x="51" y="132"/>
                  </a:cubicBezTo>
                  <a:cubicBezTo>
                    <a:pt x="51" y="118"/>
                    <a:pt x="51" y="118"/>
                    <a:pt x="51" y="118"/>
                  </a:cubicBezTo>
                  <a:cubicBezTo>
                    <a:pt x="43" y="116"/>
                    <a:pt x="39" y="112"/>
                    <a:pt x="35" y="109"/>
                  </a:cubicBezTo>
                  <a:cubicBezTo>
                    <a:pt x="22" y="116"/>
                    <a:pt x="22" y="116"/>
                    <a:pt x="22" y="116"/>
                  </a:cubicBezTo>
                  <a:cubicBezTo>
                    <a:pt x="20" y="117"/>
                    <a:pt x="17" y="116"/>
                    <a:pt x="16" y="114"/>
                  </a:cubicBezTo>
                  <a:cubicBezTo>
                    <a:pt x="1" y="88"/>
                    <a:pt x="1" y="88"/>
                    <a:pt x="1" y="88"/>
                  </a:cubicBezTo>
                  <a:cubicBezTo>
                    <a:pt x="1" y="87"/>
                    <a:pt x="0" y="86"/>
                    <a:pt x="1" y="85"/>
                  </a:cubicBezTo>
                  <a:cubicBezTo>
                    <a:pt x="1" y="84"/>
                    <a:pt x="2" y="83"/>
                    <a:pt x="3" y="83"/>
                  </a:cubicBezTo>
                  <a:cubicBezTo>
                    <a:pt x="15" y="76"/>
                    <a:pt x="15" y="76"/>
                    <a:pt x="15" y="76"/>
                  </a:cubicBezTo>
                  <a:cubicBezTo>
                    <a:pt x="14" y="70"/>
                    <a:pt x="14" y="64"/>
                    <a:pt x="15" y="58"/>
                  </a:cubicBezTo>
                  <a:cubicBezTo>
                    <a:pt x="3" y="50"/>
                    <a:pt x="3" y="50"/>
                    <a:pt x="3" y="50"/>
                  </a:cubicBezTo>
                  <a:cubicBezTo>
                    <a:pt x="2" y="50"/>
                    <a:pt x="1" y="49"/>
                    <a:pt x="1" y="48"/>
                  </a:cubicBezTo>
                  <a:cubicBezTo>
                    <a:pt x="1" y="47"/>
                    <a:pt x="1" y="46"/>
                    <a:pt x="1" y="45"/>
                  </a:cubicBezTo>
                  <a:cubicBezTo>
                    <a:pt x="16" y="19"/>
                    <a:pt x="16" y="19"/>
                    <a:pt x="16" y="19"/>
                  </a:cubicBezTo>
                  <a:cubicBezTo>
                    <a:pt x="18" y="17"/>
                    <a:pt x="20" y="16"/>
                    <a:pt x="22" y="17"/>
                  </a:cubicBezTo>
                  <a:cubicBezTo>
                    <a:pt x="35" y="25"/>
                    <a:pt x="35" y="25"/>
                    <a:pt x="35" y="25"/>
                  </a:cubicBezTo>
                  <a:cubicBezTo>
                    <a:pt x="39" y="21"/>
                    <a:pt x="43" y="18"/>
                    <a:pt x="51" y="15"/>
                  </a:cubicBezTo>
                  <a:cubicBezTo>
                    <a:pt x="51" y="4"/>
                    <a:pt x="51" y="4"/>
                    <a:pt x="51" y="4"/>
                  </a:cubicBezTo>
                  <a:cubicBezTo>
                    <a:pt x="51" y="2"/>
                    <a:pt x="53" y="0"/>
                    <a:pt x="55" y="0"/>
                  </a:cubicBezTo>
                  <a:cubicBezTo>
                    <a:pt x="85" y="0"/>
                    <a:pt x="85" y="0"/>
                    <a:pt x="85" y="0"/>
                  </a:cubicBezTo>
                  <a:cubicBezTo>
                    <a:pt x="87" y="0"/>
                    <a:pt x="89" y="2"/>
                    <a:pt x="89" y="4"/>
                  </a:cubicBezTo>
                  <a:cubicBezTo>
                    <a:pt x="89" y="16"/>
                    <a:pt x="89" y="16"/>
                    <a:pt x="89" y="16"/>
                  </a:cubicBezTo>
                  <a:cubicBezTo>
                    <a:pt x="95" y="19"/>
                    <a:pt x="100" y="22"/>
                    <a:pt x="104" y="25"/>
                  </a:cubicBezTo>
                  <a:cubicBezTo>
                    <a:pt x="116" y="17"/>
                    <a:pt x="116" y="17"/>
                    <a:pt x="116" y="17"/>
                  </a:cubicBezTo>
                  <a:cubicBezTo>
                    <a:pt x="117" y="17"/>
                    <a:pt x="118" y="17"/>
                    <a:pt x="119" y="17"/>
                  </a:cubicBezTo>
                  <a:cubicBezTo>
                    <a:pt x="120" y="17"/>
                    <a:pt x="121" y="18"/>
                    <a:pt x="122" y="19"/>
                  </a:cubicBezTo>
                  <a:cubicBezTo>
                    <a:pt x="137" y="45"/>
                    <a:pt x="137" y="45"/>
                    <a:pt x="137" y="45"/>
                  </a:cubicBezTo>
                  <a:cubicBezTo>
                    <a:pt x="137" y="46"/>
                    <a:pt x="137" y="47"/>
                    <a:pt x="137" y="48"/>
                  </a:cubicBezTo>
                  <a:cubicBezTo>
                    <a:pt x="137" y="49"/>
                    <a:pt x="136" y="50"/>
                    <a:pt x="135" y="50"/>
                  </a:cubicBezTo>
                  <a:cubicBezTo>
                    <a:pt x="123" y="58"/>
                    <a:pt x="123" y="58"/>
                    <a:pt x="123" y="58"/>
                  </a:cubicBezTo>
                  <a:cubicBezTo>
                    <a:pt x="124" y="64"/>
                    <a:pt x="124" y="70"/>
                    <a:pt x="123" y="76"/>
                  </a:cubicBezTo>
                  <a:cubicBezTo>
                    <a:pt x="135" y="83"/>
                    <a:pt x="135" y="83"/>
                    <a:pt x="135" y="83"/>
                  </a:cubicBezTo>
                  <a:cubicBezTo>
                    <a:pt x="136" y="83"/>
                    <a:pt x="137" y="84"/>
                    <a:pt x="137" y="85"/>
                  </a:cubicBezTo>
                  <a:cubicBezTo>
                    <a:pt x="137" y="86"/>
                    <a:pt x="137" y="87"/>
                    <a:pt x="137" y="88"/>
                  </a:cubicBezTo>
                  <a:cubicBezTo>
                    <a:pt x="122" y="114"/>
                    <a:pt x="122" y="114"/>
                    <a:pt x="122" y="114"/>
                  </a:cubicBezTo>
                  <a:cubicBezTo>
                    <a:pt x="121" y="115"/>
                    <a:pt x="120" y="116"/>
                    <a:pt x="119" y="116"/>
                  </a:cubicBezTo>
                  <a:cubicBezTo>
                    <a:pt x="118" y="117"/>
                    <a:pt x="117" y="116"/>
                    <a:pt x="116" y="116"/>
                  </a:cubicBezTo>
                  <a:cubicBezTo>
                    <a:pt x="104" y="109"/>
                    <a:pt x="104" y="109"/>
                    <a:pt x="104" y="109"/>
                  </a:cubicBezTo>
                  <a:cubicBezTo>
                    <a:pt x="100" y="112"/>
                    <a:pt x="95" y="114"/>
                    <a:pt x="89" y="117"/>
                  </a:cubicBezTo>
                  <a:cubicBezTo>
                    <a:pt x="89" y="132"/>
                    <a:pt x="89" y="132"/>
                    <a:pt x="89" y="132"/>
                  </a:cubicBezTo>
                  <a:cubicBezTo>
                    <a:pt x="89" y="134"/>
                    <a:pt x="87" y="136"/>
                    <a:pt x="85" y="136"/>
                  </a:cubicBezTo>
                  <a:close/>
                  <a:moveTo>
                    <a:pt x="59" y="128"/>
                  </a:moveTo>
                  <a:cubicBezTo>
                    <a:pt x="81" y="128"/>
                    <a:pt x="81" y="128"/>
                    <a:pt x="81" y="128"/>
                  </a:cubicBezTo>
                  <a:cubicBezTo>
                    <a:pt x="81" y="115"/>
                    <a:pt x="81" y="115"/>
                    <a:pt x="81" y="115"/>
                  </a:cubicBezTo>
                  <a:cubicBezTo>
                    <a:pt x="81" y="113"/>
                    <a:pt x="82" y="112"/>
                    <a:pt x="84" y="111"/>
                  </a:cubicBezTo>
                  <a:cubicBezTo>
                    <a:pt x="91" y="108"/>
                    <a:pt x="97" y="104"/>
                    <a:pt x="101" y="101"/>
                  </a:cubicBezTo>
                  <a:cubicBezTo>
                    <a:pt x="102" y="100"/>
                    <a:pt x="104" y="99"/>
                    <a:pt x="106" y="100"/>
                  </a:cubicBezTo>
                  <a:cubicBezTo>
                    <a:pt x="117" y="107"/>
                    <a:pt x="117" y="107"/>
                    <a:pt x="117" y="107"/>
                  </a:cubicBezTo>
                  <a:cubicBezTo>
                    <a:pt x="128" y="88"/>
                    <a:pt x="128" y="88"/>
                    <a:pt x="128" y="88"/>
                  </a:cubicBezTo>
                  <a:cubicBezTo>
                    <a:pt x="116" y="81"/>
                    <a:pt x="116" y="81"/>
                    <a:pt x="116" y="81"/>
                  </a:cubicBezTo>
                  <a:cubicBezTo>
                    <a:pt x="115" y="80"/>
                    <a:pt x="114" y="78"/>
                    <a:pt x="114" y="77"/>
                  </a:cubicBezTo>
                  <a:cubicBezTo>
                    <a:pt x="116" y="70"/>
                    <a:pt x="116" y="63"/>
                    <a:pt x="114" y="57"/>
                  </a:cubicBezTo>
                  <a:cubicBezTo>
                    <a:pt x="114" y="55"/>
                    <a:pt x="115" y="53"/>
                    <a:pt x="116" y="52"/>
                  </a:cubicBezTo>
                  <a:cubicBezTo>
                    <a:pt x="128" y="45"/>
                    <a:pt x="128" y="45"/>
                    <a:pt x="128" y="45"/>
                  </a:cubicBezTo>
                  <a:cubicBezTo>
                    <a:pt x="117" y="26"/>
                    <a:pt x="117" y="26"/>
                    <a:pt x="117" y="26"/>
                  </a:cubicBezTo>
                  <a:cubicBezTo>
                    <a:pt x="106" y="33"/>
                    <a:pt x="106" y="33"/>
                    <a:pt x="106" y="33"/>
                  </a:cubicBezTo>
                  <a:cubicBezTo>
                    <a:pt x="104" y="34"/>
                    <a:pt x="102" y="34"/>
                    <a:pt x="101" y="32"/>
                  </a:cubicBezTo>
                  <a:cubicBezTo>
                    <a:pt x="97" y="29"/>
                    <a:pt x="91" y="26"/>
                    <a:pt x="84" y="22"/>
                  </a:cubicBezTo>
                  <a:cubicBezTo>
                    <a:pt x="82" y="22"/>
                    <a:pt x="81" y="20"/>
                    <a:pt x="81" y="18"/>
                  </a:cubicBezTo>
                  <a:cubicBezTo>
                    <a:pt x="81" y="8"/>
                    <a:pt x="81" y="8"/>
                    <a:pt x="81" y="8"/>
                  </a:cubicBezTo>
                  <a:cubicBezTo>
                    <a:pt x="59" y="8"/>
                    <a:pt x="59" y="8"/>
                    <a:pt x="59" y="8"/>
                  </a:cubicBezTo>
                  <a:cubicBezTo>
                    <a:pt x="59" y="18"/>
                    <a:pt x="59" y="18"/>
                    <a:pt x="59" y="18"/>
                  </a:cubicBezTo>
                  <a:cubicBezTo>
                    <a:pt x="59" y="20"/>
                    <a:pt x="58" y="22"/>
                    <a:pt x="56" y="22"/>
                  </a:cubicBezTo>
                  <a:cubicBezTo>
                    <a:pt x="47" y="24"/>
                    <a:pt x="43" y="28"/>
                    <a:pt x="38" y="32"/>
                  </a:cubicBezTo>
                  <a:cubicBezTo>
                    <a:pt x="37" y="33"/>
                    <a:pt x="35" y="34"/>
                    <a:pt x="33" y="33"/>
                  </a:cubicBezTo>
                  <a:cubicBezTo>
                    <a:pt x="21" y="26"/>
                    <a:pt x="21" y="26"/>
                    <a:pt x="21" y="26"/>
                  </a:cubicBezTo>
                  <a:cubicBezTo>
                    <a:pt x="10" y="45"/>
                    <a:pt x="10" y="45"/>
                    <a:pt x="10" y="45"/>
                  </a:cubicBezTo>
                  <a:cubicBezTo>
                    <a:pt x="22" y="52"/>
                    <a:pt x="22" y="52"/>
                    <a:pt x="22" y="52"/>
                  </a:cubicBezTo>
                  <a:cubicBezTo>
                    <a:pt x="23" y="53"/>
                    <a:pt x="24" y="55"/>
                    <a:pt x="24" y="57"/>
                  </a:cubicBezTo>
                  <a:cubicBezTo>
                    <a:pt x="22" y="63"/>
                    <a:pt x="22" y="70"/>
                    <a:pt x="24" y="77"/>
                  </a:cubicBezTo>
                  <a:cubicBezTo>
                    <a:pt x="24" y="78"/>
                    <a:pt x="23" y="80"/>
                    <a:pt x="22" y="81"/>
                  </a:cubicBezTo>
                  <a:cubicBezTo>
                    <a:pt x="10" y="88"/>
                    <a:pt x="10" y="88"/>
                    <a:pt x="10" y="88"/>
                  </a:cubicBezTo>
                  <a:cubicBezTo>
                    <a:pt x="21" y="107"/>
                    <a:pt x="21" y="107"/>
                    <a:pt x="21" y="107"/>
                  </a:cubicBezTo>
                  <a:cubicBezTo>
                    <a:pt x="33" y="100"/>
                    <a:pt x="33" y="100"/>
                    <a:pt x="33" y="100"/>
                  </a:cubicBezTo>
                  <a:cubicBezTo>
                    <a:pt x="35" y="99"/>
                    <a:pt x="37" y="100"/>
                    <a:pt x="38" y="101"/>
                  </a:cubicBezTo>
                  <a:cubicBezTo>
                    <a:pt x="43" y="106"/>
                    <a:pt x="47" y="109"/>
                    <a:pt x="56" y="111"/>
                  </a:cubicBezTo>
                  <a:cubicBezTo>
                    <a:pt x="58" y="111"/>
                    <a:pt x="59" y="113"/>
                    <a:pt x="59" y="115"/>
                  </a:cubicBezTo>
                  <a:lnTo>
                    <a:pt x="59" y="128"/>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36"/>
            <p:cNvSpPr>
              <a:spLocks noEditPoints="1"/>
            </p:cNvSpPr>
            <p:nvPr/>
          </p:nvSpPr>
          <p:spPr bwMode="auto">
            <a:xfrm>
              <a:off x="1898650" y="4389438"/>
              <a:ext cx="115888" cy="119062"/>
            </a:xfrm>
            <a:custGeom>
              <a:avLst/>
              <a:gdLst>
                <a:gd name="T0" fmla="*/ 24 w 48"/>
                <a:gd name="T1" fmla="*/ 49 h 49"/>
                <a:gd name="T2" fmla="*/ 0 w 48"/>
                <a:gd name="T3" fmla="*/ 25 h 49"/>
                <a:gd name="T4" fmla="*/ 24 w 48"/>
                <a:gd name="T5" fmla="*/ 0 h 49"/>
                <a:gd name="T6" fmla="*/ 48 w 48"/>
                <a:gd name="T7" fmla="*/ 25 h 49"/>
                <a:gd name="T8" fmla="*/ 24 w 48"/>
                <a:gd name="T9" fmla="*/ 49 h 49"/>
                <a:gd name="T10" fmla="*/ 24 w 48"/>
                <a:gd name="T11" fmla="*/ 8 h 49"/>
                <a:gd name="T12" fmla="*/ 8 w 48"/>
                <a:gd name="T13" fmla="*/ 25 h 49"/>
                <a:gd name="T14" fmla="*/ 24 w 48"/>
                <a:gd name="T15" fmla="*/ 41 h 49"/>
                <a:gd name="T16" fmla="*/ 40 w 48"/>
                <a:gd name="T17" fmla="*/ 25 h 49"/>
                <a:gd name="T18" fmla="*/ 24 w 48"/>
                <a:gd name="T1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49"/>
                  </a:moveTo>
                  <a:cubicBezTo>
                    <a:pt x="11" y="49"/>
                    <a:pt x="0" y="38"/>
                    <a:pt x="0" y="25"/>
                  </a:cubicBezTo>
                  <a:cubicBezTo>
                    <a:pt x="0" y="11"/>
                    <a:pt x="11" y="0"/>
                    <a:pt x="24" y="0"/>
                  </a:cubicBezTo>
                  <a:cubicBezTo>
                    <a:pt x="37" y="0"/>
                    <a:pt x="48" y="11"/>
                    <a:pt x="48" y="25"/>
                  </a:cubicBezTo>
                  <a:cubicBezTo>
                    <a:pt x="48" y="38"/>
                    <a:pt x="37" y="49"/>
                    <a:pt x="24" y="49"/>
                  </a:cubicBezTo>
                  <a:close/>
                  <a:moveTo>
                    <a:pt x="24" y="8"/>
                  </a:moveTo>
                  <a:cubicBezTo>
                    <a:pt x="15" y="8"/>
                    <a:pt x="8" y="16"/>
                    <a:pt x="8" y="25"/>
                  </a:cubicBezTo>
                  <a:cubicBezTo>
                    <a:pt x="8" y="34"/>
                    <a:pt x="15" y="41"/>
                    <a:pt x="24" y="41"/>
                  </a:cubicBezTo>
                  <a:cubicBezTo>
                    <a:pt x="33" y="41"/>
                    <a:pt x="40" y="34"/>
                    <a:pt x="40" y="25"/>
                  </a:cubicBezTo>
                  <a:cubicBezTo>
                    <a:pt x="40" y="16"/>
                    <a:pt x="33" y="8"/>
                    <a:pt x="24" y="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p:nvGrpSpPr>
        <p:grpSpPr>
          <a:xfrm>
            <a:off x="5356782" y="3460850"/>
            <a:ext cx="3249297" cy="674031"/>
            <a:chOff x="5498531" y="2649608"/>
            <a:chExt cx="3249297" cy="674031"/>
          </a:xfrm>
        </p:grpSpPr>
        <p:grpSp>
          <p:nvGrpSpPr>
            <p:cNvPr id="37" name="Group 36"/>
            <p:cNvGrpSpPr/>
            <p:nvPr/>
          </p:nvGrpSpPr>
          <p:grpSpPr>
            <a:xfrm>
              <a:off x="6198663" y="2649608"/>
              <a:ext cx="2549165" cy="674031"/>
              <a:chOff x="6112564" y="2649608"/>
              <a:chExt cx="2549165" cy="674031"/>
            </a:xfrm>
          </p:grpSpPr>
          <p:grpSp>
            <p:nvGrpSpPr>
              <p:cNvPr id="41" name="Group 40"/>
              <p:cNvGrpSpPr/>
              <p:nvPr/>
            </p:nvGrpSpPr>
            <p:grpSpPr>
              <a:xfrm>
                <a:off x="6112564" y="2895662"/>
                <a:ext cx="184636" cy="188672"/>
                <a:chOff x="1422882" y="3875575"/>
                <a:chExt cx="184636" cy="188672"/>
              </a:xfrm>
              <a:noFill/>
            </p:grpSpPr>
            <p:sp>
              <p:nvSpPr>
                <p:cNvPr id="43" name="Oval 42"/>
                <p:cNvSpPr/>
                <p:nvPr/>
              </p:nvSpPr>
              <p:spPr>
                <a:xfrm>
                  <a:off x="1422882" y="3875575"/>
                  <a:ext cx="184636" cy="188672"/>
                </a:xfrm>
                <a:prstGeom prst="ellipse">
                  <a:avLst/>
                </a:prstGeom>
                <a:grpFill/>
                <a:ln w="28575" cmpd="sng">
                  <a:solidFill>
                    <a:srgbClr val="EFAF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p:nvSpPr>
              <p:spPr>
                <a:xfrm>
                  <a:off x="1483110" y="3938499"/>
                  <a:ext cx="62981" cy="64358"/>
                </a:xfrm>
                <a:prstGeom prst="ellipse">
                  <a:avLst/>
                </a:prstGeom>
                <a:solidFill>
                  <a:srgbClr val="EFAF24"/>
                </a:solidFill>
                <a:ln w="28575" cmpd="sng">
                  <a:solidFill>
                    <a:srgbClr val="EFAF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2" name="TextBox 41"/>
              <p:cNvSpPr txBox="1"/>
              <p:nvPr/>
            </p:nvSpPr>
            <p:spPr>
              <a:xfrm>
                <a:off x="6341169" y="2649608"/>
                <a:ext cx="2320560" cy="674031"/>
              </a:xfrm>
              <a:prstGeom prst="rect">
                <a:avLst/>
              </a:prstGeom>
              <a:noFill/>
            </p:spPr>
            <p:txBody>
              <a:bodyPr wrap="square" rtlCol="0">
                <a:spAutoFit/>
              </a:bodyPr>
              <a:lstStyle/>
              <a:p>
                <a:pPr>
                  <a:lnSpc>
                    <a:spcPct val="90000"/>
                  </a:lnSpc>
                </a:pPr>
                <a:r>
                  <a:rPr lang="en-US" sz="1400" b="1">
                    <a:solidFill>
                      <a:srgbClr val="D43815"/>
                    </a:solidFill>
                    <a:latin typeface="Arial"/>
                    <a:cs typeface="Arial"/>
                  </a:rPr>
                  <a:t>Revisit it to ensure </a:t>
                </a:r>
                <a:br>
                  <a:rPr lang="en-US" sz="1400" b="1">
                    <a:solidFill>
                      <a:srgbClr val="D43815"/>
                    </a:solidFill>
                    <a:latin typeface="Arial"/>
                    <a:cs typeface="Arial"/>
                  </a:rPr>
                </a:br>
                <a:r>
                  <a:rPr lang="en-US" sz="1400" b="1">
                    <a:solidFill>
                      <a:srgbClr val="D43815"/>
                    </a:solidFill>
                    <a:latin typeface="Arial"/>
                    <a:cs typeface="Arial"/>
                  </a:rPr>
                  <a:t>that the asset allocation remains appropriate</a:t>
                </a:r>
                <a:endParaRPr lang="en-US" sz="1400" b="1" dirty="0">
                  <a:solidFill>
                    <a:srgbClr val="D43815"/>
                  </a:solidFill>
                  <a:latin typeface="Arial"/>
                  <a:cs typeface="Arial"/>
                </a:endParaRPr>
              </a:p>
            </p:txBody>
          </p:sp>
        </p:grpSp>
        <p:pic>
          <p:nvPicPr>
            <p:cNvPr id="40" name="Picture 39"/>
            <p:cNvPicPr>
              <a:picLocks noChangeAspect="1"/>
            </p:cNvPicPr>
            <p:nvPr/>
          </p:nvPicPr>
          <p:blipFill rotWithShape="1">
            <a:blip r:embed="rId3">
              <a:extLst>
                <a:ext uri="{28A0092B-C50C-407E-A947-70E740481C1C}">
                  <a14:useLocalDpi xmlns:a14="http://schemas.microsoft.com/office/drawing/2010/main" val="0"/>
                </a:ext>
              </a:extLst>
            </a:blip>
            <a:srcRect l="15953" t="-4236" r="-1" b="-308350"/>
            <a:stretch/>
          </p:blipFill>
          <p:spPr>
            <a:xfrm>
              <a:off x="5498531" y="2958586"/>
              <a:ext cx="701922" cy="125748"/>
            </a:xfrm>
            <a:prstGeom prst="rect">
              <a:avLst/>
            </a:prstGeom>
          </p:spPr>
        </p:pic>
      </p:grpSp>
      <p:grpSp>
        <p:nvGrpSpPr>
          <p:cNvPr id="59" name="Group 58"/>
          <p:cNvGrpSpPr/>
          <p:nvPr/>
        </p:nvGrpSpPr>
        <p:grpSpPr>
          <a:xfrm>
            <a:off x="570226" y="2043728"/>
            <a:ext cx="3072358" cy="674031"/>
            <a:chOff x="631541" y="1843541"/>
            <a:chExt cx="3072358" cy="674031"/>
          </a:xfrm>
        </p:grpSpPr>
        <p:grpSp>
          <p:nvGrpSpPr>
            <p:cNvPr id="60" name="Group 59"/>
            <p:cNvGrpSpPr/>
            <p:nvPr/>
          </p:nvGrpSpPr>
          <p:grpSpPr>
            <a:xfrm>
              <a:off x="631541" y="1843541"/>
              <a:ext cx="2299524" cy="674031"/>
              <a:chOff x="545442" y="1843541"/>
              <a:chExt cx="2299524" cy="674031"/>
            </a:xfrm>
          </p:grpSpPr>
          <p:grpSp>
            <p:nvGrpSpPr>
              <p:cNvPr id="62" name="Group 61"/>
              <p:cNvGrpSpPr/>
              <p:nvPr/>
            </p:nvGrpSpPr>
            <p:grpSpPr>
              <a:xfrm flipH="1">
                <a:off x="2660330" y="2086221"/>
                <a:ext cx="184636" cy="188672"/>
                <a:chOff x="1422882" y="3875575"/>
                <a:chExt cx="184636" cy="188672"/>
              </a:xfrm>
              <a:noFill/>
            </p:grpSpPr>
            <p:sp>
              <p:nvSpPr>
                <p:cNvPr id="64" name="Oval 63"/>
                <p:cNvSpPr/>
                <p:nvPr/>
              </p:nvSpPr>
              <p:spPr>
                <a:xfrm>
                  <a:off x="1422882" y="3875575"/>
                  <a:ext cx="184636" cy="188672"/>
                </a:xfrm>
                <a:prstGeom prst="ellipse">
                  <a:avLst/>
                </a:prstGeom>
                <a:grpFill/>
                <a:ln w="28575" cmpd="sng">
                  <a:solidFill>
                    <a:srgbClr val="EFAF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p:nvPr/>
              </p:nvSpPr>
              <p:spPr>
                <a:xfrm>
                  <a:off x="1483110" y="3938499"/>
                  <a:ext cx="62981" cy="64358"/>
                </a:xfrm>
                <a:prstGeom prst="ellipse">
                  <a:avLst/>
                </a:prstGeom>
                <a:solidFill>
                  <a:srgbClr val="EFAF24"/>
                </a:solidFill>
                <a:ln w="28575" cmpd="sng">
                  <a:solidFill>
                    <a:srgbClr val="EFAF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3" name="TextBox 62"/>
              <p:cNvSpPr txBox="1"/>
              <p:nvPr/>
            </p:nvSpPr>
            <p:spPr>
              <a:xfrm>
                <a:off x="545442" y="1843541"/>
                <a:ext cx="2085975" cy="674031"/>
              </a:xfrm>
              <a:prstGeom prst="rect">
                <a:avLst/>
              </a:prstGeom>
              <a:noFill/>
            </p:spPr>
            <p:txBody>
              <a:bodyPr wrap="square" rtlCol="0">
                <a:spAutoFit/>
              </a:bodyPr>
              <a:lstStyle/>
              <a:p>
                <a:pPr algn="r">
                  <a:lnSpc>
                    <a:spcPct val="90000"/>
                  </a:lnSpc>
                </a:pPr>
                <a:r>
                  <a:rPr lang="en-US" sz="1400" b="1">
                    <a:solidFill>
                      <a:srgbClr val="D43815"/>
                    </a:solidFill>
                    <a:latin typeface="Arial"/>
                    <a:cs typeface="Arial"/>
                  </a:rPr>
                  <a:t>Review your investment strategy periodically </a:t>
                </a:r>
                <a:endParaRPr lang="en-US" sz="1400" b="1" dirty="0">
                  <a:solidFill>
                    <a:srgbClr val="D43815"/>
                  </a:solidFill>
                  <a:latin typeface="Arial"/>
                  <a:cs typeface="Arial"/>
                </a:endParaRPr>
              </a:p>
            </p:txBody>
          </p:sp>
        </p:grpSp>
        <p:pic>
          <p:nvPicPr>
            <p:cNvPr id="61" name="Picture 60"/>
            <p:cNvPicPr>
              <a:picLocks noChangeAspect="1"/>
            </p:cNvPicPr>
            <p:nvPr/>
          </p:nvPicPr>
          <p:blipFill rotWithShape="1">
            <a:blip r:embed="rId3">
              <a:extLst>
                <a:ext uri="{28A0092B-C50C-407E-A947-70E740481C1C}">
                  <a14:useLocalDpi xmlns:a14="http://schemas.microsoft.com/office/drawing/2010/main" val="0"/>
                </a:ext>
              </a:extLst>
            </a:blip>
            <a:srcRect t="-5" r="4919" b="-531912"/>
            <a:stretch/>
          </p:blipFill>
          <p:spPr>
            <a:xfrm>
              <a:off x="2909821" y="2173351"/>
              <a:ext cx="794078" cy="192602"/>
            </a:xfrm>
            <a:prstGeom prst="rect">
              <a:avLst/>
            </a:prstGeom>
          </p:spPr>
        </p:pic>
      </p:grpSp>
      <p:grpSp>
        <p:nvGrpSpPr>
          <p:cNvPr id="4" name="Group 3"/>
          <p:cNvGrpSpPr/>
          <p:nvPr/>
        </p:nvGrpSpPr>
        <p:grpSpPr>
          <a:xfrm>
            <a:off x="3599150" y="1851012"/>
            <a:ext cx="1801070" cy="2349780"/>
            <a:chOff x="3599150" y="1721856"/>
            <a:chExt cx="1801070" cy="2349780"/>
          </a:xfrm>
        </p:grpSpPr>
        <p:grpSp>
          <p:nvGrpSpPr>
            <p:cNvPr id="52" name="Group 51"/>
            <p:cNvGrpSpPr/>
            <p:nvPr/>
          </p:nvGrpSpPr>
          <p:grpSpPr>
            <a:xfrm>
              <a:off x="3599150" y="1721856"/>
              <a:ext cx="1801070" cy="2349780"/>
              <a:chOff x="9926638" y="2095500"/>
              <a:chExt cx="442913" cy="577850"/>
            </a:xfrm>
            <a:solidFill>
              <a:srgbClr val="D43815"/>
            </a:solidFill>
          </p:grpSpPr>
          <p:sp>
            <p:nvSpPr>
              <p:cNvPr id="53" name="Freeform 19"/>
              <p:cNvSpPr>
                <a:spLocks noEditPoints="1"/>
              </p:cNvSpPr>
              <p:nvPr/>
            </p:nvSpPr>
            <p:spPr bwMode="auto">
              <a:xfrm>
                <a:off x="9926638" y="2095500"/>
                <a:ext cx="442913" cy="577850"/>
              </a:xfrm>
              <a:custGeom>
                <a:avLst/>
                <a:gdLst>
                  <a:gd name="T0" fmla="*/ 183 w 184"/>
                  <a:gd name="T1" fmla="*/ 65 h 240"/>
                  <a:gd name="T2" fmla="*/ 119 w 184"/>
                  <a:gd name="T3" fmla="*/ 1 h 240"/>
                  <a:gd name="T4" fmla="*/ 116 w 184"/>
                  <a:gd name="T5" fmla="*/ 0 h 240"/>
                  <a:gd name="T6" fmla="*/ 4 w 184"/>
                  <a:gd name="T7" fmla="*/ 0 h 240"/>
                  <a:gd name="T8" fmla="*/ 0 w 184"/>
                  <a:gd name="T9" fmla="*/ 4 h 240"/>
                  <a:gd name="T10" fmla="*/ 0 w 184"/>
                  <a:gd name="T11" fmla="*/ 236 h 240"/>
                  <a:gd name="T12" fmla="*/ 4 w 184"/>
                  <a:gd name="T13" fmla="*/ 240 h 240"/>
                  <a:gd name="T14" fmla="*/ 180 w 184"/>
                  <a:gd name="T15" fmla="*/ 240 h 240"/>
                  <a:gd name="T16" fmla="*/ 184 w 184"/>
                  <a:gd name="T17" fmla="*/ 236 h 240"/>
                  <a:gd name="T18" fmla="*/ 184 w 184"/>
                  <a:gd name="T19" fmla="*/ 68 h 240"/>
                  <a:gd name="T20" fmla="*/ 183 w 184"/>
                  <a:gd name="T21" fmla="*/ 65 h 240"/>
                  <a:gd name="T22" fmla="*/ 120 w 184"/>
                  <a:gd name="T23" fmla="*/ 14 h 240"/>
                  <a:gd name="T24" fmla="*/ 170 w 184"/>
                  <a:gd name="T25" fmla="*/ 64 h 240"/>
                  <a:gd name="T26" fmla="*/ 120 w 184"/>
                  <a:gd name="T27" fmla="*/ 64 h 240"/>
                  <a:gd name="T28" fmla="*/ 120 w 184"/>
                  <a:gd name="T29" fmla="*/ 14 h 240"/>
                  <a:gd name="T30" fmla="*/ 8 w 184"/>
                  <a:gd name="T31" fmla="*/ 232 h 240"/>
                  <a:gd name="T32" fmla="*/ 8 w 184"/>
                  <a:gd name="T33" fmla="*/ 8 h 240"/>
                  <a:gd name="T34" fmla="*/ 112 w 184"/>
                  <a:gd name="T35" fmla="*/ 8 h 240"/>
                  <a:gd name="T36" fmla="*/ 112 w 184"/>
                  <a:gd name="T37" fmla="*/ 68 h 240"/>
                  <a:gd name="T38" fmla="*/ 116 w 184"/>
                  <a:gd name="T39" fmla="*/ 72 h 240"/>
                  <a:gd name="T40" fmla="*/ 176 w 184"/>
                  <a:gd name="T41" fmla="*/ 72 h 240"/>
                  <a:gd name="T42" fmla="*/ 176 w 184"/>
                  <a:gd name="T43" fmla="*/ 232 h 240"/>
                  <a:gd name="T44" fmla="*/ 8 w 184"/>
                  <a:gd name="T45" fmla="*/ 2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240">
                    <a:moveTo>
                      <a:pt x="183" y="65"/>
                    </a:moveTo>
                    <a:cubicBezTo>
                      <a:pt x="119" y="1"/>
                      <a:pt x="119" y="1"/>
                      <a:pt x="119" y="1"/>
                    </a:cubicBezTo>
                    <a:cubicBezTo>
                      <a:pt x="118" y="0"/>
                      <a:pt x="117" y="0"/>
                      <a:pt x="116" y="0"/>
                    </a:cubicBezTo>
                    <a:cubicBezTo>
                      <a:pt x="4" y="0"/>
                      <a:pt x="4" y="0"/>
                      <a:pt x="4" y="0"/>
                    </a:cubicBezTo>
                    <a:cubicBezTo>
                      <a:pt x="2" y="0"/>
                      <a:pt x="0" y="2"/>
                      <a:pt x="0" y="4"/>
                    </a:cubicBezTo>
                    <a:cubicBezTo>
                      <a:pt x="0" y="236"/>
                      <a:pt x="0" y="236"/>
                      <a:pt x="0" y="236"/>
                    </a:cubicBezTo>
                    <a:cubicBezTo>
                      <a:pt x="0" y="238"/>
                      <a:pt x="2" y="240"/>
                      <a:pt x="4" y="240"/>
                    </a:cubicBezTo>
                    <a:cubicBezTo>
                      <a:pt x="180" y="240"/>
                      <a:pt x="180" y="240"/>
                      <a:pt x="180" y="240"/>
                    </a:cubicBezTo>
                    <a:cubicBezTo>
                      <a:pt x="182" y="240"/>
                      <a:pt x="184" y="238"/>
                      <a:pt x="184" y="236"/>
                    </a:cubicBezTo>
                    <a:cubicBezTo>
                      <a:pt x="184" y="68"/>
                      <a:pt x="184" y="68"/>
                      <a:pt x="184" y="68"/>
                    </a:cubicBezTo>
                    <a:cubicBezTo>
                      <a:pt x="184" y="67"/>
                      <a:pt x="184" y="66"/>
                      <a:pt x="183" y="65"/>
                    </a:cubicBezTo>
                    <a:close/>
                    <a:moveTo>
                      <a:pt x="120" y="14"/>
                    </a:moveTo>
                    <a:cubicBezTo>
                      <a:pt x="170" y="64"/>
                      <a:pt x="170" y="64"/>
                      <a:pt x="170" y="64"/>
                    </a:cubicBezTo>
                    <a:cubicBezTo>
                      <a:pt x="120" y="64"/>
                      <a:pt x="120" y="64"/>
                      <a:pt x="120" y="64"/>
                    </a:cubicBezTo>
                    <a:lnTo>
                      <a:pt x="120" y="14"/>
                    </a:lnTo>
                    <a:close/>
                    <a:moveTo>
                      <a:pt x="8" y="232"/>
                    </a:moveTo>
                    <a:cubicBezTo>
                      <a:pt x="8" y="8"/>
                      <a:pt x="8" y="8"/>
                      <a:pt x="8" y="8"/>
                    </a:cubicBezTo>
                    <a:cubicBezTo>
                      <a:pt x="112" y="8"/>
                      <a:pt x="112" y="8"/>
                      <a:pt x="112" y="8"/>
                    </a:cubicBezTo>
                    <a:cubicBezTo>
                      <a:pt x="112" y="68"/>
                      <a:pt x="112" y="68"/>
                      <a:pt x="112" y="68"/>
                    </a:cubicBezTo>
                    <a:cubicBezTo>
                      <a:pt x="112" y="70"/>
                      <a:pt x="114" y="72"/>
                      <a:pt x="116" y="72"/>
                    </a:cubicBezTo>
                    <a:cubicBezTo>
                      <a:pt x="176" y="72"/>
                      <a:pt x="176" y="72"/>
                      <a:pt x="176" y="72"/>
                    </a:cubicBezTo>
                    <a:cubicBezTo>
                      <a:pt x="176" y="232"/>
                      <a:pt x="176" y="232"/>
                      <a:pt x="176" y="232"/>
                    </a:cubicBezTo>
                    <a:lnTo>
                      <a:pt x="8" y="232"/>
                    </a:lnTo>
                    <a:close/>
                  </a:path>
                </a:pathLst>
              </a:custGeom>
              <a:solidFill>
                <a:srgbClr val="0D4571"/>
              </a:solid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p:nvSpPr>
            <p:spPr bwMode="auto">
              <a:xfrm>
                <a:off x="10023475" y="2279650"/>
                <a:ext cx="249238" cy="298450"/>
              </a:xfrm>
              <a:custGeom>
                <a:avLst/>
                <a:gdLst>
                  <a:gd name="T0" fmla="*/ 100 w 104"/>
                  <a:gd name="T1" fmla="*/ 28 h 124"/>
                  <a:gd name="T2" fmla="*/ 68 w 104"/>
                  <a:gd name="T3" fmla="*/ 28 h 124"/>
                  <a:gd name="T4" fmla="*/ 64 w 104"/>
                  <a:gd name="T5" fmla="*/ 32 h 124"/>
                  <a:gd name="T6" fmla="*/ 64 w 104"/>
                  <a:gd name="T7" fmla="*/ 84 h 124"/>
                  <a:gd name="T8" fmla="*/ 40 w 104"/>
                  <a:gd name="T9" fmla="*/ 84 h 124"/>
                  <a:gd name="T10" fmla="*/ 40 w 104"/>
                  <a:gd name="T11" fmla="*/ 72 h 124"/>
                  <a:gd name="T12" fmla="*/ 36 w 104"/>
                  <a:gd name="T13" fmla="*/ 68 h 124"/>
                  <a:gd name="T14" fmla="*/ 36 w 104"/>
                  <a:gd name="T15" fmla="*/ 68 h 124"/>
                  <a:gd name="T16" fmla="*/ 35 w 104"/>
                  <a:gd name="T17" fmla="*/ 68 h 124"/>
                  <a:gd name="T18" fmla="*/ 8 w 104"/>
                  <a:gd name="T19" fmla="*/ 68 h 124"/>
                  <a:gd name="T20" fmla="*/ 8 w 104"/>
                  <a:gd name="T21" fmla="*/ 4 h 124"/>
                  <a:gd name="T22" fmla="*/ 4 w 104"/>
                  <a:gd name="T23" fmla="*/ 0 h 124"/>
                  <a:gd name="T24" fmla="*/ 0 w 104"/>
                  <a:gd name="T25" fmla="*/ 4 h 124"/>
                  <a:gd name="T26" fmla="*/ 0 w 104"/>
                  <a:gd name="T27" fmla="*/ 120 h 124"/>
                  <a:gd name="T28" fmla="*/ 4 w 104"/>
                  <a:gd name="T29" fmla="*/ 124 h 124"/>
                  <a:gd name="T30" fmla="*/ 100 w 104"/>
                  <a:gd name="T31" fmla="*/ 124 h 124"/>
                  <a:gd name="T32" fmla="*/ 104 w 104"/>
                  <a:gd name="T33" fmla="*/ 120 h 124"/>
                  <a:gd name="T34" fmla="*/ 104 w 104"/>
                  <a:gd name="T35" fmla="*/ 120 h 124"/>
                  <a:gd name="T36" fmla="*/ 104 w 104"/>
                  <a:gd name="T37" fmla="*/ 120 h 124"/>
                  <a:gd name="T38" fmla="*/ 104 w 104"/>
                  <a:gd name="T39" fmla="*/ 32 h 124"/>
                  <a:gd name="T40" fmla="*/ 100 w 104"/>
                  <a:gd name="T41" fmla="*/ 28 h 124"/>
                  <a:gd name="T42" fmla="*/ 72 w 104"/>
                  <a:gd name="T43" fmla="*/ 36 h 124"/>
                  <a:gd name="T44" fmla="*/ 96 w 104"/>
                  <a:gd name="T45" fmla="*/ 36 h 124"/>
                  <a:gd name="T46" fmla="*/ 96 w 104"/>
                  <a:gd name="T47" fmla="*/ 116 h 124"/>
                  <a:gd name="T48" fmla="*/ 72 w 104"/>
                  <a:gd name="T49" fmla="*/ 116 h 124"/>
                  <a:gd name="T50" fmla="*/ 72 w 104"/>
                  <a:gd name="T51" fmla="*/ 36 h 124"/>
                  <a:gd name="T52" fmla="*/ 64 w 104"/>
                  <a:gd name="T53" fmla="*/ 92 h 124"/>
                  <a:gd name="T54" fmla="*/ 64 w 104"/>
                  <a:gd name="T55" fmla="*/ 116 h 124"/>
                  <a:gd name="T56" fmla="*/ 40 w 104"/>
                  <a:gd name="T57" fmla="*/ 116 h 124"/>
                  <a:gd name="T58" fmla="*/ 40 w 104"/>
                  <a:gd name="T59" fmla="*/ 92 h 124"/>
                  <a:gd name="T60" fmla="*/ 64 w 104"/>
                  <a:gd name="T61" fmla="*/ 92 h 124"/>
                  <a:gd name="T62" fmla="*/ 8 w 104"/>
                  <a:gd name="T63" fmla="*/ 76 h 124"/>
                  <a:gd name="T64" fmla="*/ 32 w 104"/>
                  <a:gd name="T65" fmla="*/ 76 h 124"/>
                  <a:gd name="T66" fmla="*/ 32 w 104"/>
                  <a:gd name="T67" fmla="*/ 116 h 124"/>
                  <a:gd name="T68" fmla="*/ 8 w 104"/>
                  <a:gd name="T69" fmla="*/ 116 h 124"/>
                  <a:gd name="T70" fmla="*/ 8 w 104"/>
                  <a:gd name="T71" fmla="*/ 7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124">
                    <a:moveTo>
                      <a:pt x="100" y="28"/>
                    </a:moveTo>
                    <a:cubicBezTo>
                      <a:pt x="68" y="28"/>
                      <a:pt x="68" y="28"/>
                      <a:pt x="68" y="28"/>
                    </a:cubicBezTo>
                    <a:cubicBezTo>
                      <a:pt x="66" y="28"/>
                      <a:pt x="64" y="30"/>
                      <a:pt x="64" y="32"/>
                    </a:cubicBezTo>
                    <a:cubicBezTo>
                      <a:pt x="64" y="84"/>
                      <a:pt x="64" y="84"/>
                      <a:pt x="64" y="84"/>
                    </a:cubicBezTo>
                    <a:cubicBezTo>
                      <a:pt x="40" y="84"/>
                      <a:pt x="40" y="84"/>
                      <a:pt x="40" y="84"/>
                    </a:cubicBezTo>
                    <a:cubicBezTo>
                      <a:pt x="40" y="72"/>
                      <a:pt x="40" y="72"/>
                      <a:pt x="40" y="72"/>
                    </a:cubicBezTo>
                    <a:cubicBezTo>
                      <a:pt x="40" y="70"/>
                      <a:pt x="38" y="68"/>
                      <a:pt x="36" y="68"/>
                    </a:cubicBezTo>
                    <a:cubicBezTo>
                      <a:pt x="36" y="68"/>
                      <a:pt x="36" y="68"/>
                      <a:pt x="36" y="68"/>
                    </a:cubicBezTo>
                    <a:cubicBezTo>
                      <a:pt x="35" y="68"/>
                      <a:pt x="35" y="68"/>
                      <a:pt x="35" y="68"/>
                    </a:cubicBezTo>
                    <a:cubicBezTo>
                      <a:pt x="8" y="68"/>
                      <a:pt x="8" y="68"/>
                      <a:pt x="8" y="68"/>
                    </a:cubicBezTo>
                    <a:cubicBezTo>
                      <a:pt x="8" y="4"/>
                      <a:pt x="8" y="4"/>
                      <a:pt x="8" y="4"/>
                    </a:cubicBezTo>
                    <a:cubicBezTo>
                      <a:pt x="8" y="1"/>
                      <a:pt x="6" y="0"/>
                      <a:pt x="4" y="0"/>
                    </a:cubicBezTo>
                    <a:cubicBezTo>
                      <a:pt x="2" y="0"/>
                      <a:pt x="0" y="1"/>
                      <a:pt x="0" y="4"/>
                    </a:cubicBezTo>
                    <a:cubicBezTo>
                      <a:pt x="0" y="120"/>
                      <a:pt x="0" y="120"/>
                      <a:pt x="0" y="120"/>
                    </a:cubicBezTo>
                    <a:cubicBezTo>
                      <a:pt x="0" y="122"/>
                      <a:pt x="2" y="124"/>
                      <a:pt x="4" y="124"/>
                    </a:cubicBezTo>
                    <a:cubicBezTo>
                      <a:pt x="100" y="124"/>
                      <a:pt x="100" y="124"/>
                      <a:pt x="100" y="124"/>
                    </a:cubicBezTo>
                    <a:cubicBezTo>
                      <a:pt x="102" y="124"/>
                      <a:pt x="104" y="122"/>
                      <a:pt x="104" y="120"/>
                    </a:cubicBezTo>
                    <a:cubicBezTo>
                      <a:pt x="104" y="120"/>
                      <a:pt x="104" y="120"/>
                      <a:pt x="104" y="120"/>
                    </a:cubicBezTo>
                    <a:cubicBezTo>
                      <a:pt x="104" y="120"/>
                      <a:pt x="104" y="120"/>
                      <a:pt x="104" y="120"/>
                    </a:cubicBezTo>
                    <a:cubicBezTo>
                      <a:pt x="104" y="32"/>
                      <a:pt x="104" y="32"/>
                      <a:pt x="104" y="32"/>
                    </a:cubicBezTo>
                    <a:cubicBezTo>
                      <a:pt x="104" y="30"/>
                      <a:pt x="102" y="28"/>
                      <a:pt x="100" y="28"/>
                    </a:cubicBezTo>
                    <a:close/>
                    <a:moveTo>
                      <a:pt x="72" y="36"/>
                    </a:moveTo>
                    <a:cubicBezTo>
                      <a:pt x="96" y="36"/>
                      <a:pt x="96" y="36"/>
                      <a:pt x="96" y="36"/>
                    </a:cubicBezTo>
                    <a:cubicBezTo>
                      <a:pt x="96" y="116"/>
                      <a:pt x="96" y="116"/>
                      <a:pt x="96" y="116"/>
                    </a:cubicBezTo>
                    <a:cubicBezTo>
                      <a:pt x="72" y="116"/>
                      <a:pt x="72" y="116"/>
                      <a:pt x="72" y="116"/>
                    </a:cubicBezTo>
                    <a:lnTo>
                      <a:pt x="72" y="36"/>
                    </a:lnTo>
                    <a:close/>
                    <a:moveTo>
                      <a:pt x="64" y="92"/>
                    </a:moveTo>
                    <a:cubicBezTo>
                      <a:pt x="64" y="116"/>
                      <a:pt x="64" y="116"/>
                      <a:pt x="64" y="116"/>
                    </a:cubicBezTo>
                    <a:cubicBezTo>
                      <a:pt x="40" y="116"/>
                      <a:pt x="40" y="116"/>
                      <a:pt x="40" y="116"/>
                    </a:cubicBezTo>
                    <a:cubicBezTo>
                      <a:pt x="40" y="92"/>
                      <a:pt x="40" y="92"/>
                      <a:pt x="40" y="92"/>
                    </a:cubicBezTo>
                    <a:lnTo>
                      <a:pt x="64" y="92"/>
                    </a:lnTo>
                    <a:close/>
                    <a:moveTo>
                      <a:pt x="8" y="76"/>
                    </a:moveTo>
                    <a:cubicBezTo>
                      <a:pt x="32" y="76"/>
                      <a:pt x="32" y="76"/>
                      <a:pt x="32" y="76"/>
                    </a:cubicBezTo>
                    <a:cubicBezTo>
                      <a:pt x="32" y="116"/>
                      <a:pt x="32" y="116"/>
                      <a:pt x="32" y="116"/>
                    </a:cubicBezTo>
                    <a:cubicBezTo>
                      <a:pt x="8" y="116"/>
                      <a:pt x="8" y="116"/>
                      <a:pt x="8" y="116"/>
                    </a:cubicBezTo>
                    <a:lnTo>
                      <a:pt x="8" y="76"/>
                    </a:lnTo>
                    <a:close/>
                  </a:path>
                </a:pathLst>
              </a:custGeom>
              <a:solidFill>
                <a:srgbClr val="0D4571"/>
              </a:solidFill>
              <a:ln w="9525">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5" name="Freeform 54"/>
            <p:cNvSpPr/>
            <p:nvPr/>
          </p:nvSpPr>
          <p:spPr>
            <a:xfrm>
              <a:off x="4025899" y="3171886"/>
              <a:ext cx="320675" cy="443354"/>
            </a:xfrm>
            <a:custGeom>
              <a:avLst/>
              <a:gdLst>
                <a:gd name="connsiteX0" fmla="*/ 3527 w 123472"/>
                <a:gd name="connsiteY0" fmla="*/ 169334 h 169334"/>
                <a:gd name="connsiteX1" fmla="*/ 0 w 123472"/>
                <a:gd name="connsiteY1" fmla="*/ 0 h 169334"/>
                <a:gd name="connsiteX2" fmla="*/ 123472 w 123472"/>
                <a:gd name="connsiteY2" fmla="*/ 3528 h 169334"/>
                <a:gd name="connsiteX3" fmla="*/ 119944 w 123472"/>
                <a:gd name="connsiteY3" fmla="*/ 165806 h 169334"/>
                <a:gd name="connsiteX4" fmla="*/ 3527 w 123472"/>
                <a:gd name="connsiteY4" fmla="*/ 169334 h 16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72" h="169334">
                  <a:moveTo>
                    <a:pt x="3527" y="169334"/>
                  </a:moveTo>
                  <a:cubicBezTo>
                    <a:pt x="2351" y="112889"/>
                    <a:pt x="1176" y="56445"/>
                    <a:pt x="0" y="0"/>
                  </a:cubicBezTo>
                  <a:lnTo>
                    <a:pt x="123472" y="3528"/>
                  </a:lnTo>
                  <a:lnTo>
                    <a:pt x="119944" y="165806"/>
                  </a:lnTo>
                  <a:lnTo>
                    <a:pt x="3527" y="169334"/>
                  </a:lnTo>
                  <a:close/>
                </a:path>
              </a:pathLst>
            </a:custGeom>
            <a:solidFill>
              <a:srgbClr val="0D4571">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Freeform 55"/>
            <p:cNvSpPr/>
            <p:nvPr/>
          </p:nvSpPr>
          <p:spPr>
            <a:xfrm>
              <a:off x="4343400" y="3306824"/>
              <a:ext cx="320675" cy="308416"/>
            </a:xfrm>
            <a:custGeom>
              <a:avLst/>
              <a:gdLst>
                <a:gd name="connsiteX0" fmla="*/ 3527 w 123472"/>
                <a:gd name="connsiteY0" fmla="*/ 169334 h 169334"/>
                <a:gd name="connsiteX1" fmla="*/ 0 w 123472"/>
                <a:gd name="connsiteY1" fmla="*/ 0 h 169334"/>
                <a:gd name="connsiteX2" fmla="*/ 123472 w 123472"/>
                <a:gd name="connsiteY2" fmla="*/ 3528 h 169334"/>
                <a:gd name="connsiteX3" fmla="*/ 119944 w 123472"/>
                <a:gd name="connsiteY3" fmla="*/ 165806 h 169334"/>
                <a:gd name="connsiteX4" fmla="*/ 3527 w 123472"/>
                <a:gd name="connsiteY4" fmla="*/ 169334 h 16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72" h="169334">
                  <a:moveTo>
                    <a:pt x="3527" y="169334"/>
                  </a:moveTo>
                  <a:cubicBezTo>
                    <a:pt x="2351" y="112889"/>
                    <a:pt x="1176" y="56445"/>
                    <a:pt x="0" y="0"/>
                  </a:cubicBezTo>
                  <a:lnTo>
                    <a:pt x="123472" y="3528"/>
                  </a:lnTo>
                  <a:lnTo>
                    <a:pt x="119944" y="165806"/>
                  </a:lnTo>
                  <a:lnTo>
                    <a:pt x="3527" y="169334"/>
                  </a:lnTo>
                  <a:close/>
                </a:path>
              </a:pathLst>
            </a:custGeom>
            <a:solidFill>
              <a:srgbClr val="0D4571">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Freeform 56"/>
            <p:cNvSpPr/>
            <p:nvPr/>
          </p:nvSpPr>
          <p:spPr>
            <a:xfrm>
              <a:off x="4648200" y="2752786"/>
              <a:ext cx="320675" cy="862454"/>
            </a:xfrm>
            <a:custGeom>
              <a:avLst/>
              <a:gdLst>
                <a:gd name="connsiteX0" fmla="*/ 3527 w 123472"/>
                <a:gd name="connsiteY0" fmla="*/ 169334 h 169334"/>
                <a:gd name="connsiteX1" fmla="*/ 0 w 123472"/>
                <a:gd name="connsiteY1" fmla="*/ 0 h 169334"/>
                <a:gd name="connsiteX2" fmla="*/ 123472 w 123472"/>
                <a:gd name="connsiteY2" fmla="*/ 3528 h 169334"/>
                <a:gd name="connsiteX3" fmla="*/ 119944 w 123472"/>
                <a:gd name="connsiteY3" fmla="*/ 165806 h 169334"/>
                <a:gd name="connsiteX4" fmla="*/ 3527 w 123472"/>
                <a:gd name="connsiteY4" fmla="*/ 169334 h 16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72" h="169334">
                  <a:moveTo>
                    <a:pt x="3527" y="169334"/>
                  </a:moveTo>
                  <a:cubicBezTo>
                    <a:pt x="2351" y="112889"/>
                    <a:pt x="1176" y="56445"/>
                    <a:pt x="0" y="0"/>
                  </a:cubicBezTo>
                  <a:lnTo>
                    <a:pt x="123472" y="3528"/>
                  </a:lnTo>
                  <a:lnTo>
                    <a:pt x="119944" y="165806"/>
                  </a:lnTo>
                  <a:lnTo>
                    <a:pt x="3527" y="169334"/>
                  </a:lnTo>
                  <a:close/>
                </a:path>
              </a:pathLst>
            </a:custGeom>
            <a:solidFill>
              <a:srgbClr val="0D4571">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ight Triangle 2"/>
            <p:cNvSpPr/>
            <p:nvPr/>
          </p:nvSpPr>
          <p:spPr>
            <a:xfrm>
              <a:off x="4742893" y="1749600"/>
              <a:ext cx="596102" cy="622080"/>
            </a:xfrm>
            <a:prstGeom prst="rtTriangle">
              <a:avLst/>
            </a:prstGeom>
            <a:solidFill>
              <a:srgbClr val="0D4571">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028117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right)">
                                      <p:cBhvr>
                                        <p:cTn id="13" dur="500"/>
                                        <p:tgtEl>
                                          <p:spTgt spid="59"/>
                                        </p:tgtEl>
                                      </p:cBhvr>
                                    </p:animEffect>
                                  </p:childTnLst>
                                </p:cTn>
                              </p:par>
                              <p:par>
                                <p:cTn id="14" presetID="22" presetClass="entr" presetSubtype="8"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9"/>
          <p:cNvSpPr/>
          <p:nvPr/>
        </p:nvSpPr>
        <p:spPr>
          <a:xfrm>
            <a:off x="4000858" y="-1"/>
            <a:ext cx="5162680" cy="5155819"/>
          </a:xfrm>
          <a:custGeom>
            <a:avLst/>
            <a:gdLst/>
            <a:ahLst/>
            <a:cxnLst/>
            <a:rect l="l" t="t" r="r" b="b"/>
            <a:pathLst>
              <a:path w="4459981" h="5155819">
                <a:moveTo>
                  <a:pt x="516068" y="0"/>
                </a:moveTo>
                <a:lnTo>
                  <a:pt x="4459981" y="0"/>
                </a:lnTo>
                <a:lnTo>
                  <a:pt x="4459981" y="5155819"/>
                </a:lnTo>
                <a:lnTo>
                  <a:pt x="405208" y="5155819"/>
                </a:lnTo>
                <a:lnTo>
                  <a:pt x="334498" y="4946340"/>
                </a:lnTo>
                <a:cubicBezTo>
                  <a:pt x="117109" y="4245740"/>
                  <a:pt x="0" y="3500853"/>
                  <a:pt x="0" y="2728548"/>
                </a:cubicBezTo>
                <a:cubicBezTo>
                  <a:pt x="0" y="1827527"/>
                  <a:pt x="159398" y="963823"/>
                  <a:pt x="451470" y="164227"/>
                </a:cubicBezTo>
                <a:close/>
              </a:path>
            </a:pathLst>
          </a:custGeom>
          <a:blipFill rotWithShape="1">
            <a:blip r:embed="rId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448266" y="1631517"/>
            <a:ext cx="3206960" cy="1879458"/>
            <a:chOff x="448266" y="1631517"/>
            <a:chExt cx="3206960" cy="1879458"/>
          </a:xfrm>
        </p:grpSpPr>
        <p:sp>
          <p:nvSpPr>
            <p:cNvPr id="11" name="TextBox 10"/>
            <p:cNvSpPr txBox="1"/>
            <p:nvPr/>
          </p:nvSpPr>
          <p:spPr>
            <a:xfrm>
              <a:off x="448266" y="3108300"/>
              <a:ext cx="3206960" cy="402675"/>
            </a:xfrm>
            <a:prstGeom prst="rect">
              <a:avLst/>
            </a:prstGeom>
            <a:noFill/>
          </p:spPr>
          <p:txBody>
            <a:bodyPr wrap="square" rtlCol="0">
              <a:spAutoFit/>
            </a:bodyPr>
            <a:lstStyle/>
            <a:p>
              <a:pPr lvl="0" algn="ctr">
                <a:lnSpc>
                  <a:spcPct val="90000"/>
                </a:lnSpc>
              </a:pPr>
              <a:r>
                <a:rPr lang="en-US" sz="2200" dirty="0">
                  <a:solidFill>
                    <a:srgbClr val="0D4571"/>
                  </a:solidFill>
                  <a:latin typeface="Arial"/>
                  <a:cs typeface="Arial"/>
                </a:rPr>
                <a:t>Take the next steps</a:t>
              </a:r>
            </a:p>
          </p:txBody>
        </p:sp>
        <p:sp>
          <p:nvSpPr>
            <p:cNvPr id="12" name="Oval 11"/>
            <p:cNvSpPr/>
            <p:nvPr/>
          </p:nvSpPr>
          <p:spPr>
            <a:xfrm>
              <a:off x="1342877" y="1631517"/>
              <a:ext cx="1358758" cy="1358755"/>
            </a:xfrm>
            <a:prstGeom prst="ellipse">
              <a:avLst/>
            </a:prstGeom>
            <a:noFill/>
            <a:ln w="38100"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1826652" y="2272044"/>
              <a:ext cx="451459" cy="126409"/>
            </a:xfrm>
            <a:prstGeom prst="roundRect">
              <a:avLst/>
            </a:prstGeom>
            <a:noFill/>
            <a:ln w="38100"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2027810" y="2061121"/>
              <a:ext cx="451459" cy="126409"/>
            </a:xfrm>
            <a:prstGeom prst="roundRect">
              <a:avLst/>
            </a:prstGeom>
            <a:solidFill>
              <a:srgbClr val="5DAFF1">
                <a:alpha val="0"/>
              </a:srgbClr>
            </a:solidFill>
            <a:ln w="38100"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1582864" y="2471419"/>
              <a:ext cx="451459" cy="126409"/>
            </a:xfrm>
            <a:prstGeom prst="roundRect">
              <a:avLst/>
            </a:prstGeom>
            <a:noFill/>
            <a:ln w="38100"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7" name="Picture 16" descr="Basic Green Line_Ext.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4122163"/>
            <a:ext cx="3833090" cy="807433"/>
          </a:xfrm>
          <a:prstGeom prst="rect">
            <a:avLst/>
          </a:prstGeom>
        </p:spPr>
      </p:pic>
    </p:spTree>
    <p:extLst>
      <p:ext uri="{BB962C8B-B14F-4D97-AF65-F5344CB8AC3E}">
        <p14:creationId xmlns:p14="http://schemas.microsoft.com/office/powerpoint/2010/main" val="241249218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929644" y="3241150"/>
            <a:ext cx="1943381" cy="523220"/>
          </a:xfrm>
          <a:prstGeom prst="rect">
            <a:avLst/>
          </a:prstGeom>
          <a:noFill/>
        </p:spPr>
        <p:txBody>
          <a:bodyPr wrap="square" rtlCol="0">
            <a:spAutoFit/>
          </a:bodyPr>
          <a:lstStyle/>
          <a:p>
            <a:pPr algn="ctr"/>
            <a:r>
              <a:rPr lang="en-US" sz="1400" b="1" dirty="0">
                <a:solidFill>
                  <a:srgbClr val="0D4571"/>
                </a:solidFill>
                <a:latin typeface="Arial"/>
                <a:cs typeface="Arial"/>
              </a:rPr>
              <a:t>Decide your investment style</a:t>
            </a:r>
          </a:p>
        </p:txBody>
      </p:sp>
      <p:sp>
        <p:nvSpPr>
          <p:cNvPr id="15" name="TextBox 14"/>
          <p:cNvSpPr txBox="1"/>
          <p:nvPr/>
        </p:nvSpPr>
        <p:spPr>
          <a:xfrm>
            <a:off x="459983" y="3233313"/>
            <a:ext cx="1550704" cy="523220"/>
          </a:xfrm>
          <a:prstGeom prst="rect">
            <a:avLst/>
          </a:prstGeom>
          <a:noFill/>
        </p:spPr>
        <p:txBody>
          <a:bodyPr wrap="square" rtlCol="0">
            <a:spAutoFit/>
          </a:bodyPr>
          <a:lstStyle/>
          <a:p>
            <a:pPr algn="ctr"/>
            <a:r>
              <a:rPr lang="en-US" sz="1400" b="1" dirty="0">
                <a:solidFill>
                  <a:srgbClr val="0D4571"/>
                </a:solidFill>
                <a:latin typeface="Arial"/>
                <a:cs typeface="Arial"/>
              </a:rPr>
              <a:t>Define</a:t>
            </a:r>
            <a:br>
              <a:rPr lang="en-US" sz="1400" b="1" dirty="0">
                <a:solidFill>
                  <a:srgbClr val="0D4571"/>
                </a:solidFill>
                <a:latin typeface="Arial"/>
                <a:cs typeface="Arial"/>
              </a:rPr>
            </a:br>
            <a:r>
              <a:rPr lang="en-US" sz="1400" b="1" dirty="0">
                <a:solidFill>
                  <a:srgbClr val="0D4571"/>
                </a:solidFill>
                <a:latin typeface="Arial"/>
                <a:cs typeface="Arial"/>
              </a:rPr>
              <a:t>your goals</a:t>
            </a:r>
          </a:p>
        </p:txBody>
      </p:sp>
      <p:sp>
        <p:nvSpPr>
          <p:cNvPr id="23" name="TextBox 22"/>
          <p:cNvSpPr txBox="1"/>
          <p:nvPr/>
        </p:nvSpPr>
        <p:spPr>
          <a:xfrm>
            <a:off x="3683330" y="3241150"/>
            <a:ext cx="1777333" cy="523220"/>
          </a:xfrm>
          <a:prstGeom prst="rect">
            <a:avLst/>
          </a:prstGeom>
          <a:noFill/>
        </p:spPr>
        <p:txBody>
          <a:bodyPr wrap="square" rtlCol="0">
            <a:spAutoFit/>
          </a:bodyPr>
          <a:lstStyle/>
          <a:p>
            <a:pPr algn="ctr"/>
            <a:r>
              <a:rPr lang="en-US" sz="1400" b="1" dirty="0">
                <a:solidFill>
                  <a:srgbClr val="0D4571"/>
                </a:solidFill>
                <a:latin typeface="Arial"/>
                <a:cs typeface="Arial"/>
              </a:rPr>
              <a:t>Build an </a:t>
            </a:r>
            <a:br>
              <a:rPr lang="en-US" sz="1400" b="1" dirty="0">
                <a:solidFill>
                  <a:srgbClr val="0D4571"/>
                </a:solidFill>
                <a:latin typeface="Arial"/>
                <a:cs typeface="Arial"/>
              </a:rPr>
            </a:br>
            <a:r>
              <a:rPr lang="en-US" sz="1400" b="1" dirty="0">
                <a:solidFill>
                  <a:srgbClr val="0D4571"/>
                </a:solidFill>
                <a:latin typeface="Arial"/>
                <a:cs typeface="Arial"/>
              </a:rPr>
              <a:t>investment plan</a:t>
            </a:r>
          </a:p>
        </p:txBody>
      </p:sp>
      <p:sp>
        <p:nvSpPr>
          <p:cNvPr id="41" name="TextBox 40"/>
          <p:cNvSpPr txBox="1"/>
          <p:nvPr/>
        </p:nvSpPr>
        <p:spPr>
          <a:xfrm>
            <a:off x="5358183" y="3241150"/>
            <a:ext cx="1777333" cy="523220"/>
          </a:xfrm>
          <a:prstGeom prst="rect">
            <a:avLst/>
          </a:prstGeom>
          <a:noFill/>
        </p:spPr>
        <p:txBody>
          <a:bodyPr wrap="square" rtlCol="0">
            <a:spAutoFit/>
          </a:bodyPr>
          <a:lstStyle/>
          <a:p>
            <a:pPr algn="ctr"/>
            <a:r>
              <a:rPr lang="en-US" sz="1400" b="1" dirty="0">
                <a:solidFill>
                  <a:srgbClr val="0D4571"/>
                </a:solidFill>
                <a:latin typeface="Arial"/>
                <a:cs typeface="Arial"/>
              </a:rPr>
              <a:t>Allocate and diversify</a:t>
            </a:r>
          </a:p>
        </p:txBody>
      </p:sp>
      <p:sp>
        <p:nvSpPr>
          <p:cNvPr id="52" name="TextBox 51"/>
          <p:cNvSpPr txBox="1"/>
          <p:nvPr/>
        </p:nvSpPr>
        <p:spPr>
          <a:xfrm>
            <a:off x="7036856" y="3241150"/>
            <a:ext cx="1777333" cy="523220"/>
          </a:xfrm>
          <a:prstGeom prst="rect">
            <a:avLst/>
          </a:prstGeom>
          <a:noFill/>
        </p:spPr>
        <p:txBody>
          <a:bodyPr wrap="square" rtlCol="0">
            <a:spAutoFit/>
          </a:bodyPr>
          <a:lstStyle/>
          <a:p>
            <a:pPr algn="ctr"/>
            <a:r>
              <a:rPr lang="en-US" sz="1400" b="1" dirty="0">
                <a:solidFill>
                  <a:srgbClr val="0D4571"/>
                </a:solidFill>
                <a:latin typeface="Arial"/>
                <a:cs typeface="Arial"/>
              </a:rPr>
              <a:t>Continuously manage your plan</a:t>
            </a:r>
          </a:p>
        </p:txBody>
      </p:sp>
      <p:grpSp>
        <p:nvGrpSpPr>
          <p:cNvPr id="2" name="Group 1"/>
          <p:cNvGrpSpPr/>
          <p:nvPr/>
        </p:nvGrpSpPr>
        <p:grpSpPr>
          <a:xfrm>
            <a:off x="769573" y="2086211"/>
            <a:ext cx="7618633" cy="938654"/>
            <a:chOff x="769573" y="2086211"/>
            <a:chExt cx="7618633" cy="938654"/>
          </a:xfrm>
        </p:grpSpPr>
        <p:sp>
          <p:nvSpPr>
            <p:cNvPr id="49" name="Oval 48"/>
            <p:cNvSpPr/>
            <p:nvPr/>
          </p:nvSpPr>
          <p:spPr>
            <a:xfrm>
              <a:off x="4094163" y="2086211"/>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769573" y="2086211"/>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7449550" y="2086211"/>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5783627" y="2086211"/>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435496" y="2086211"/>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1029439" y="2324423"/>
              <a:ext cx="475696" cy="475696"/>
              <a:chOff x="1778001" y="4405313"/>
              <a:chExt cx="576263" cy="576263"/>
            </a:xfrm>
            <a:solidFill>
              <a:srgbClr val="D43815"/>
            </a:solidFill>
          </p:grpSpPr>
          <p:sp>
            <p:nvSpPr>
              <p:cNvPr id="29" name="Freeform 50"/>
              <p:cNvSpPr>
                <a:spLocks noEditPoints="1"/>
              </p:cNvSpPr>
              <p:nvPr/>
            </p:nvSpPr>
            <p:spPr bwMode="auto">
              <a:xfrm>
                <a:off x="1778001" y="4405313"/>
                <a:ext cx="460375" cy="576263"/>
              </a:xfrm>
              <a:custGeom>
                <a:avLst/>
                <a:gdLst>
                  <a:gd name="T0" fmla="*/ 192 w 192"/>
                  <a:gd name="T1" fmla="*/ 36 h 240"/>
                  <a:gd name="T2" fmla="*/ 156 w 192"/>
                  <a:gd name="T3" fmla="*/ 0 h 240"/>
                  <a:gd name="T4" fmla="*/ 36 w 192"/>
                  <a:gd name="T5" fmla="*/ 0 h 240"/>
                  <a:gd name="T6" fmla="*/ 36 w 192"/>
                  <a:gd name="T7" fmla="*/ 0 h 240"/>
                  <a:gd name="T8" fmla="*/ 34 w 192"/>
                  <a:gd name="T9" fmla="*/ 0 h 240"/>
                  <a:gd name="T10" fmla="*/ 0 w 192"/>
                  <a:gd name="T11" fmla="*/ 36 h 240"/>
                  <a:gd name="T12" fmla="*/ 0 w 192"/>
                  <a:gd name="T13" fmla="*/ 164 h 240"/>
                  <a:gd name="T14" fmla="*/ 4 w 192"/>
                  <a:gd name="T15" fmla="*/ 168 h 240"/>
                  <a:gd name="T16" fmla="*/ 32 w 192"/>
                  <a:gd name="T17" fmla="*/ 168 h 240"/>
                  <a:gd name="T18" fmla="*/ 32 w 192"/>
                  <a:gd name="T19" fmla="*/ 236 h 240"/>
                  <a:gd name="T20" fmla="*/ 36 w 192"/>
                  <a:gd name="T21" fmla="*/ 240 h 240"/>
                  <a:gd name="T22" fmla="*/ 156 w 192"/>
                  <a:gd name="T23" fmla="*/ 240 h 240"/>
                  <a:gd name="T24" fmla="*/ 160 w 192"/>
                  <a:gd name="T25" fmla="*/ 236 h 240"/>
                  <a:gd name="T26" fmla="*/ 160 w 192"/>
                  <a:gd name="T27" fmla="*/ 72 h 240"/>
                  <a:gd name="T28" fmla="*/ 192 w 192"/>
                  <a:gd name="T29" fmla="*/ 36 h 240"/>
                  <a:gd name="T30" fmla="*/ 8 w 192"/>
                  <a:gd name="T31" fmla="*/ 160 h 240"/>
                  <a:gd name="T32" fmla="*/ 8 w 192"/>
                  <a:gd name="T33" fmla="*/ 36 h 240"/>
                  <a:gd name="T34" fmla="*/ 34 w 192"/>
                  <a:gd name="T35" fmla="*/ 8 h 240"/>
                  <a:gd name="T36" fmla="*/ 60 w 192"/>
                  <a:gd name="T37" fmla="*/ 36 h 240"/>
                  <a:gd name="T38" fmla="*/ 60 w 192"/>
                  <a:gd name="T39" fmla="*/ 40 h 240"/>
                  <a:gd name="T40" fmla="*/ 36 w 192"/>
                  <a:gd name="T41" fmla="*/ 40 h 240"/>
                  <a:gd name="T42" fmla="*/ 32 w 192"/>
                  <a:gd name="T43" fmla="*/ 44 h 240"/>
                  <a:gd name="T44" fmla="*/ 32 w 192"/>
                  <a:gd name="T45" fmla="*/ 68 h 240"/>
                  <a:gd name="T46" fmla="*/ 32 w 192"/>
                  <a:gd name="T47" fmla="*/ 160 h 240"/>
                  <a:gd name="T48" fmla="*/ 8 w 192"/>
                  <a:gd name="T49" fmla="*/ 160 h 240"/>
                  <a:gd name="T50" fmla="*/ 40 w 192"/>
                  <a:gd name="T51" fmla="*/ 64 h 240"/>
                  <a:gd name="T52" fmla="*/ 40 w 192"/>
                  <a:gd name="T53" fmla="*/ 48 h 240"/>
                  <a:gd name="T54" fmla="*/ 58 w 192"/>
                  <a:gd name="T55" fmla="*/ 48 h 240"/>
                  <a:gd name="T56" fmla="*/ 40 w 192"/>
                  <a:gd name="T57" fmla="*/ 64 h 240"/>
                  <a:gd name="T58" fmla="*/ 152 w 192"/>
                  <a:gd name="T59" fmla="*/ 232 h 240"/>
                  <a:gd name="T60" fmla="*/ 40 w 192"/>
                  <a:gd name="T61" fmla="*/ 232 h 240"/>
                  <a:gd name="T62" fmla="*/ 40 w 192"/>
                  <a:gd name="T63" fmla="*/ 72 h 240"/>
                  <a:gd name="T64" fmla="*/ 152 w 192"/>
                  <a:gd name="T65" fmla="*/ 72 h 240"/>
                  <a:gd name="T66" fmla="*/ 152 w 192"/>
                  <a:gd name="T67" fmla="*/ 232 h 240"/>
                  <a:gd name="T68" fmla="*/ 156 w 192"/>
                  <a:gd name="T69" fmla="*/ 64 h 240"/>
                  <a:gd name="T70" fmla="*/ 56 w 192"/>
                  <a:gd name="T71" fmla="*/ 64 h 240"/>
                  <a:gd name="T72" fmla="*/ 68 w 192"/>
                  <a:gd name="T73" fmla="*/ 36 h 240"/>
                  <a:gd name="T74" fmla="*/ 55 w 192"/>
                  <a:gd name="T75" fmla="*/ 8 h 240"/>
                  <a:gd name="T76" fmla="*/ 156 w 192"/>
                  <a:gd name="T77" fmla="*/ 8 h 240"/>
                  <a:gd name="T78" fmla="*/ 184 w 192"/>
                  <a:gd name="T79" fmla="*/ 36 h 240"/>
                  <a:gd name="T80" fmla="*/ 156 w 192"/>
                  <a:gd name="T81" fmla="*/ 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240">
                    <a:moveTo>
                      <a:pt x="192" y="36"/>
                    </a:moveTo>
                    <a:cubicBezTo>
                      <a:pt x="192" y="17"/>
                      <a:pt x="175" y="0"/>
                      <a:pt x="156" y="0"/>
                    </a:cubicBezTo>
                    <a:cubicBezTo>
                      <a:pt x="36" y="0"/>
                      <a:pt x="36" y="0"/>
                      <a:pt x="36" y="0"/>
                    </a:cubicBezTo>
                    <a:cubicBezTo>
                      <a:pt x="36" y="0"/>
                      <a:pt x="36" y="0"/>
                      <a:pt x="36" y="0"/>
                    </a:cubicBezTo>
                    <a:cubicBezTo>
                      <a:pt x="35" y="0"/>
                      <a:pt x="35" y="0"/>
                      <a:pt x="34" y="0"/>
                    </a:cubicBezTo>
                    <a:cubicBezTo>
                      <a:pt x="16" y="0"/>
                      <a:pt x="0" y="16"/>
                      <a:pt x="0" y="36"/>
                    </a:cubicBezTo>
                    <a:cubicBezTo>
                      <a:pt x="0" y="164"/>
                      <a:pt x="0" y="164"/>
                      <a:pt x="0" y="164"/>
                    </a:cubicBezTo>
                    <a:cubicBezTo>
                      <a:pt x="0" y="166"/>
                      <a:pt x="2" y="168"/>
                      <a:pt x="4" y="168"/>
                    </a:cubicBezTo>
                    <a:cubicBezTo>
                      <a:pt x="32" y="168"/>
                      <a:pt x="32" y="168"/>
                      <a:pt x="32" y="168"/>
                    </a:cubicBezTo>
                    <a:cubicBezTo>
                      <a:pt x="32" y="236"/>
                      <a:pt x="32" y="236"/>
                      <a:pt x="32" y="236"/>
                    </a:cubicBezTo>
                    <a:cubicBezTo>
                      <a:pt x="32" y="238"/>
                      <a:pt x="34" y="240"/>
                      <a:pt x="36" y="240"/>
                    </a:cubicBezTo>
                    <a:cubicBezTo>
                      <a:pt x="156" y="240"/>
                      <a:pt x="156" y="240"/>
                      <a:pt x="156" y="240"/>
                    </a:cubicBezTo>
                    <a:cubicBezTo>
                      <a:pt x="158" y="240"/>
                      <a:pt x="160" y="238"/>
                      <a:pt x="160" y="236"/>
                    </a:cubicBezTo>
                    <a:cubicBezTo>
                      <a:pt x="160" y="72"/>
                      <a:pt x="160" y="72"/>
                      <a:pt x="160" y="72"/>
                    </a:cubicBezTo>
                    <a:cubicBezTo>
                      <a:pt x="177" y="70"/>
                      <a:pt x="192" y="53"/>
                      <a:pt x="192" y="36"/>
                    </a:cubicBezTo>
                    <a:close/>
                    <a:moveTo>
                      <a:pt x="8" y="160"/>
                    </a:moveTo>
                    <a:cubicBezTo>
                      <a:pt x="8" y="36"/>
                      <a:pt x="8" y="36"/>
                      <a:pt x="8" y="36"/>
                    </a:cubicBezTo>
                    <a:cubicBezTo>
                      <a:pt x="8" y="21"/>
                      <a:pt x="20" y="8"/>
                      <a:pt x="34" y="8"/>
                    </a:cubicBezTo>
                    <a:cubicBezTo>
                      <a:pt x="48" y="8"/>
                      <a:pt x="60" y="21"/>
                      <a:pt x="60" y="36"/>
                    </a:cubicBezTo>
                    <a:cubicBezTo>
                      <a:pt x="60" y="37"/>
                      <a:pt x="60" y="39"/>
                      <a:pt x="60" y="40"/>
                    </a:cubicBezTo>
                    <a:cubicBezTo>
                      <a:pt x="36" y="40"/>
                      <a:pt x="36" y="40"/>
                      <a:pt x="36" y="40"/>
                    </a:cubicBezTo>
                    <a:cubicBezTo>
                      <a:pt x="34" y="40"/>
                      <a:pt x="32" y="42"/>
                      <a:pt x="32" y="44"/>
                    </a:cubicBezTo>
                    <a:cubicBezTo>
                      <a:pt x="32" y="68"/>
                      <a:pt x="32" y="68"/>
                      <a:pt x="32" y="68"/>
                    </a:cubicBezTo>
                    <a:cubicBezTo>
                      <a:pt x="32" y="160"/>
                      <a:pt x="32" y="160"/>
                      <a:pt x="32" y="160"/>
                    </a:cubicBezTo>
                    <a:lnTo>
                      <a:pt x="8" y="160"/>
                    </a:lnTo>
                    <a:close/>
                    <a:moveTo>
                      <a:pt x="40" y="64"/>
                    </a:moveTo>
                    <a:cubicBezTo>
                      <a:pt x="40" y="48"/>
                      <a:pt x="40" y="48"/>
                      <a:pt x="40" y="48"/>
                    </a:cubicBezTo>
                    <a:cubicBezTo>
                      <a:pt x="58" y="48"/>
                      <a:pt x="58" y="48"/>
                      <a:pt x="58" y="48"/>
                    </a:cubicBezTo>
                    <a:cubicBezTo>
                      <a:pt x="55" y="56"/>
                      <a:pt x="48" y="62"/>
                      <a:pt x="40" y="64"/>
                    </a:cubicBezTo>
                    <a:close/>
                    <a:moveTo>
                      <a:pt x="152" y="232"/>
                    </a:moveTo>
                    <a:cubicBezTo>
                      <a:pt x="40" y="232"/>
                      <a:pt x="40" y="232"/>
                      <a:pt x="40" y="232"/>
                    </a:cubicBezTo>
                    <a:cubicBezTo>
                      <a:pt x="40" y="72"/>
                      <a:pt x="40" y="72"/>
                      <a:pt x="40" y="72"/>
                    </a:cubicBezTo>
                    <a:cubicBezTo>
                      <a:pt x="152" y="72"/>
                      <a:pt x="152" y="72"/>
                      <a:pt x="152" y="72"/>
                    </a:cubicBezTo>
                    <a:lnTo>
                      <a:pt x="152" y="232"/>
                    </a:lnTo>
                    <a:close/>
                    <a:moveTo>
                      <a:pt x="156" y="64"/>
                    </a:moveTo>
                    <a:cubicBezTo>
                      <a:pt x="56" y="64"/>
                      <a:pt x="56" y="64"/>
                      <a:pt x="56" y="64"/>
                    </a:cubicBezTo>
                    <a:cubicBezTo>
                      <a:pt x="63" y="57"/>
                      <a:pt x="68" y="47"/>
                      <a:pt x="68" y="36"/>
                    </a:cubicBezTo>
                    <a:cubicBezTo>
                      <a:pt x="68" y="25"/>
                      <a:pt x="63" y="15"/>
                      <a:pt x="55" y="8"/>
                    </a:cubicBezTo>
                    <a:cubicBezTo>
                      <a:pt x="156" y="8"/>
                      <a:pt x="156" y="8"/>
                      <a:pt x="156" y="8"/>
                    </a:cubicBezTo>
                    <a:cubicBezTo>
                      <a:pt x="170" y="8"/>
                      <a:pt x="184" y="22"/>
                      <a:pt x="184" y="36"/>
                    </a:cubicBezTo>
                    <a:cubicBezTo>
                      <a:pt x="184" y="50"/>
                      <a:pt x="170" y="64"/>
                      <a:pt x="156" y="64"/>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1"/>
              <p:cNvSpPr>
                <a:spLocks/>
              </p:cNvSpPr>
              <p:nvPr/>
            </p:nvSpPr>
            <p:spPr bwMode="auto">
              <a:xfrm>
                <a:off x="1998663" y="4654550"/>
                <a:ext cx="115888" cy="19050"/>
              </a:xfrm>
              <a:custGeom>
                <a:avLst/>
                <a:gdLst>
                  <a:gd name="T0" fmla="*/ 4 w 48"/>
                  <a:gd name="T1" fmla="*/ 8 h 8"/>
                  <a:gd name="T2" fmla="*/ 44 w 48"/>
                  <a:gd name="T3" fmla="*/ 8 h 8"/>
                  <a:gd name="T4" fmla="*/ 48 w 48"/>
                  <a:gd name="T5" fmla="*/ 4 h 8"/>
                  <a:gd name="T6" fmla="*/ 44 w 48"/>
                  <a:gd name="T7" fmla="*/ 0 h 8"/>
                  <a:gd name="T8" fmla="*/ 4 w 48"/>
                  <a:gd name="T9" fmla="*/ 0 h 8"/>
                  <a:gd name="T10" fmla="*/ 0 w 48"/>
                  <a:gd name="T11" fmla="*/ 4 h 8"/>
                  <a:gd name="T12" fmla="*/ 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 y="8"/>
                    </a:moveTo>
                    <a:cubicBezTo>
                      <a:pt x="44" y="8"/>
                      <a:pt x="44" y="8"/>
                      <a:pt x="44" y="8"/>
                    </a:cubicBezTo>
                    <a:cubicBezTo>
                      <a:pt x="46" y="8"/>
                      <a:pt x="48" y="6"/>
                      <a:pt x="48" y="4"/>
                    </a:cubicBezTo>
                    <a:cubicBezTo>
                      <a:pt x="48" y="2"/>
                      <a:pt x="46" y="0"/>
                      <a:pt x="44" y="0"/>
                    </a:cubicBezTo>
                    <a:cubicBezTo>
                      <a:pt x="4" y="0"/>
                      <a:pt x="4" y="0"/>
                      <a:pt x="4" y="0"/>
                    </a:cubicBezTo>
                    <a:cubicBezTo>
                      <a:pt x="2" y="0"/>
                      <a:pt x="0" y="2"/>
                      <a:pt x="0" y="4"/>
                    </a:cubicBezTo>
                    <a:cubicBezTo>
                      <a:pt x="0" y="6"/>
                      <a:pt x="2" y="8"/>
                      <a:pt x="4"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52"/>
              <p:cNvSpPr>
                <a:spLocks/>
              </p:cNvSpPr>
              <p:nvPr/>
            </p:nvSpPr>
            <p:spPr bwMode="auto">
              <a:xfrm>
                <a:off x="1998663" y="4751388"/>
                <a:ext cx="115888" cy="19050"/>
              </a:xfrm>
              <a:custGeom>
                <a:avLst/>
                <a:gdLst>
                  <a:gd name="T0" fmla="*/ 4 w 48"/>
                  <a:gd name="T1" fmla="*/ 8 h 8"/>
                  <a:gd name="T2" fmla="*/ 44 w 48"/>
                  <a:gd name="T3" fmla="*/ 8 h 8"/>
                  <a:gd name="T4" fmla="*/ 48 w 48"/>
                  <a:gd name="T5" fmla="*/ 4 h 8"/>
                  <a:gd name="T6" fmla="*/ 44 w 48"/>
                  <a:gd name="T7" fmla="*/ 0 h 8"/>
                  <a:gd name="T8" fmla="*/ 4 w 48"/>
                  <a:gd name="T9" fmla="*/ 0 h 8"/>
                  <a:gd name="T10" fmla="*/ 0 w 48"/>
                  <a:gd name="T11" fmla="*/ 4 h 8"/>
                  <a:gd name="T12" fmla="*/ 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 y="8"/>
                    </a:moveTo>
                    <a:cubicBezTo>
                      <a:pt x="44" y="8"/>
                      <a:pt x="44" y="8"/>
                      <a:pt x="44" y="8"/>
                    </a:cubicBezTo>
                    <a:cubicBezTo>
                      <a:pt x="46" y="8"/>
                      <a:pt x="48" y="6"/>
                      <a:pt x="48" y="4"/>
                    </a:cubicBezTo>
                    <a:cubicBezTo>
                      <a:pt x="48" y="2"/>
                      <a:pt x="46" y="0"/>
                      <a:pt x="44" y="0"/>
                    </a:cubicBezTo>
                    <a:cubicBezTo>
                      <a:pt x="4" y="0"/>
                      <a:pt x="4" y="0"/>
                      <a:pt x="4" y="0"/>
                    </a:cubicBezTo>
                    <a:cubicBezTo>
                      <a:pt x="2" y="0"/>
                      <a:pt x="0" y="2"/>
                      <a:pt x="0" y="4"/>
                    </a:cubicBezTo>
                    <a:cubicBezTo>
                      <a:pt x="0" y="6"/>
                      <a:pt x="2" y="8"/>
                      <a:pt x="4"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53"/>
              <p:cNvSpPr>
                <a:spLocks/>
              </p:cNvSpPr>
              <p:nvPr/>
            </p:nvSpPr>
            <p:spPr bwMode="auto">
              <a:xfrm>
                <a:off x="1998663" y="4848225"/>
                <a:ext cx="115888" cy="19050"/>
              </a:xfrm>
              <a:custGeom>
                <a:avLst/>
                <a:gdLst>
                  <a:gd name="T0" fmla="*/ 4 w 48"/>
                  <a:gd name="T1" fmla="*/ 8 h 8"/>
                  <a:gd name="T2" fmla="*/ 44 w 48"/>
                  <a:gd name="T3" fmla="*/ 8 h 8"/>
                  <a:gd name="T4" fmla="*/ 48 w 48"/>
                  <a:gd name="T5" fmla="*/ 4 h 8"/>
                  <a:gd name="T6" fmla="*/ 44 w 48"/>
                  <a:gd name="T7" fmla="*/ 0 h 8"/>
                  <a:gd name="T8" fmla="*/ 4 w 48"/>
                  <a:gd name="T9" fmla="*/ 0 h 8"/>
                  <a:gd name="T10" fmla="*/ 0 w 48"/>
                  <a:gd name="T11" fmla="*/ 4 h 8"/>
                  <a:gd name="T12" fmla="*/ 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 y="8"/>
                    </a:moveTo>
                    <a:cubicBezTo>
                      <a:pt x="44" y="8"/>
                      <a:pt x="44" y="8"/>
                      <a:pt x="44" y="8"/>
                    </a:cubicBezTo>
                    <a:cubicBezTo>
                      <a:pt x="46" y="8"/>
                      <a:pt x="48" y="6"/>
                      <a:pt x="48" y="4"/>
                    </a:cubicBezTo>
                    <a:cubicBezTo>
                      <a:pt x="48" y="2"/>
                      <a:pt x="46" y="0"/>
                      <a:pt x="44" y="0"/>
                    </a:cubicBezTo>
                    <a:cubicBezTo>
                      <a:pt x="4" y="0"/>
                      <a:pt x="4" y="0"/>
                      <a:pt x="4" y="0"/>
                    </a:cubicBezTo>
                    <a:cubicBezTo>
                      <a:pt x="2" y="0"/>
                      <a:pt x="0" y="2"/>
                      <a:pt x="0" y="4"/>
                    </a:cubicBezTo>
                    <a:cubicBezTo>
                      <a:pt x="0" y="6"/>
                      <a:pt x="2" y="8"/>
                      <a:pt x="4"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54"/>
              <p:cNvSpPr>
                <a:spLocks/>
              </p:cNvSpPr>
              <p:nvPr/>
            </p:nvSpPr>
            <p:spPr bwMode="auto">
              <a:xfrm>
                <a:off x="1901826" y="4597400"/>
                <a:ext cx="77788" cy="66675"/>
              </a:xfrm>
              <a:custGeom>
                <a:avLst/>
                <a:gdLst>
                  <a:gd name="T0" fmla="*/ 5 w 32"/>
                  <a:gd name="T1" fmla="*/ 27 h 28"/>
                  <a:gd name="T2" fmla="*/ 8 w 32"/>
                  <a:gd name="T3" fmla="*/ 28 h 28"/>
                  <a:gd name="T4" fmla="*/ 11 w 32"/>
                  <a:gd name="T5" fmla="*/ 27 h 28"/>
                  <a:gd name="T6" fmla="*/ 31 w 32"/>
                  <a:gd name="T7" fmla="*/ 7 h 28"/>
                  <a:gd name="T8" fmla="*/ 31 w 32"/>
                  <a:gd name="T9" fmla="*/ 1 h 28"/>
                  <a:gd name="T10" fmla="*/ 25 w 32"/>
                  <a:gd name="T11" fmla="*/ 1 h 28"/>
                  <a:gd name="T12" fmla="*/ 8 w 32"/>
                  <a:gd name="T13" fmla="*/ 18 h 28"/>
                  <a:gd name="T14" fmla="*/ 7 w 32"/>
                  <a:gd name="T15" fmla="*/ 17 h 28"/>
                  <a:gd name="T16" fmla="*/ 1 w 32"/>
                  <a:gd name="T17" fmla="*/ 17 h 28"/>
                  <a:gd name="T18" fmla="*/ 1 w 32"/>
                  <a:gd name="T19" fmla="*/ 23 h 28"/>
                  <a:gd name="T20" fmla="*/ 5 w 32"/>
                  <a:gd name="T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8">
                    <a:moveTo>
                      <a:pt x="5" y="27"/>
                    </a:moveTo>
                    <a:cubicBezTo>
                      <a:pt x="6" y="28"/>
                      <a:pt x="7" y="28"/>
                      <a:pt x="8" y="28"/>
                    </a:cubicBezTo>
                    <a:cubicBezTo>
                      <a:pt x="9" y="28"/>
                      <a:pt x="10" y="28"/>
                      <a:pt x="11" y="27"/>
                    </a:cubicBezTo>
                    <a:cubicBezTo>
                      <a:pt x="31" y="7"/>
                      <a:pt x="31" y="7"/>
                      <a:pt x="31" y="7"/>
                    </a:cubicBezTo>
                    <a:cubicBezTo>
                      <a:pt x="32" y="5"/>
                      <a:pt x="32" y="3"/>
                      <a:pt x="31" y="1"/>
                    </a:cubicBezTo>
                    <a:cubicBezTo>
                      <a:pt x="29" y="0"/>
                      <a:pt x="27" y="0"/>
                      <a:pt x="25" y="1"/>
                    </a:cubicBezTo>
                    <a:cubicBezTo>
                      <a:pt x="8" y="18"/>
                      <a:pt x="8" y="18"/>
                      <a:pt x="8" y="18"/>
                    </a:cubicBezTo>
                    <a:cubicBezTo>
                      <a:pt x="7" y="17"/>
                      <a:pt x="7" y="17"/>
                      <a:pt x="7" y="17"/>
                    </a:cubicBezTo>
                    <a:cubicBezTo>
                      <a:pt x="5" y="16"/>
                      <a:pt x="3" y="16"/>
                      <a:pt x="1" y="17"/>
                    </a:cubicBezTo>
                    <a:cubicBezTo>
                      <a:pt x="0" y="19"/>
                      <a:pt x="0" y="21"/>
                      <a:pt x="1" y="23"/>
                    </a:cubicBezTo>
                    <a:lnTo>
                      <a:pt x="5" y="27"/>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55"/>
              <p:cNvSpPr>
                <a:spLocks/>
              </p:cNvSpPr>
              <p:nvPr/>
            </p:nvSpPr>
            <p:spPr bwMode="auto">
              <a:xfrm>
                <a:off x="1901826" y="4694238"/>
                <a:ext cx="77788" cy="66675"/>
              </a:xfrm>
              <a:custGeom>
                <a:avLst/>
                <a:gdLst>
                  <a:gd name="T0" fmla="*/ 5 w 32"/>
                  <a:gd name="T1" fmla="*/ 27 h 28"/>
                  <a:gd name="T2" fmla="*/ 8 w 32"/>
                  <a:gd name="T3" fmla="*/ 28 h 28"/>
                  <a:gd name="T4" fmla="*/ 11 w 32"/>
                  <a:gd name="T5" fmla="*/ 27 h 28"/>
                  <a:gd name="T6" fmla="*/ 31 w 32"/>
                  <a:gd name="T7" fmla="*/ 7 h 28"/>
                  <a:gd name="T8" fmla="*/ 31 w 32"/>
                  <a:gd name="T9" fmla="*/ 1 h 28"/>
                  <a:gd name="T10" fmla="*/ 25 w 32"/>
                  <a:gd name="T11" fmla="*/ 1 h 28"/>
                  <a:gd name="T12" fmla="*/ 8 w 32"/>
                  <a:gd name="T13" fmla="*/ 18 h 28"/>
                  <a:gd name="T14" fmla="*/ 7 w 32"/>
                  <a:gd name="T15" fmla="*/ 17 h 28"/>
                  <a:gd name="T16" fmla="*/ 1 w 32"/>
                  <a:gd name="T17" fmla="*/ 17 h 28"/>
                  <a:gd name="T18" fmla="*/ 1 w 32"/>
                  <a:gd name="T19" fmla="*/ 23 h 28"/>
                  <a:gd name="T20" fmla="*/ 5 w 32"/>
                  <a:gd name="T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8">
                    <a:moveTo>
                      <a:pt x="5" y="27"/>
                    </a:moveTo>
                    <a:cubicBezTo>
                      <a:pt x="6" y="28"/>
                      <a:pt x="7" y="28"/>
                      <a:pt x="8" y="28"/>
                    </a:cubicBezTo>
                    <a:cubicBezTo>
                      <a:pt x="9" y="28"/>
                      <a:pt x="10" y="28"/>
                      <a:pt x="11" y="27"/>
                    </a:cubicBezTo>
                    <a:cubicBezTo>
                      <a:pt x="31" y="7"/>
                      <a:pt x="31" y="7"/>
                      <a:pt x="31" y="7"/>
                    </a:cubicBezTo>
                    <a:cubicBezTo>
                      <a:pt x="32" y="5"/>
                      <a:pt x="32" y="3"/>
                      <a:pt x="31" y="1"/>
                    </a:cubicBezTo>
                    <a:cubicBezTo>
                      <a:pt x="29" y="0"/>
                      <a:pt x="27" y="0"/>
                      <a:pt x="25" y="1"/>
                    </a:cubicBezTo>
                    <a:cubicBezTo>
                      <a:pt x="8" y="18"/>
                      <a:pt x="8" y="18"/>
                      <a:pt x="8" y="18"/>
                    </a:cubicBezTo>
                    <a:cubicBezTo>
                      <a:pt x="7" y="17"/>
                      <a:pt x="7" y="17"/>
                      <a:pt x="7" y="17"/>
                    </a:cubicBezTo>
                    <a:cubicBezTo>
                      <a:pt x="5" y="16"/>
                      <a:pt x="3" y="16"/>
                      <a:pt x="1" y="17"/>
                    </a:cubicBezTo>
                    <a:cubicBezTo>
                      <a:pt x="0" y="19"/>
                      <a:pt x="0" y="21"/>
                      <a:pt x="1" y="23"/>
                    </a:cubicBezTo>
                    <a:lnTo>
                      <a:pt x="5" y="27"/>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56"/>
              <p:cNvSpPr>
                <a:spLocks noEditPoints="1"/>
              </p:cNvSpPr>
              <p:nvPr/>
            </p:nvSpPr>
            <p:spPr bwMode="auto">
              <a:xfrm>
                <a:off x="2219326" y="4540250"/>
                <a:ext cx="134938" cy="441325"/>
              </a:xfrm>
              <a:custGeom>
                <a:avLst/>
                <a:gdLst>
                  <a:gd name="T0" fmla="*/ 36 w 56"/>
                  <a:gd name="T1" fmla="*/ 0 h 184"/>
                  <a:gd name="T2" fmla="*/ 17 w 56"/>
                  <a:gd name="T3" fmla="*/ 12 h 184"/>
                  <a:gd name="T4" fmla="*/ 0 w 56"/>
                  <a:gd name="T5" fmla="*/ 32 h 184"/>
                  <a:gd name="T6" fmla="*/ 0 w 56"/>
                  <a:gd name="T7" fmla="*/ 104 h 184"/>
                  <a:gd name="T8" fmla="*/ 4 w 56"/>
                  <a:gd name="T9" fmla="*/ 108 h 184"/>
                  <a:gd name="T10" fmla="*/ 8 w 56"/>
                  <a:gd name="T11" fmla="*/ 104 h 184"/>
                  <a:gd name="T12" fmla="*/ 8 w 56"/>
                  <a:gd name="T13" fmla="*/ 32 h 184"/>
                  <a:gd name="T14" fmla="*/ 16 w 56"/>
                  <a:gd name="T15" fmla="*/ 20 h 184"/>
                  <a:gd name="T16" fmla="*/ 16 w 56"/>
                  <a:gd name="T17" fmla="*/ 164 h 184"/>
                  <a:gd name="T18" fmla="*/ 36 w 56"/>
                  <a:gd name="T19" fmla="*/ 184 h 184"/>
                  <a:gd name="T20" fmla="*/ 56 w 56"/>
                  <a:gd name="T21" fmla="*/ 160 h 184"/>
                  <a:gd name="T22" fmla="*/ 56 w 56"/>
                  <a:gd name="T23" fmla="*/ 16 h 184"/>
                  <a:gd name="T24" fmla="*/ 36 w 56"/>
                  <a:gd name="T25" fmla="*/ 0 h 184"/>
                  <a:gd name="T26" fmla="*/ 24 w 56"/>
                  <a:gd name="T27" fmla="*/ 96 h 184"/>
                  <a:gd name="T28" fmla="*/ 48 w 56"/>
                  <a:gd name="T29" fmla="*/ 96 h 184"/>
                  <a:gd name="T30" fmla="*/ 48 w 56"/>
                  <a:gd name="T31" fmla="*/ 152 h 184"/>
                  <a:gd name="T32" fmla="*/ 24 w 56"/>
                  <a:gd name="T33" fmla="*/ 152 h 184"/>
                  <a:gd name="T34" fmla="*/ 24 w 56"/>
                  <a:gd name="T35" fmla="*/ 96 h 184"/>
                  <a:gd name="T36" fmla="*/ 36 w 56"/>
                  <a:gd name="T37" fmla="*/ 8 h 184"/>
                  <a:gd name="T38" fmla="*/ 48 w 56"/>
                  <a:gd name="T39" fmla="*/ 16 h 184"/>
                  <a:gd name="T40" fmla="*/ 48 w 56"/>
                  <a:gd name="T41" fmla="*/ 88 h 184"/>
                  <a:gd name="T42" fmla="*/ 24 w 56"/>
                  <a:gd name="T43" fmla="*/ 88 h 184"/>
                  <a:gd name="T44" fmla="*/ 24 w 56"/>
                  <a:gd name="T45" fmla="*/ 16 h 184"/>
                  <a:gd name="T46" fmla="*/ 36 w 56"/>
                  <a:gd name="T47" fmla="*/ 8 h 184"/>
                  <a:gd name="T48" fmla="*/ 36 w 56"/>
                  <a:gd name="T49" fmla="*/ 176 h 184"/>
                  <a:gd name="T50" fmla="*/ 24 w 56"/>
                  <a:gd name="T51" fmla="*/ 164 h 184"/>
                  <a:gd name="T52" fmla="*/ 24 w 56"/>
                  <a:gd name="T53" fmla="*/ 160 h 184"/>
                  <a:gd name="T54" fmla="*/ 48 w 56"/>
                  <a:gd name="T55" fmla="*/ 160 h 184"/>
                  <a:gd name="T56" fmla="*/ 36 w 56"/>
                  <a:gd name="T5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84">
                    <a:moveTo>
                      <a:pt x="36" y="0"/>
                    </a:moveTo>
                    <a:cubicBezTo>
                      <a:pt x="28" y="0"/>
                      <a:pt x="20" y="6"/>
                      <a:pt x="17" y="12"/>
                    </a:cubicBezTo>
                    <a:cubicBezTo>
                      <a:pt x="8" y="13"/>
                      <a:pt x="0" y="19"/>
                      <a:pt x="0" y="32"/>
                    </a:cubicBezTo>
                    <a:cubicBezTo>
                      <a:pt x="0" y="104"/>
                      <a:pt x="0" y="104"/>
                      <a:pt x="0" y="104"/>
                    </a:cubicBezTo>
                    <a:cubicBezTo>
                      <a:pt x="0" y="107"/>
                      <a:pt x="2" y="108"/>
                      <a:pt x="4" y="108"/>
                    </a:cubicBezTo>
                    <a:cubicBezTo>
                      <a:pt x="6" y="108"/>
                      <a:pt x="8" y="107"/>
                      <a:pt x="8" y="104"/>
                    </a:cubicBezTo>
                    <a:cubicBezTo>
                      <a:pt x="8" y="32"/>
                      <a:pt x="8" y="32"/>
                      <a:pt x="8" y="32"/>
                    </a:cubicBezTo>
                    <a:cubicBezTo>
                      <a:pt x="8" y="24"/>
                      <a:pt x="12" y="21"/>
                      <a:pt x="16" y="20"/>
                    </a:cubicBezTo>
                    <a:cubicBezTo>
                      <a:pt x="16" y="164"/>
                      <a:pt x="16" y="164"/>
                      <a:pt x="16" y="164"/>
                    </a:cubicBezTo>
                    <a:cubicBezTo>
                      <a:pt x="16" y="175"/>
                      <a:pt x="25" y="184"/>
                      <a:pt x="36" y="184"/>
                    </a:cubicBezTo>
                    <a:cubicBezTo>
                      <a:pt x="46" y="184"/>
                      <a:pt x="56" y="175"/>
                      <a:pt x="56" y="160"/>
                    </a:cubicBezTo>
                    <a:cubicBezTo>
                      <a:pt x="56" y="16"/>
                      <a:pt x="56" y="16"/>
                      <a:pt x="56" y="16"/>
                    </a:cubicBezTo>
                    <a:cubicBezTo>
                      <a:pt x="56" y="9"/>
                      <a:pt x="46" y="0"/>
                      <a:pt x="36" y="0"/>
                    </a:cubicBezTo>
                    <a:close/>
                    <a:moveTo>
                      <a:pt x="24" y="96"/>
                    </a:moveTo>
                    <a:cubicBezTo>
                      <a:pt x="48" y="96"/>
                      <a:pt x="48" y="96"/>
                      <a:pt x="48" y="96"/>
                    </a:cubicBezTo>
                    <a:cubicBezTo>
                      <a:pt x="48" y="152"/>
                      <a:pt x="48" y="152"/>
                      <a:pt x="48" y="152"/>
                    </a:cubicBezTo>
                    <a:cubicBezTo>
                      <a:pt x="24" y="152"/>
                      <a:pt x="24" y="152"/>
                      <a:pt x="24" y="152"/>
                    </a:cubicBezTo>
                    <a:lnTo>
                      <a:pt x="24" y="96"/>
                    </a:lnTo>
                    <a:close/>
                    <a:moveTo>
                      <a:pt x="36" y="8"/>
                    </a:moveTo>
                    <a:cubicBezTo>
                      <a:pt x="42" y="8"/>
                      <a:pt x="48" y="14"/>
                      <a:pt x="48" y="16"/>
                    </a:cubicBezTo>
                    <a:cubicBezTo>
                      <a:pt x="48" y="88"/>
                      <a:pt x="48" y="88"/>
                      <a:pt x="48" y="88"/>
                    </a:cubicBezTo>
                    <a:cubicBezTo>
                      <a:pt x="24" y="88"/>
                      <a:pt x="24" y="88"/>
                      <a:pt x="24" y="88"/>
                    </a:cubicBezTo>
                    <a:cubicBezTo>
                      <a:pt x="24" y="16"/>
                      <a:pt x="24" y="16"/>
                      <a:pt x="24" y="16"/>
                    </a:cubicBezTo>
                    <a:cubicBezTo>
                      <a:pt x="24" y="14"/>
                      <a:pt x="30" y="8"/>
                      <a:pt x="36" y="8"/>
                    </a:cubicBezTo>
                    <a:close/>
                    <a:moveTo>
                      <a:pt x="36" y="176"/>
                    </a:moveTo>
                    <a:cubicBezTo>
                      <a:pt x="30" y="176"/>
                      <a:pt x="24" y="170"/>
                      <a:pt x="24" y="164"/>
                    </a:cubicBezTo>
                    <a:cubicBezTo>
                      <a:pt x="24" y="160"/>
                      <a:pt x="24" y="160"/>
                      <a:pt x="24" y="160"/>
                    </a:cubicBezTo>
                    <a:cubicBezTo>
                      <a:pt x="48" y="160"/>
                      <a:pt x="48" y="160"/>
                      <a:pt x="48" y="160"/>
                    </a:cubicBezTo>
                    <a:cubicBezTo>
                      <a:pt x="48" y="170"/>
                      <a:pt x="42" y="176"/>
                      <a:pt x="36" y="176"/>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p:nvGrpSpPr>
          <p:grpSpPr>
            <a:xfrm>
              <a:off x="7651721" y="2290408"/>
              <a:ext cx="513134" cy="547154"/>
              <a:chOff x="1790700" y="4003675"/>
              <a:chExt cx="574675" cy="612775"/>
            </a:xfrm>
            <a:solidFill>
              <a:srgbClr val="D43815"/>
            </a:solidFill>
          </p:grpSpPr>
          <p:sp>
            <p:nvSpPr>
              <p:cNvPr id="39" name="Freeform 33"/>
              <p:cNvSpPr>
                <a:spLocks noEditPoints="1"/>
              </p:cNvSpPr>
              <p:nvPr/>
            </p:nvSpPr>
            <p:spPr bwMode="auto">
              <a:xfrm>
                <a:off x="2035175" y="4003675"/>
                <a:ext cx="330200" cy="327025"/>
              </a:xfrm>
              <a:custGeom>
                <a:avLst/>
                <a:gdLst>
                  <a:gd name="T0" fmla="*/ 55 w 138"/>
                  <a:gd name="T1" fmla="*/ 136 h 136"/>
                  <a:gd name="T2" fmla="*/ 51 w 138"/>
                  <a:gd name="T3" fmla="*/ 121 h 136"/>
                  <a:gd name="T4" fmla="*/ 21 w 138"/>
                  <a:gd name="T5" fmla="*/ 119 h 136"/>
                  <a:gd name="T6" fmla="*/ 1 w 138"/>
                  <a:gd name="T7" fmla="*/ 91 h 136"/>
                  <a:gd name="T8" fmla="*/ 2 w 138"/>
                  <a:gd name="T9" fmla="*/ 86 h 136"/>
                  <a:gd name="T10" fmla="*/ 15 w 138"/>
                  <a:gd name="T11" fmla="*/ 61 h 136"/>
                  <a:gd name="T12" fmla="*/ 1 w 138"/>
                  <a:gd name="T13" fmla="*/ 51 h 136"/>
                  <a:gd name="T14" fmla="*/ 16 w 138"/>
                  <a:gd name="T15" fmla="*/ 22 h 136"/>
                  <a:gd name="T16" fmla="*/ 35 w 138"/>
                  <a:gd name="T17" fmla="*/ 28 h 136"/>
                  <a:gd name="T18" fmla="*/ 51 w 138"/>
                  <a:gd name="T19" fmla="*/ 4 h 136"/>
                  <a:gd name="T20" fmla="*/ 85 w 138"/>
                  <a:gd name="T21" fmla="*/ 0 h 136"/>
                  <a:gd name="T22" fmla="*/ 89 w 138"/>
                  <a:gd name="T23" fmla="*/ 19 h 136"/>
                  <a:gd name="T24" fmla="*/ 116 w 138"/>
                  <a:gd name="T25" fmla="*/ 20 h 136"/>
                  <a:gd name="T26" fmla="*/ 121 w 138"/>
                  <a:gd name="T27" fmla="*/ 22 h 136"/>
                  <a:gd name="T28" fmla="*/ 135 w 138"/>
                  <a:gd name="T29" fmla="*/ 54 h 136"/>
                  <a:gd name="T30" fmla="*/ 122 w 138"/>
                  <a:gd name="T31" fmla="*/ 79 h 136"/>
                  <a:gd name="T32" fmla="*/ 136 w 138"/>
                  <a:gd name="T33" fmla="*/ 91 h 136"/>
                  <a:gd name="T34" fmla="*/ 119 w 138"/>
                  <a:gd name="T35" fmla="*/ 119 h 136"/>
                  <a:gd name="T36" fmla="*/ 104 w 138"/>
                  <a:gd name="T37" fmla="*/ 112 h 136"/>
                  <a:gd name="T38" fmla="*/ 89 w 138"/>
                  <a:gd name="T39" fmla="*/ 132 h 136"/>
                  <a:gd name="T40" fmla="*/ 59 w 138"/>
                  <a:gd name="T41" fmla="*/ 128 h 136"/>
                  <a:gd name="T42" fmla="*/ 81 w 138"/>
                  <a:gd name="T43" fmla="*/ 118 h 136"/>
                  <a:gd name="T44" fmla="*/ 101 w 138"/>
                  <a:gd name="T45" fmla="*/ 104 h 136"/>
                  <a:gd name="T46" fmla="*/ 116 w 138"/>
                  <a:gd name="T47" fmla="*/ 110 h 136"/>
                  <a:gd name="T48" fmla="*/ 116 w 138"/>
                  <a:gd name="T49" fmla="*/ 84 h 136"/>
                  <a:gd name="T50" fmla="*/ 114 w 138"/>
                  <a:gd name="T51" fmla="*/ 60 h 136"/>
                  <a:gd name="T52" fmla="*/ 128 w 138"/>
                  <a:gd name="T53" fmla="*/ 49 h 136"/>
                  <a:gd name="T54" fmla="*/ 105 w 138"/>
                  <a:gd name="T55" fmla="*/ 36 h 136"/>
                  <a:gd name="T56" fmla="*/ 83 w 138"/>
                  <a:gd name="T57" fmla="*/ 25 h 136"/>
                  <a:gd name="T58" fmla="*/ 81 w 138"/>
                  <a:gd name="T59" fmla="*/ 8 h 136"/>
                  <a:gd name="T60" fmla="*/ 59 w 138"/>
                  <a:gd name="T61" fmla="*/ 22 h 136"/>
                  <a:gd name="T62" fmla="*/ 38 w 138"/>
                  <a:gd name="T63" fmla="*/ 35 h 136"/>
                  <a:gd name="T64" fmla="*/ 21 w 138"/>
                  <a:gd name="T65" fmla="*/ 29 h 136"/>
                  <a:gd name="T66" fmla="*/ 22 w 138"/>
                  <a:gd name="T67" fmla="*/ 55 h 136"/>
                  <a:gd name="T68" fmla="*/ 23 w 138"/>
                  <a:gd name="T69" fmla="*/ 80 h 136"/>
                  <a:gd name="T70" fmla="*/ 10 w 138"/>
                  <a:gd name="T71" fmla="*/ 91 h 136"/>
                  <a:gd name="T72" fmla="*/ 33 w 138"/>
                  <a:gd name="T73" fmla="*/ 103 h 136"/>
                  <a:gd name="T74" fmla="*/ 56 w 138"/>
                  <a:gd name="T75" fmla="*/ 114 h 136"/>
                  <a:gd name="T76" fmla="*/ 59 w 138"/>
                  <a:gd name="T77"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136">
                    <a:moveTo>
                      <a:pt x="85" y="136"/>
                    </a:moveTo>
                    <a:cubicBezTo>
                      <a:pt x="55" y="136"/>
                      <a:pt x="55" y="136"/>
                      <a:pt x="55" y="136"/>
                    </a:cubicBezTo>
                    <a:cubicBezTo>
                      <a:pt x="53" y="136"/>
                      <a:pt x="51" y="134"/>
                      <a:pt x="51" y="132"/>
                    </a:cubicBezTo>
                    <a:cubicBezTo>
                      <a:pt x="51" y="121"/>
                      <a:pt x="51" y="121"/>
                      <a:pt x="51" y="121"/>
                    </a:cubicBezTo>
                    <a:cubicBezTo>
                      <a:pt x="43" y="119"/>
                      <a:pt x="39" y="116"/>
                      <a:pt x="35" y="112"/>
                    </a:cubicBezTo>
                    <a:cubicBezTo>
                      <a:pt x="21" y="119"/>
                      <a:pt x="21" y="119"/>
                      <a:pt x="21" y="119"/>
                    </a:cubicBezTo>
                    <a:cubicBezTo>
                      <a:pt x="19" y="120"/>
                      <a:pt x="17" y="120"/>
                      <a:pt x="16" y="118"/>
                    </a:cubicBezTo>
                    <a:cubicBezTo>
                      <a:pt x="1" y="91"/>
                      <a:pt x="1" y="91"/>
                      <a:pt x="1" y="91"/>
                    </a:cubicBezTo>
                    <a:cubicBezTo>
                      <a:pt x="0" y="91"/>
                      <a:pt x="0" y="89"/>
                      <a:pt x="0" y="88"/>
                    </a:cubicBezTo>
                    <a:cubicBezTo>
                      <a:pt x="1" y="87"/>
                      <a:pt x="1" y="86"/>
                      <a:pt x="2" y="86"/>
                    </a:cubicBezTo>
                    <a:cubicBezTo>
                      <a:pt x="15" y="79"/>
                      <a:pt x="15" y="79"/>
                      <a:pt x="15" y="79"/>
                    </a:cubicBezTo>
                    <a:cubicBezTo>
                      <a:pt x="14" y="73"/>
                      <a:pt x="14" y="67"/>
                      <a:pt x="15" y="61"/>
                    </a:cubicBezTo>
                    <a:cubicBezTo>
                      <a:pt x="2" y="54"/>
                      <a:pt x="2" y="54"/>
                      <a:pt x="2" y="54"/>
                    </a:cubicBezTo>
                    <a:cubicBezTo>
                      <a:pt x="2" y="53"/>
                      <a:pt x="1" y="52"/>
                      <a:pt x="1" y="51"/>
                    </a:cubicBezTo>
                    <a:cubicBezTo>
                      <a:pt x="0" y="50"/>
                      <a:pt x="0" y="49"/>
                      <a:pt x="1" y="48"/>
                    </a:cubicBezTo>
                    <a:cubicBezTo>
                      <a:pt x="16" y="22"/>
                      <a:pt x="16" y="22"/>
                      <a:pt x="16" y="22"/>
                    </a:cubicBezTo>
                    <a:cubicBezTo>
                      <a:pt x="17" y="20"/>
                      <a:pt x="20" y="19"/>
                      <a:pt x="22" y="20"/>
                    </a:cubicBezTo>
                    <a:cubicBezTo>
                      <a:pt x="35" y="28"/>
                      <a:pt x="35" y="28"/>
                      <a:pt x="35" y="28"/>
                    </a:cubicBezTo>
                    <a:cubicBezTo>
                      <a:pt x="39" y="24"/>
                      <a:pt x="43" y="21"/>
                      <a:pt x="51" y="19"/>
                    </a:cubicBezTo>
                    <a:cubicBezTo>
                      <a:pt x="51" y="4"/>
                      <a:pt x="51" y="4"/>
                      <a:pt x="51" y="4"/>
                    </a:cubicBezTo>
                    <a:cubicBezTo>
                      <a:pt x="51" y="2"/>
                      <a:pt x="53" y="0"/>
                      <a:pt x="55" y="0"/>
                    </a:cubicBezTo>
                    <a:cubicBezTo>
                      <a:pt x="85" y="0"/>
                      <a:pt x="85" y="0"/>
                      <a:pt x="85" y="0"/>
                    </a:cubicBezTo>
                    <a:cubicBezTo>
                      <a:pt x="87" y="0"/>
                      <a:pt x="89" y="2"/>
                      <a:pt x="89" y="4"/>
                    </a:cubicBezTo>
                    <a:cubicBezTo>
                      <a:pt x="89" y="19"/>
                      <a:pt x="89" y="19"/>
                      <a:pt x="89" y="19"/>
                    </a:cubicBezTo>
                    <a:cubicBezTo>
                      <a:pt x="95" y="22"/>
                      <a:pt x="100" y="25"/>
                      <a:pt x="104" y="28"/>
                    </a:cubicBezTo>
                    <a:cubicBezTo>
                      <a:pt x="116" y="20"/>
                      <a:pt x="116" y="20"/>
                      <a:pt x="116" y="20"/>
                    </a:cubicBezTo>
                    <a:cubicBezTo>
                      <a:pt x="117" y="20"/>
                      <a:pt x="118" y="20"/>
                      <a:pt x="119" y="20"/>
                    </a:cubicBezTo>
                    <a:cubicBezTo>
                      <a:pt x="120" y="20"/>
                      <a:pt x="121" y="21"/>
                      <a:pt x="121" y="22"/>
                    </a:cubicBezTo>
                    <a:cubicBezTo>
                      <a:pt x="136" y="48"/>
                      <a:pt x="136" y="48"/>
                      <a:pt x="136" y="48"/>
                    </a:cubicBezTo>
                    <a:cubicBezTo>
                      <a:pt x="138" y="50"/>
                      <a:pt x="137" y="52"/>
                      <a:pt x="135" y="54"/>
                    </a:cubicBezTo>
                    <a:cubicBezTo>
                      <a:pt x="122" y="61"/>
                      <a:pt x="122" y="61"/>
                      <a:pt x="122" y="61"/>
                    </a:cubicBezTo>
                    <a:cubicBezTo>
                      <a:pt x="123" y="67"/>
                      <a:pt x="123" y="73"/>
                      <a:pt x="122" y="79"/>
                    </a:cubicBezTo>
                    <a:cubicBezTo>
                      <a:pt x="135" y="86"/>
                      <a:pt x="135" y="86"/>
                      <a:pt x="135" y="86"/>
                    </a:cubicBezTo>
                    <a:cubicBezTo>
                      <a:pt x="137" y="87"/>
                      <a:pt x="138" y="90"/>
                      <a:pt x="136" y="91"/>
                    </a:cubicBezTo>
                    <a:cubicBezTo>
                      <a:pt x="121" y="118"/>
                      <a:pt x="121" y="118"/>
                      <a:pt x="121" y="118"/>
                    </a:cubicBezTo>
                    <a:cubicBezTo>
                      <a:pt x="121" y="119"/>
                      <a:pt x="120" y="119"/>
                      <a:pt x="119" y="119"/>
                    </a:cubicBezTo>
                    <a:cubicBezTo>
                      <a:pt x="118" y="120"/>
                      <a:pt x="117" y="120"/>
                      <a:pt x="116" y="119"/>
                    </a:cubicBezTo>
                    <a:cubicBezTo>
                      <a:pt x="104" y="112"/>
                      <a:pt x="104" y="112"/>
                      <a:pt x="104" y="112"/>
                    </a:cubicBezTo>
                    <a:cubicBezTo>
                      <a:pt x="100" y="115"/>
                      <a:pt x="95" y="118"/>
                      <a:pt x="89" y="120"/>
                    </a:cubicBezTo>
                    <a:cubicBezTo>
                      <a:pt x="89" y="132"/>
                      <a:pt x="89" y="132"/>
                      <a:pt x="89" y="132"/>
                    </a:cubicBezTo>
                    <a:cubicBezTo>
                      <a:pt x="89" y="134"/>
                      <a:pt x="87" y="136"/>
                      <a:pt x="85" y="136"/>
                    </a:cubicBezTo>
                    <a:close/>
                    <a:moveTo>
                      <a:pt x="59" y="128"/>
                    </a:moveTo>
                    <a:cubicBezTo>
                      <a:pt x="81" y="128"/>
                      <a:pt x="81" y="128"/>
                      <a:pt x="81" y="128"/>
                    </a:cubicBezTo>
                    <a:cubicBezTo>
                      <a:pt x="81" y="118"/>
                      <a:pt x="81" y="118"/>
                      <a:pt x="81" y="118"/>
                    </a:cubicBezTo>
                    <a:cubicBezTo>
                      <a:pt x="81" y="116"/>
                      <a:pt x="82" y="115"/>
                      <a:pt x="83" y="114"/>
                    </a:cubicBezTo>
                    <a:cubicBezTo>
                      <a:pt x="91" y="111"/>
                      <a:pt x="97" y="107"/>
                      <a:pt x="101" y="104"/>
                    </a:cubicBezTo>
                    <a:cubicBezTo>
                      <a:pt x="102" y="103"/>
                      <a:pt x="104" y="103"/>
                      <a:pt x="105" y="103"/>
                    </a:cubicBezTo>
                    <a:cubicBezTo>
                      <a:pt x="116" y="110"/>
                      <a:pt x="116" y="110"/>
                      <a:pt x="116" y="110"/>
                    </a:cubicBezTo>
                    <a:cubicBezTo>
                      <a:pt x="128" y="91"/>
                      <a:pt x="128" y="91"/>
                      <a:pt x="128" y="91"/>
                    </a:cubicBezTo>
                    <a:cubicBezTo>
                      <a:pt x="116" y="84"/>
                      <a:pt x="116" y="84"/>
                      <a:pt x="116" y="84"/>
                    </a:cubicBezTo>
                    <a:cubicBezTo>
                      <a:pt x="114" y="83"/>
                      <a:pt x="114" y="82"/>
                      <a:pt x="114" y="80"/>
                    </a:cubicBezTo>
                    <a:cubicBezTo>
                      <a:pt x="115" y="73"/>
                      <a:pt x="115" y="66"/>
                      <a:pt x="114" y="60"/>
                    </a:cubicBezTo>
                    <a:cubicBezTo>
                      <a:pt x="114" y="58"/>
                      <a:pt x="114" y="56"/>
                      <a:pt x="116" y="55"/>
                    </a:cubicBezTo>
                    <a:cubicBezTo>
                      <a:pt x="128" y="49"/>
                      <a:pt x="128" y="49"/>
                      <a:pt x="128" y="49"/>
                    </a:cubicBezTo>
                    <a:cubicBezTo>
                      <a:pt x="116" y="29"/>
                      <a:pt x="116" y="29"/>
                      <a:pt x="116" y="29"/>
                    </a:cubicBezTo>
                    <a:cubicBezTo>
                      <a:pt x="105" y="36"/>
                      <a:pt x="105" y="36"/>
                      <a:pt x="105" y="36"/>
                    </a:cubicBezTo>
                    <a:cubicBezTo>
                      <a:pt x="104" y="37"/>
                      <a:pt x="102" y="37"/>
                      <a:pt x="101" y="36"/>
                    </a:cubicBezTo>
                    <a:cubicBezTo>
                      <a:pt x="97" y="32"/>
                      <a:pt x="91" y="29"/>
                      <a:pt x="83" y="25"/>
                    </a:cubicBezTo>
                    <a:cubicBezTo>
                      <a:pt x="82" y="25"/>
                      <a:pt x="81" y="23"/>
                      <a:pt x="81" y="22"/>
                    </a:cubicBezTo>
                    <a:cubicBezTo>
                      <a:pt x="81" y="8"/>
                      <a:pt x="81" y="8"/>
                      <a:pt x="81" y="8"/>
                    </a:cubicBezTo>
                    <a:cubicBezTo>
                      <a:pt x="59" y="8"/>
                      <a:pt x="59" y="8"/>
                      <a:pt x="59" y="8"/>
                    </a:cubicBezTo>
                    <a:cubicBezTo>
                      <a:pt x="59" y="22"/>
                      <a:pt x="59" y="22"/>
                      <a:pt x="59" y="22"/>
                    </a:cubicBezTo>
                    <a:cubicBezTo>
                      <a:pt x="59" y="23"/>
                      <a:pt x="57" y="25"/>
                      <a:pt x="56" y="26"/>
                    </a:cubicBezTo>
                    <a:cubicBezTo>
                      <a:pt x="47" y="28"/>
                      <a:pt x="43" y="31"/>
                      <a:pt x="38" y="35"/>
                    </a:cubicBezTo>
                    <a:cubicBezTo>
                      <a:pt x="37" y="37"/>
                      <a:pt x="35" y="37"/>
                      <a:pt x="33" y="36"/>
                    </a:cubicBezTo>
                    <a:cubicBezTo>
                      <a:pt x="21" y="29"/>
                      <a:pt x="21" y="29"/>
                      <a:pt x="21" y="29"/>
                    </a:cubicBezTo>
                    <a:cubicBezTo>
                      <a:pt x="10" y="49"/>
                      <a:pt x="10" y="49"/>
                      <a:pt x="10" y="49"/>
                    </a:cubicBezTo>
                    <a:cubicBezTo>
                      <a:pt x="22" y="55"/>
                      <a:pt x="22" y="55"/>
                      <a:pt x="22" y="55"/>
                    </a:cubicBezTo>
                    <a:cubicBezTo>
                      <a:pt x="23" y="56"/>
                      <a:pt x="24" y="58"/>
                      <a:pt x="23" y="60"/>
                    </a:cubicBezTo>
                    <a:cubicBezTo>
                      <a:pt x="22" y="66"/>
                      <a:pt x="22" y="73"/>
                      <a:pt x="23" y="80"/>
                    </a:cubicBezTo>
                    <a:cubicBezTo>
                      <a:pt x="24" y="82"/>
                      <a:pt x="23" y="83"/>
                      <a:pt x="21" y="84"/>
                    </a:cubicBezTo>
                    <a:cubicBezTo>
                      <a:pt x="10" y="91"/>
                      <a:pt x="10" y="91"/>
                      <a:pt x="10" y="91"/>
                    </a:cubicBezTo>
                    <a:cubicBezTo>
                      <a:pt x="21" y="110"/>
                      <a:pt x="21" y="110"/>
                      <a:pt x="21" y="110"/>
                    </a:cubicBezTo>
                    <a:cubicBezTo>
                      <a:pt x="33" y="103"/>
                      <a:pt x="33" y="103"/>
                      <a:pt x="33" y="103"/>
                    </a:cubicBezTo>
                    <a:cubicBezTo>
                      <a:pt x="35" y="103"/>
                      <a:pt x="37" y="103"/>
                      <a:pt x="38" y="104"/>
                    </a:cubicBezTo>
                    <a:cubicBezTo>
                      <a:pt x="43" y="109"/>
                      <a:pt x="47" y="112"/>
                      <a:pt x="56" y="114"/>
                    </a:cubicBezTo>
                    <a:cubicBezTo>
                      <a:pt x="57" y="114"/>
                      <a:pt x="59" y="116"/>
                      <a:pt x="59" y="118"/>
                    </a:cubicBezTo>
                    <a:lnTo>
                      <a:pt x="59" y="128"/>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4"/>
              <p:cNvSpPr>
                <a:spLocks noEditPoints="1"/>
              </p:cNvSpPr>
              <p:nvPr/>
            </p:nvSpPr>
            <p:spPr bwMode="auto">
              <a:xfrm>
                <a:off x="2143125" y="4117975"/>
                <a:ext cx="117475" cy="115887"/>
              </a:xfrm>
              <a:custGeom>
                <a:avLst/>
                <a:gdLst>
                  <a:gd name="T0" fmla="*/ 25 w 49"/>
                  <a:gd name="T1" fmla="*/ 48 h 48"/>
                  <a:gd name="T2" fmla="*/ 0 w 49"/>
                  <a:gd name="T3" fmla="*/ 24 h 48"/>
                  <a:gd name="T4" fmla="*/ 25 w 49"/>
                  <a:gd name="T5" fmla="*/ 0 h 48"/>
                  <a:gd name="T6" fmla="*/ 49 w 49"/>
                  <a:gd name="T7" fmla="*/ 24 h 48"/>
                  <a:gd name="T8" fmla="*/ 25 w 49"/>
                  <a:gd name="T9" fmla="*/ 48 h 48"/>
                  <a:gd name="T10" fmla="*/ 25 w 49"/>
                  <a:gd name="T11" fmla="*/ 8 h 48"/>
                  <a:gd name="T12" fmla="*/ 8 w 49"/>
                  <a:gd name="T13" fmla="*/ 24 h 48"/>
                  <a:gd name="T14" fmla="*/ 25 w 49"/>
                  <a:gd name="T15" fmla="*/ 40 h 48"/>
                  <a:gd name="T16" fmla="*/ 41 w 49"/>
                  <a:gd name="T17" fmla="*/ 24 h 48"/>
                  <a:gd name="T18" fmla="*/ 25 w 49"/>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5" y="48"/>
                    </a:moveTo>
                    <a:cubicBezTo>
                      <a:pt x="11" y="48"/>
                      <a:pt x="0" y="37"/>
                      <a:pt x="0" y="24"/>
                    </a:cubicBezTo>
                    <a:cubicBezTo>
                      <a:pt x="0" y="10"/>
                      <a:pt x="11" y="0"/>
                      <a:pt x="25" y="0"/>
                    </a:cubicBezTo>
                    <a:cubicBezTo>
                      <a:pt x="38" y="0"/>
                      <a:pt x="49" y="10"/>
                      <a:pt x="49" y="24"/>
                    </a:cubicBezTo>
                    <a:cubicBezTo>
                      <a:pt x="49" y="37"/>
                      <a:pt x="38" y="48"/>
                      <a:pt x="25" y="48"/>
                    </a:cubicBezTo>
                    <a:close/>
                    <a:moveTo>
                      <a:pt x="25" y="8"/>
                    </a:moveTo>
                    <a:cubicBezTo>
                      <a:pt x="16" y="8"/>
                      <a:pt x="8" y="15"/>
                      <a:pt x="8" y="24"/>
                    </a:cubicBezTo>
                    <a:cubicBezTo>
                      <a:pt x="8" y="33"/>
                      <a:pt x="16" y="40"/>
                      <a:pt x="25" y="40"/>
                    </a:cubicBezTo>
                    <a:cubicBezTo>
                      <a:pt x="34" y="40"/>
                      <a:pt x="41" y="33"/>
                      <a:pt x="41" y="24"/>
                    </a:cubicBezTo>
                    <a:cubicBezTo>
                      <a:pt x="41" y="15"/>
                      <a:pt x="34" y="8"/>
                      <a:pt x="25"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noEditPoints="1"/>
              </p:cNvSpPr>
              <p:nvPr/>
            </p:nvSpPr>
            <p:spPr bwMode="auto">
              <a:xfrm>
                <a:off x="1790700" y="4289425"/>
                <a:ext cx="330200" cy="327025"/>
              </a:xfrm>
              <a:custGeom>
                <a:avLst/>
                <a:gdLst>
                  <a:gd name="T0" fmla="*/ 55 w 137"/>
                  <a:gd name="T1" fmla="*/ 136 h 136"/>
                  <a:gd name="T2" fmla="*/ 51 w 137"/>
                  <a:gd name="T3" fmla="*/ 118 h 136"/>
                  <a:gd name="T4" fmla="*/ 22 w 137"/>
                  <a:gd name="T5" fmla="*/ 116 h 136"/>
                  <a:gd name="T6" fmla="*/ 1 w 137"/>
                  <a:gd name="T7" fmla="*/ 88 h 136"/>
                  <a:gd name="T8" fmla="*/ 3 w 137"/>
                  <a:gd name="T9" fmla="*/ 83 h 136"/>
                  <a:gd name="T10" fmla="*/ 15 w 137"/>
                  <a:gd name="T11" fmla="*/ 58 h 136"/>
                  <a:gd name="T12" fmla="*/ 1 w 137"/>
                  <a:gd name="T13" fmla="*/ 48 h 136"/>
                  <a:gd name="T14" fmla="*/ 16 w 137"/>
                  <a:gd name="T15" fmla="*/ 19 h 136"/>
                  <a:gd name="T16" fmla="*/ 35 w 137"/>
                  <a:gd name="T17" fmla="*/ 25 h 136"/>
                  <a:gd name="T18" fmla="*/ 51 w 137"/>
                  <a:gd name="T19" fmla="*/ 4 h 136"/>
                  <a:gd name="T20" fmla="*/ 85 w 137"/>
                  <a:gd name="T21" fmla="*/ 0 h 136"/>
                  <a:gd name="T22" fmla="*/ 89 w 137"/>
                  <a:gd name="T23" fmla="*/ 16 h 136"/>
                  <a:gd name="T24" fmla="*/ 116 w 137"/>
                  <a:gd name="T25" fmla="*/ 17 h 136"/>
                  <a:gd name="T26" fmla="*/ 122 w 137"/>
                  <a:gd name="T27" fmla="*/ 19 h 136"/>
                  <a:gd name="T28" fmla="*/ 137 w 137"/>
                  <a:gd name="T29" fmla="*/ 48 h 136"/>
                  <a:gd name="T30" fmla="*/ 123 w 137"/>
                  <a:gd name="T31" fmla="*/ 58 h 136"/>
                  <a:gd name="T32" fmla="*/ 135 w 137"/>
                  <a:gd name="T33" fmla="*/ 83 h 136"/>
                  <a:gd name="T34" fmla="*/ 137 w 137"/>
                  <a:gd name="T35" fmla="*/ 88 h 136"/>
                  <a:gd name="T36" fmla="*/ 119 w 137"/>
                  <a:gd name="T37" fmla="*/ 116 h 136"/>
                  <a:gd name="T38" fmla="*/ 104 w 137"/>
                  <a:gd name="T39" fmla="*/ 109 h 136"/>
                  <a:gd name="T40" fmla="*/ 89 w 137"/>
                  <a:gd name="T41" fmla="*/ 132 h 136"/>
                  <a:gd name="T42" fmla="*/ 59 w 137"/>
                  <a:gd name="T43" fmla="*/ 128 h 136"/>
                  <a:gd name="T44" fmla="*/ 81 w 137"/>
                  <a:gd name="T45" fmla="*/ 115 h 136"/>
                  <a:gd name="T46" fmla="*/ 101 w 137"/>
                  <a:gd name="T47" fmla="*/ 101 h 136"/>
                  <a:gd name="T48" fmla="*/ 117 w 137"/>
                  <a:gd name="T49" fmla="*/ 107 h 136"/>
                  <a:gd name="T50" fmla="*/ 116 w 137"/>
                  <a:gd name="T51" fmla="*/ 81 h 136"/>
                  <a:gd name="T52" fmla="*/ 114 w 137"/>
                  <a:gd name="T53" fmla="*/ 57 h 136"/>
                  <a:gd name="T54" fmla="*/ 128 w 137"/>
                  <a:gd name="T55" fmla="*/ 45 h 136"/>
                  <a:gd name="T56" fmla="*/ 106 w 137"/>
                  <a:gd name="T57" fmla="*/ 33 h 136"/>
                  <a:gd name="T58" fmla="*/ 84 w 137"/>
                  <a:gd name="T59" fmla="*/ 22 h 136"/>
                  <a:gd name="T60" fmla="*/ 81 w 137"/>
                  <a:gd name="T61" fmla="*/ 8 h 136"/>
                  <a:gd name="T62" fmla="*/ 59 w 137"/>
                  <a:gd name="T63" fmla="*/ 18 h 136"/>
                  <a:gd name="T64" fmla="*/ 38 w 137"/>
                  <a:gd name="T65" fmla="*/ 32 h 136"/>
                  <a:gd name="T66" fmla="*/ 21 w 137"/>
                  <a:gd name="T67" fmla="*/ 26 h 136"/>
                  <a:gd name="T68" fmla="*/ 22 w 137"/>
                  <a:gd name="T69" fmla="*/ 52 h 136"/>
                  <a:gd name="T70" fmla="*/ 24 w 137"/>
                  <a:gd name="T71" fmla="*/ 77 h 136"/>
                  <a:gd name="T72" fmla="*/ 10 w 137"/>
                  <a:gd name="T73" fmla="*/ 88 h 136"/>
                  <a:gd name="T74" fmla="*/ 33 w 137"/>
                  <a:gd name="T75" fmla="*/ 100 h 136"/>
                  <a:gd name="T76" fmla="*/ 56 w 137"/>
                  <a:gd name="T77" fmla="*/ 111 h 136"/>
                  <a:gd name="T78" fmla="*/ 59 w 137"/>
                  <a:gd name="T79"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36">
                    <a:moveTo>
                      <a:pt x="85" y="136"/>
                    </a:moveTo>
                    <a:cubicBezTo>
                      <a:pt x="55" y="136"/>
                      <a:pt x="55" y="136"/>
                      <a:pt x="55" y="136"/>
                    </a:cubicBezTo>
                    <a:cubicBezTo>
                      <a:pt x="53" y="136"/>
                      <a:pt x="51" y="134"/>
                      <a:pt x="51" y="132"/>
                    </a:cubicBezTo>
                    <a:cubicBezTo>
                      <a:pt x="51" y="118"/>
                      <a:pt x="51" y="118"/>
                      <a:pt x="51" y="118"/>
                    </a:cubicBezTo>
                    <a:cubicBezTo>
                      <a:pt x="43" y="116"/>
                      <a:pt x="39" y="112"/>
                      <a:pt x="35" y="109"/>
                    </a:cubicBezTo>
                    <a:cubicBezTo>
                      <a:pt x="22" y="116"/>
                      <a:pt x="22" y="116"/>
                      <a:pt x="22" y="116"/>
                    </a:cubicBezTo>
                    <a:cubicBezTo>
                      <a:pt x="20" y="117"/>
                      <a:pt x="17" y="116"/>
                      <a:pt x="16" y="114"/>
                    </a:cubicBezTo>
                    <a:cubicBezTo>
                      <a:pt x="1" y="88"/>
                      <a:pt x="1" y="88"/>
                      <a:pt x="1" y="88"/>
                    </a:cubicBezTo>
                    <a:cubicBezTo>
                      <a:pt x="1" y="87"/>
                      <a:pt x="0" y="86"/>
                      <a:pt x="1" y="85"/>
                    </a:cubicBezTo>
                    <a:cubicBezTo>
                      <a:pt x="1" y="84"/>
                      <a:pt x="2" y="83"/>
                      <a:pt x="3" y="83"/>
                    </a:cubicBezTo>
                    <a:cubicBezTo>
                      <a:pt x="15" y="76"/>
                      <a:pt x="15" y="76"/>
                      <a:pt x="15" y="76"/>
                    </a:cubicBezTo>
                    <a:cubicBezTo>
                      <a:pt x="14" y="70"/>
                      <a:pt x="14" y="64"/>
                      <a:pt x="15" y="58"/>
                    </a:cubicBezTo>
                    <a:cubicBezTo>
                      <a:pt x="3" y="50"/>
                      <a:pt x="3" y="50"/>
                      <a:pt x="3" y="50"/>
                    </a:cubicBezTo>
                    <a:cubicBezTo>
                      <a:pt x="2" y="50"/>
                      <a:pt x="1" y="49"/>
                      <a:pt x="1" y="48"/>
                    </a:cubicBezTo>
                    <a:cubicBezTo>
                      <a:pt x="1" y="47"/>
                      <a:pt x="1" y="46"/>
                      <a:pt x="1" y="45"/>
                    </a:cubicBezTo>
                    <a:cubicBezTo>
                      <a:pt x="16" y="19"/>
                      <a:pt x="16" y="19"/>
                      <a:pt x="16" y="19"/>
                    </a:cubicBezTo>
                    <a:cubicBezTo>
                      <a:pt x="18" y="17"/>
                      <a:pt x="20" y="16"/>
                      <a:pt x="22" y="17"/>
                    </a:cubicBezTo>
                    <a:cubicBezTo>
                      <a:pt x="35" y="25"/>
                      <a:pt x="35" y="25"/>
                      <a:pt x="35" y="25"/>
                    </a:cubicBezTo>
                    <a:cubicBezTo>
                      <a:pt x="39" y="21"/>
                      <a:pt x="43" y="18"/>
                      <a:pt x="51" y="15"/>
                    </a:cubicBezTo>
                    <a:cubicBezTo>
                      <a:pt x="51" y="4"/>
                      <a:pt x="51" y="4"/>
                      <a:pt x="51" y="4"/>
                    </a:cubicBezTo>
                    <a:cubicBezTo>
                      <a:pt x="51" y="2"/>
                      <a:pt x="53" y="0"/>
                      <a:pt x="55" y="0"/>
                    </a:cubicBezTo>
                    <a:cubicBezTo>
                      <a:pt x="85" y="0"/>
                      <a:pt x="85" y="0"/>
                      <a:pt x="85" y="0"/>
                    </a:cubicBezTo>
                    <a:cubicBezTo>
                      <a:pt x="87" y="0"/>
                      <a:pt x="89" y="2"/>
                      <a:pt x="89" y="4"/>
                    </a:cubicBezTo>
                    <a:cubicBezTo>
                      <a:pt x="89" y="16"/>
                      <a:pt x="89" y="16"/>
                      <a:pt x="89" y="16"/>
                    </a:cubicBezTo>
                    <a:cubicBezTo>
                      <a:pt x="95" y="19"/>
                      <a:pt x="100" y="22"/>
                      <a:pt x="104" y="25"/>
                    </a:cubicBezTo>
                    <a:cubicBezTo>
                      <a:pt x="116" y="17"/>
                      <a:pt x="116" y="17"/>
                      <a:pt x="116" y="17"/>
                    </a:cubicBezTo>
                    <a:cubicBezTo>
                      <a:pt x="117" y="17"/>
                      <a:pt x="118" y="17"/>
                      <a:pt x="119" y="17"/>
                    </a:cubicBezTo>
                    <a:cubicBezTo>
                      <a:pt x="120" y="17"/>
                      <a:pt x="121" y="18"/>
                      <a:pt x="122" y="19"/>
                    </a:cubicBezTo>
                    <a:cubicBezTo>
                      <a:pt x="137" y="45"/>
                      <a:pt x="137" y="45"/>
                      <a:pt x="137" y="45"/>
                    </a:cubicBezTo>
                    <a:cubicBezTo>
                      <a:pt x="137" y="46"/>
                      <a:pt x="137" y="47"/>
                      <a:pt x="137" y="48"/>
                    </a:cubicBezTo>
                    <a:cubicBezTo>
                      <a:pt x="137" y="49"/>
                      <a:pt x="136" y="50"/>
                      <a:pt x="135" y="50"/>
                    </a:cubicBezTo>
                    <a:cubicBezTo>
                      <a:pt x="123" y="58"/>
                      <a:pt x="123" y="58"/>
                      <a:pt x="123" y="58"/>
                    </a:cubicBezTo>
                    <a:cubicBezTo>
                      <a:pt x="124" y="64"/>
                      <a:pt x="124" y="70"/>
                      <a:pt x="123" y="76"/>
                    </a:cubicBezTo>
                    <a:cubicBezTo>
                      <a:pt x="135" y="83"/>
                      <a:pt x="135" y="83"/>
                      <a:pt x="135" y="83"/>
                    </a:cubicBezTo>
                    <a:cubicBezTo>
                      <a:pt x="136" y="83"/>
                      <a:pt x="137" y="84"/>
                      <a:pt x="137" y="85"/>
                    </a:cubicBezTo>
                    <a:cubicBezTo>
                      <a:pt x="137" y="86"/>
                      <a:pt x="137" y="87"/>
                      <a:pt x="137" y="88"/>
                    </a:cubicBezTo>
                    <a:cubicBezTo>
                      <a:pt x="122" y="114"/>
                      <a:pt x="122" y="114"/>
                      <a:pt x="122" y="114"/>
                    </a:cubicBezTo>
                    <a:cubicBezTo>
                      <a:pt x="121" y="115"/>
                      <a:pt x="120" y="116"/>
                      <a:pt x="119" y="116"/>
                    </a:cubicBezTo>
                    <a:cubicBezTo>
                      <a:pt x="118" y="117"/>
                      <a:pt x="117" y="116"/>
                      <a:pt x="116" y="116"/>
                    </a:cubicBezTo>
                    <a:cubicBezTo>
                      <a:pt x="104" y="109"/>
                      <a:pt x="104" y="109"/>
                      <a:pt x="104" y="109"/>
                    </a:cubicBezTo>
                    <a:cubicBezTo>
                      <a:pt x="100" y="112"/>
                      <a:pt x="95" y="114"/>
                      <a:pt x="89" y="117"/>
                    </a:cubicBezTo>
                    <a:cubicBezTo>
                      <a:pt x="89" y="132"/>
                      <a:pt x="89" y="132"/>
                      <a:pt x="89" y="132"/>
                    </a:cubicBezTo>
                    <a:cubicBezTo>
                      <a:pt x="89" y="134"/>
                      <a:pt x="87" y="136"/>
                      <a:pt x="85" y="136"/>
                    </a:cubicBezTo>
                    <a:close/>
                    <a:moveTo>
                      <a:pt x="59" y="128"/>
                    </a:moveTo>
                    <a:cubicBezTo>
                      <a:pt x="81" y="128"/>
                      <a:pt x="81" y="128"/>
                      <a:pt x="81" y="128"/>
                    </a:cubicBezTo>
                    <a:cubicBezTo>
                      <a:pt x="81" y="115"/>
                      <a:pt x="81" y="115"/>
                      <a:pt x="81" y="115"/>
                    </a:cubicBezTo>
                    <a:cubicBezTo>
                      <a:pt x="81" y="113"/>
                      <a:pt x="82" y="112"/>
                      <a:pt x="84" y="111"/>
                    </a:cubicBezTo>
                    <a:cubicBezTo>
                      <a:pt x="91" y="108"/>
                      <a:pt x="97" y="104"/>
                      <a:pt x="101" y="101"/>
                    </a:cubicBezTo>
                    <a:cubicBezTo>
                      <a:pt x="102" y="100"/>
                      <a:pt x="104" y="99"/>
                      <a:pt x="106" y="100"/>
                    </a:cubicBezTo>
                    <a:cubicBezTo>
                      <a:pt x="117" y="107"/>
                      <a:pt x="117" y="107"/>
                      <a:pt x="117" y="107"/>
                    </a:cubicBezTo>
                    <a:cubicBezTo>
                      <a:pt x="128" y="88"/>
                      <a:pt x="128" y="88"/>
                      <a:pt x="128" y="88"/>
                    </a:cubicBezTo>
                    <a:cubicBezTo>
                      <a:pt x="116" y="81"/>
                      <a:pt x="116" y="81"/>
                      <a:pt x="116" y="81"/>
                    </a:cubicBezTo>
                    <a:cubicBezTo>
                      <a:pt x="115" y="80"/>
                      <a:pt x="114" y="78"/>
                      <a:pt x="114" y="77"/>
                    </a:cubicBezTo>
                    <a:cubicBezTo>
                      <a:pt x="116" y="70"/>
                      <a:pt x="116" y="63"/>
                      <a:pt x="114" y="57"/>
                    </a:cubicBezTo>
                    <a:cubicBezTo>
                      <a:pt x="114" y="55"/>
                      <a:pt x="115" y="53"/>
                      <a:pt x="116" y="52"/>
                    </a:cubicBezTo>
                    <a:cubicBezTo>
                      <a:pt x="128" y="45"/>
                      <a:pt x="128" y="45"/>
                      <a:pt x="128" y="45"/>
                    </a:cubicBezTo>
                    <a:cubicBezTo>
                      <a:pt x="117" y="26"/>
                      <a:pt x="117" y="26"/>
                      <a:pt x="117" y="26"/>
                    </a:cubicBezTo>
                    <a:cubicBezTo>
                      <a:pt x="106" y="33"/>
                      <a:pt x="106" y="33"/>
                      <a:pt x="106" y="33"/>
                    </a:cubicBezTo>
                    <a:cubicBezTo>
                      <a:pt x="104" y="34"/>
                      <a:pt x="102" y="34"/>
                      <a:pt x="101" y="32"/>
                    </a:cubicBezTo>
                    <a:cubicBezTo>
                      <a:pt x="97" y="29"/>
                      <a:pt x="91" y="26"/>
                      <a:pt x="84" y="22"/>
                    </a:cubicBezTo>
                    <a:cubicBezTo>
                      <a:pt x="82" y="22"/>
                      <a:pt x="81" y="20"/>
                      <a:pt x="81" y="18"/>
                    </a:cubicBezTo>
                    <a:cubicBezTo>
                      <a:pt x="81" y="8"/>
                      <a:pt x="81" y="8"/>
                      <a:pt x="81" y="8"/>
                    </a:cubicBezTo>
                    <a:cubicBezTo>
                      <a:pt x="59" y="8"/>
                      <a:pt x="59" y="8"/>
                      <a:pt x="59" y="8"/>
                    </a:cubicBezTo>
                    <a:cubicBezTo>
                      <a:pt x="59" y="18"/>
                      <a:pt x="59" y="18"/>
                      <a:pt x="59" y="18"/>
                    </a:cubicBezTo>
                    <a:cubicBezTo>
                      <a:pt x="59" y="20"/>
                      <a:pt x="58" y="22"/>
                      <a:pt x="56" y="22"/>
                    </a:cubicBezTo>
                    <a:cubicBezTo>
                      <a:pt x="47" y="24"/>
                      <a:pt x="43" y="28"/>
                      <a:pt x="38" y="32"/>
                    </a:cubicBezTo>
                    <a:cubicBezTo>
                      <a:pt x="37" y="33"/>
                      <a:pt x="35" y="34"/>
                      <a:pt x="33" y="33"/>
                    </a:cubicBezTo>
                    <a:cubicBezTo>
                      <a:pt x="21" y="26"/>
                      <a:pt x="21" y="26"/>
                      <a:pt x="21" y="26"/>
                    </a:cubicBezTo>
                    <a:cubicBezTo>
                      <a:pt x="10" y="45"/>
                      <a:pt x="10" y="45"/>
                      <a:pt x="10" y="45"/>
                    </a:cubicBezTo>
                    <a:cubicBezTo>
                      <a:pt x="22" y="52"/>
                      <a:pt x="22" y="52"/>
                      <a:pt x="22" y="52"/>
                    </a:cubicBezTo>
                    <a:cubicBezTo>
                      <a:pt x="23" y="53"/>
                      <a:pt x="24" y="55"/>
                      <a:pt x="24" y="57"/>
                    </a:cubicBezTo>
                    <a:cubicBezTo>
                      <a:pt x="22" y="63"/>
                      <a:pt x="22" y="70"/>
                      <a:pt x="24" y="77"/>
                    </a:cubicBezTo>
                    <a:cubicBezTo>
                      <a:pt x="24" y="78"/>
                      <a:pt x="23" y="80"/>
                      <a:pt x="22" y="81"/>
                    </a:cubicBezTo>
                    <a:cubicBezTo>
                      <a:pt x="10" y="88"/>
                      <a:pt x="10" y="88"/>
                      <a:pt x="10" y="88"/>
                    </a:cubicBezTo>
                    <a:cubicBezTo>
                      <a:pt x="21" y="107"/>
                      <a:pt x="21" y="107"/>
                      <a:pt x="21" y="107"/>
                    </a:cubicBezTo>
                    <a:cubicBezTo>
                      <a:pt x="33" y="100"/>
                      <a:pt x="33" y="100"/>
                      <a:pt x="33" y="100"/>
                    </a:cubicBezTo>
                    <a:cubicBezTo>
                      <a:pt x="35" y="99"/>
                      <a:pt x="37" y="100"/>
                      <a:pt x="38" y="101"/>
                    </a:cubicBezTo>
                    <a:cubicBezTo>
                      <a:pt x="43" y="106"/>
                      <a:pt x="47" y="109"/>
                      <a:pt x="56" y="111"/>
                    </a:cubicBezTo>
                    <a:cubicBezTo>
                      <a:pt x="58" y="111"/>
                      <a:pt x="59" y="113"/>
                      <a:pt x="59" y="115"/>
                    </a:cubicBezTo>
                    <a:lnTo>
                      <a:pt x="59" y="128"/>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noEditPoints="1"/>
              </p:cNvSpPr>
              <p:nvPr/>
            </p:nvSpPr>
            <p:spPr bwMode="auto">
              <a:xfrm>
                <a:off x="1898650" y="4389438"/>
                <a:ext cx="115888" cy="119062"/>
              </a:xfrm>
              <a:custGeom>
                <a:avLst/>
                <a:gdLst>
                  <a:gd name="T0" fmla="*/ 24 w 48"/>
                  <a:gd name="T1" fmla="*/ 49 h 49"/>
                  <a:gd name="T2" fmla="*/ 0 w 48"/>
                  <a:gd name="T3" fmla="*/ 25 h 49"/>
                  <a:gd name="T4" fmla="*/ 24 w 48"/>
                  <a:gd name="T5" fmla="*/ 0 h 49"/>
                  <a:gd name="T6" fmla="*/ 48 w 48"/>
                  <a:gd name="T7" fmla="*/ 25 h 49"/>
                  <a:gd name="T8" fmla="*/ 24 w 48"/>
                  <a:gd name="T9" fmla="*/ 49 h 49"/>
                  <a:gd name="T10" fmla="*/ 24 w 48"/>
                  <a:gd name="T11" fmla="*/ 8 h 49"/>
                  <a:gd name="T12" fmla="*/ 8 w 48"/>
                  <a:gd name="T13" fmla="*/ 25 h 49"/>
                  <a:gd name="T14" fmla="*/ 24 w 48"/>
                  <a:gd name="T15" fmla="*/ 41 h 49"/>
                  <a:gd name="T16" fmla="*/ 40 w 48"/>
                  <a:gd name="T17" fmla="*/ 25 h 49"/>
                  <a:gd name="T18" fmla="*/ 24 w 48"/>
                  <a:gd name="T1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49"/>
                    </a:moveTo>
                    <a:cubicBezTo>
                      <a:pt x="11" y="49"/>
                      <a:pt x="0" y="38"/>
                      <a:pt x="0" y="25"/>
                    </a:cubicBezTo>
                    <a:cubicBezTo>
                      <a:pt x="0" y="11"/>
                      <a:pt x="11" y="0"/>
                      <a:pt x="24" y="0"/>
                    </a:cubicBezTo>
                    <a:cubicBezTo>
                      <a:pt x="37" y="0"/>
                      <a:pt x="48" y="11"/>
                      <a:pt x="48" y="25"/>
                    </a:cubicBezTo>
                    <a:cubicBezTo>
                      <a:pt x="48" y="38"/>
                      <a:pt x="37" y="49"/>
                      <a:pt x="24" y="49"/>
                    </a:cubicBezTo>
                    <a:close/>
                    <a:moveTo>
                      <a:pt x="24" y="8"/>
                    </a:moveTo>
                    <a:cubicBezTo>
                      <a:pt x="15" y="8"/>
                      <a:pt x="8" y="16"/>
                      <a:pt x="8" y="25"/>
                    </a:cubicBezTo>
                    <a:cubicBezTo>
                      <a:pt x="8" y="34"/>
                      <a:pt x="15" y="41"/>
                      <a:pt x="24" y="41"/>
                    </a:cubicBezTo>
                    <a:cubicBezTo>
                      <a:pt x="33" y="41"/>
                      <a:pt x="40" y="34"/>
                      <a:pt x="40" y="25"/>
                    </a:cubicBezTo>
                    <a:cubicBezTo>
                      <a:pt x="40" y="16"/>
                      <a:pt x="33" y="8"/>
                      <a:pt x="24"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 name="Group 43"/>
            <p:cNvGrpSpPr/>
            <p:nvPr/>
          </p:nvGrpSpPr>
          <p:grpSpPr>
            <a:xfrm>
              <a:off x="5931929" y="2208604"/>
              <a:ext cx="650352" cy="671792"/>
              <a:chOff x="8694738" y="11131551"/>
              <a:chExt cx="577850" cy="596900"/>
            </a:xfrm>
            <a:solidFill>
              <a:srgbClr val="D43815"/>
            </a:solidFill>
          </p:grpSpPr>
          <p:sp>
            <p:nvSpPr>
              <p:cNvPr id="45" name="Freeform 269"/>
              <p:cNvSpPr>
                <a:spLocks noEditPoints="1"/>
              </p:cNvSpPr>
              <p:nvPr/>
            </p:nvSpPr>
            <p:spPr bwMode="auto">
              <a:xfrm>
                <a:off x="9002713" y="11131551"/>
                <a:ext cx="269875" cy="269875"/>
              </a:xfrm>
              <a:custGeom>
                <a:avLst/>
                <a:gdLst>
                  <a:gd name="T0" fmla="*/ 108 w 112"/>
                  <a:gd name="T1" fmla="*/ 112 h 112"/>
                  <a:gd name="T2" fmla="*/ 4 w 112"/>
                  <a:gd name="T3" fmla="*/ 112 h 112"/>
                  <a:gd name="T4" fmla="*/ 0 w 112"/>
                  <a:gd name="T5" fmla="*/ 108 h 112"/>
                  <a:gd name="T6" fmla="*/ 0 w 112"/>
                  <a:gd name="T7" fmla="*/ 4 h 112"/>
                  <a:gd name="T8" fmla="*/ 4 w 112"/>
                  <a:gd name="T9" fmla="*/ 0 h 112"/>
                  <a:gd name="T10" fmla="*/ 112 w 112"/>
                  <a:gd name="T11" fmla="*/ 108 h 112"/>
                  <a:gd name="T12" fmla="*/ 108 w 112"/>
                  <a:gd name="T13" fmla="*/ 112 h 112"/>
                  <a:gd name="T14" fmla="*/ 8 w 112"/>
                  <a:gd name="T15" fmla="*/ 104 h 112"/>
                  <a:gd name="T16" fmla="*/ 104 w 112"/>
                  <a:gd name="T17" fmla="*/ 104 h 112"/>
                  <a:gd name="T18" fmla="*/ 8 w 112"/>
                  <a:gd name="T19" fmla="*/ 8 h 112"/>
                  <a:gd name="T20" fmla="*/ 8 w 112"/>
                  <a:gd name="T21"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2">
                    <a:moveTo>
                      <a:pt x="108" y="112"/>
                    </a:moveTo>
                    <a:cubicBezTo>
                      <a:pt x="4" y="112"/>
                      <a:pt x="4" y="112"/>
                      <a:pt x="4" y="112"/>
                    </a:cubicBezTo>
                    <a:cubicBezTo>
                      <a:pt x="2" y="112"/>
                      <a:pt x="0" y="110"/>
                      <a:pt x="0" y="108"/>
                    </a:cubicBezTo>
                    <a:cubicBezTo>
                      <a:pt x="0" y="4"/>
                      <a:pt x="0" y="4"/>
                      <a:pt x="0" y="4"/>
                    </a:cubicBezTo>
                    <a:cubicBezTo>
                      <a:pt x="0" y="2"/>
                      <a:pt x="2" y="0"/>
                      <a:pt x="4" y="0"/>
                    </a:cubicBezTo>
                    <a:cubicBezTo>
                      <a:pt x="64" y="0"/>
                      <a:pt x="112" y="48"/>
                      <a:pt x="112" y="108"/>
                    </a:cubicBezTo>
                    <a:cubicBezTo>
                      <a:pt x="112" y="110"/>
                      <a:pt x="110" y="112"/>
                      <a:pt x="108" y="112"/>
                    </a:cubicBezTo>
                    <a:close/>
                    <a:moveTo>
                      <a:pt x="8" y="104"/>
                    </a:moveTo>
                    <a:cubicBezTo>
                      <a:pt x="104" y="104"/>
                      <a:pt x="104" y="104"/>
                      <a:pt x="104" y="104"/>
                    </a:cubicBezTo>
                    <a:cubicBezTo>
                      <a:pt x="102" y="52"/>
                      <a:pt x="60" y="10"/>
                      <a:pt x="8" y="8"/>
                    </a:cubicBezTo>
                    <a:lnTo>
                      <a:pt x="8" y="104"/>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70"/>
              <p:cNvSpPr>
                <a:spLocks noEditPoints="1"/>
              </p:cNvSpPr>
              <p:nvPr/>
            </p:nvSpPr>
            <p:spPr bwMode="auto">
              <a:xfrm>
                <a:off x="8694738" y="11207751"/>
                <a:ext cx="447675" cy="520700"/>
              </a:xfrm>
              <a:custGeom>
                <a:avLst/>
                <a:gdLst>
                  <a:gd name="T0" fmla="*/ 108 w 186"/>
                  <a:gd name="T1" fmla="*/ 216 h 216"/>
                  <a:gd name="T2" fmla="*/ 0 w 186"/>
                  <a:gd name="T3" fmla="*/ 108 h 216"/>
                  <a:gd name="T4" fmla="*/ 108 w 186"/>
                  <a:gd name="T5" fmla="*/ 0 h 216"/>
                  <a:gd name="T6" fmla="*/ 112 w 186"/>
                  <a:gd name="T7" fmla="*/ 4 h 216"/>
                  <a:gd name="T8" fmla="*/ 112 w 186"/>
                  <a:gd name="T9" fmla="*/ 106 h 216"/>
                  <a:gd name="T10" fmla="*/ 184 w 186"/>
                  <a:gd name="T11" fmla="*/ 179 h 216"/>
                  <a:gd name="T12" fmla="*/ 184 w 186"/>
                  <a:gd name="T13" fmla="*/ 184 h 216"/>
                  <a:gd name="T14" fmla="*/ 108 w 186"/>
                  <a:gd name="T15" fmla="*/ 216 h 216"/>
                  <a:gd name="T16" fmla="*/ 104 w 186"/>
                  <a:gd name="T17" fmla="*/ 8 h 216"/>
                  <a:gd name="T18" fmla="*/ 8 w 186"/>
                  <a:gd name="T19" fmla="*/ 108 h 216"/>
                  <a:gd name="T20" fmla="*/ 108 w 186"/>
                  <a:gd name="T21" fmla="*/ 208 h 216"/>
                  <a:gd name="T22" fmla="*/ 176 w 186"/>
                  <a:gd name="T23" fmla="*/ 181 h 216"/>
                  <a:gd name="T24" fmla="*/ 105 w 186"/>
                  <a:gd name="T25" fmla="*/ 111 h 216"/>
                  <a:gd name="T26" fmla="*/ 104 w 186"/>
                  <a:gd name="T27" fmla="*/ 108 h 216"/>
                  <a:gd name="T28" fmla="*/ 104 w 186"/>
                  <a:gd name="T29" fmla="*/ 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216">
                    <a:moveTo>
                      <a:pt x="108" y="216"/>
                    </a:moveTo>
                    <a:cubicBezTo>
                      <a:pt x="48" y="216"/>
                      <a:pt x="0" y="168"/>
                      <a:pt x="0" y="108"/>
                    </a:cubicBezTo>
                    <a:cubicBezTo>
                      <a:pt x="0" y="48"/>
                      <a:pt x="48" y="0"/>
                      <a:pt x="108" y="0"/>
                    </a:cubicBezTo>
                    <a:cubicBezTo>
                      <a:pt x="110" y="0"/>
                      <a:pt x="112" y="2"/>
                      <a:pt x="112" y="4"/>
                    </a:cubicBezTo>
                    <a:cubicBezTo>
                      <a:pt x="112" y="106"/>
                      <a:pt x="112" y="106"/>
                      <a:pt x="112" y="106"/>
                    </a:cubicBezTo>
                    <a:cubicBezTo>
                      <a:pt x="184" y="179"/>
                      <a:pt x="184" y="179"/>
                      <a:pt x="184" y="179"/>
                    </a:cubicBezTo>
                    <a:cubicBezTo>
                      <a:pt x="186" y="180"/>
                      <a:pt x="186" y="183"/>
                      <a:pt x="184" y="184"/>
                    </a:cubicBezTo>
                    <a:cubicBezTo>
                      <a:pt x="164" y="205"/>
                      <a:pt x="137" y="216"/>
                      <a:pt x="108" y="216"/>
                    </a:cubicBezTo>
                    <a:close/>
                    <a:moveTo>
                      <a:pt x="104" y="8"/>
                    </a:moveTo>
                    <a:cubicBezTo>
                      <a:pt x="51" y="10"/>
                      <a:pt x="8" y="54"/>
                      <a:pt x="8" y="108"/>
                    </a:cubicBezTo>
                    <a:cubicBezTo>
                      <a:pt x="8" y="163"/>
                      <a:pt x="53" y="208"/>
                      <a:pt x="108" y="208"/>
                    </a:cubicBezTo>
                    <a:cubicBezTo>
                      <a:pt x="133" y="208"/>
                      <a:pt x="157" y="199"/>
                      <a:pt x="176" y="181"/>
                    </a:cubicBezTo>
                    <a:cubicBezTo>
                      <a:pt x="105" y="111"/>
                      <a:pt x="105" y="111"/>
                      <a:pt x="105" y="111"/>
                    </a:cubicBezTo>
                    <a:cubicBezTo>
                      <a:pt x="104" y="110"/>
                      <a:pt x="104" y="109"/>
                      <a:pt x="104" y="108"/>
                    </a:cubicBezTo>
                    <a:lnTo>
                      <a:pt x="104" y="8"/>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71"/>
              <p:cNvSpPr>
                <a:spLocks noEditPoints="1"/>
              </p:cNvSpPr>
              <p:nvPr/>
            </p:nvSpPr>
            <p:spPr bwMode="auto">
              <a:xfrm>
                <a:off x="9002713" y="11439526"/>
                <a:ext cx="269875" cy="196850"/>
              </a:xfrm>
              <a:custGeom>
                <a:avLst/>
                <a:gdLst>
                  <a:gd name="T0" fmla="*/ 78 w 112"/>
                  <a:gd name="T1" fmla="*/ 82 h 82"/>
                  <a:gd name="T2" fmla="*/ 75 w 112"/>
                  <a:gd name="T3" fmla="*/ 80 h 82"/>
                  <a:gd name="T4" fmla="*/ 1 w 112"/>
                  <a:gd name="T5" fmla="*/ 7 h 82"/>
                  <a:gd name="T6" fmla="*/ 0 w 112"/>
                  <a:gd name="T7" fmla="*/ 2 h 82"/>
                  <a:gd name="T8" fmla="*/ 4 w 112"/>
                  <a:gd name="T9" fmla="*/ 0 h 82"/>
                  <a:gd name="T10" fmla="*/ 108 w 112"/>
                  <a:gd name="T11" fmla="*/ 0 h 82"/>
                  <a:gd name="T12" fmla="*/ 112 w 112"/>
                  <a:gd name="T13" fmla="*/ 4 h 82"/>
                  <a:gd name="T14" fmla="*/ 80 w 112"/>
                  <a:gd name="T15" fmla="*/ 80 h 82"/>
                  <a:gd name="T16" fmla="*/ 78 w 112"/>
                  <a:gd name="T17" fmla="*/ 82 h 82"/>
                  <a:gd name="T18" fmla="*/ 14 w 112"/>
                  <a:gd name="T19" fmla="*/ 8 h 82"/>
                  <a:gd name="T20" fmla="*/ 77 w 112"/>
                  <a:gd name="T21" fmla="*/ 72 h 82"/>
                  <a:gd name="T22" fmla="*/ 104 w 112"/>
                  <a:gd name="T23" fmla="*/ 8 h 82"/>
                  <a:gd name="T24" fmla="*/ 14 w 112"/>
                  <a:gd name="T25"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82">
                    <a:moveTo>
                      <a:pt x="78" y="82"/>
                    </a:moveTo>
                    <a:cubicBezTo>
                      <a:pt x="77" y="82"/>
                      <a:pt x="75" y="81"/>
                      <a:pt x="75" y="80"/>
                    </a:cubicBezTo>
                    <a:cubicBezTo>
                      <a:pt x="1" y="7"/>
                      <a:pt x="1" y="7"/>
                      <a:pt x="1" y="7"/>
                    </a:cubicBezTo>
                    <a:cubicBezTo>
                      <a:pt x="0" y="6"/>
                      <a:pt x="0" y="4"/>
                      <a:pt x="0" y="2"/>
                    </a:cubicBezTo>
                    <a:cubicBezTo>
                      <a:pt x="1" y="1"/>
                      <a:pt x="2" y="0"/>
                      <a:pt x="4" y="0"/>
                    </a:cubicBezTo>
                    <a:cubicBezTo>
                      <a:pt x="108" y="0"/>
                      <a:pt x="108" y="0"/>
                      <a:pt x="108" y="0"/>
                    </a:cubicBezTo>
                    <a:cubicBezTo>
                      <a:pt x="110" y="0"/>
                      <a:pt x="112" y="2"/>
                      <a:pt x="112" y="4"/>
                    </a:cubicBezTo>
                    <a:cubicBezTo>
                      <a:pt x="112" y="33"/>
                      <a:pt x="101" y="60"/>
                      <a:pt x="80" y="80"/>
                    </a:cubicBezTo>
                    <a:cubicBezTo>
                      <a:pt x="80" y="81"/>
                      <a:pt x="79" y="82"/>
                      <a:pt x="78" y="82"/>
                    </a:cubicBezTo>
                    <a:close/>
                    <a:moveTo>
                      <a:pt x="14" y="8"/>
                    </a:moveTo>
                    <a:cubicBezTo>
                      <a:pt x="77" y="72"/>
                      <a:pt x="77" y="72"/>
                      <a:pt x="77" y="72"/>
                    </a:cubicBezTo>
                    <a:cubicBezTo>
                      <a:pt x="94" y="54"/>
                      <a:pt x="103" y="32"/>
                      <a:pt x="104" y="8"/>
                    </a:cubicBezTo>
                    <a:lnTo>
                      <a:pt x="14" y="8"/>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9" name="Freeform 29"/>
            <p:cNvSpPr>
              <a:spLocks noEditPoints="1"/>
            </p:cNvSpPr>
            <p:nvPr/>
          </p:nvSpPr>
          <p:spPr bwMode="auto">
            <a:xfrm>
              <a:off x="2580994" y="2360110"/>
              <a:ext cx="647975" cy="432577"/>
            </a:xfrm>
            <a:custGeom>
              <a:avLst/>
              <a:gdLst>
                <a:gd name="T0" fmla="*/ 236 w 240"/>
                <a:gd name="T1" fmla="*/ 152 h 160"/>
                <a:gd name="T2" fmla="*/ 224 w 240"/>
                <a:gd name="T3" fmla="*/ 152 h 160"/>
                <a:gd name="T4" fmla="*/ 224 w 240"/>
                <a:gd name="T5" fmla="*/ 4 h 160"/>
                <a:gd name="T6" fmla="*/ 220 w 240"/>
                <a:gd name="T7" fmla="*/ 0 h 160"/>
                <a:gd name="T8" fmla="*/ 188 w 240"/>
                <a:gd name="T9" fmla="*/ 0 h 160"/>
                <a:gd name="T10" fmla="*/ 184 w 240"/>
                <a:gd name="T11" fmla="*/ 4 h 160"/>
                <a:gd name="T12" fmla="*/ 184 w 240"/>
                <a:gd name="T13" fmla="*/ 152 h 160"/>
                <a:gd name="T14" fmla="*/ 168 w 240"/>
                <a:gd name="T15" fmla="*/ 152 h 160"/>
                <a:gd name="T16" fmla="*/ 168 w 240"/>
                <a:gd name="T17" fmla="*/ 76 h 160"/>
                <a:gd name="T18" fmla="*/ 164 w 240"/>
                <a:gd name="T19" fmla="*/ 72 h 160"/>
                <a:gd name="T20" fmla="*/ 132 w 240"/>
                <a:gd name="T21" fmla="*/ 72 h 160"/>
                <a:gd name="T22" fmla="*/ 128 w 240"/>
                <a:gd name="T23" fmla="*/ 76 h 160"/>
                <a:gd name="T24" fmla="*/ 128 w 240"/>
                <a:gd name="T25" fmla="*/ 152 h 160"/>
                <a:gd name="T26" fmla="*/ 112 w 240"/>
                <a:gd name="T27" fmla="*/ 152 h 160"/>
                <a:gd name="T28" fmla="*/ 112 w 240"/>
                <a:gd name="T29" fmla="*/ 52 h 160"/>
                <a:gd name="T30" fmla="*/ 108 w 240"/>
                <a:gd name="T31" fmla="*/ 48 h 160"/>
                <a:gd name="T32" fmla="*/ 76 w 240"/>
                <a:gd name="T33" fmla="*/ 48 h 160"/>
                <a:gd name="T34" fmla="*/ 72 w 240"/>
                <a:gd name="T35" fmla="*/ 52 h 160"/>
                <a:gd name="T36" fmla="*/ 72 w 240"/>
                <a:gd name="T37" fmla="*/ 152 h 160"/>
                <a:gd name="T38" fmla="*/ 56 w 240"/>
                <a:gd name="T39" fmla="*/ 152 h 160"/>
                <a:gd name="T40" fmla="*/ 56 w 240"/>
                <a:gd name="T41" fmla="*/ 108 h 160"/>
                <a:gd name="T42" fmla="*/ 52 w 240"/>
                <a:gd name="T43" fmla="*/ 104 h 160"/>
                <a:gd name="T44" fmla="*/ 20 w 240"/>
                <a:gd name="T45" fmla="*/ 104 h 160"/>
                <a:gd name="T46" fmla="*/ 16 w 240"/>
                <a:gd name="T47" fmla="*/ 108 h 160"/>
                <a:gd name="T48" fmla="*/ 16 w 240"/>
                <a:gd name="T49" fmla="*/ 152 h 160"/>
                <a:gd name="T50" fmla="*/ 4 w 240"/>
                <a:gd name="T51" fmla="*/ 152 h 160"/>
                <a:gd name="T52" fmla="*/ 0 w 240"/>
                <a:gd name="T53" fmla="*/ 156 h 160"/>
                <a:gd name="T54" fmla="*/ 4 w 240"/>
                <a:gd name="T55" fmla="*/ 160 h 160"/>
                <a:gd name="T56" fmla="*/ 20 w 240"/>
                <a:gd name="T57" fmla="*/ 160 h 160"/>
                <a:gd name="T58" fmla="*/ 52 w 240"/>
                <a:gd name="T59" fmla="*/ 160 h 160"/>
                <a:gd name="T60" fmla="*/ 76 w 240"/>
                <a:gd name="T61" fmla="*/ 160 h 160"/>
                <a:gd name="T62" fmla="*/ 108 w 240"/>
                <a:gd name="T63" fmla="*/ 160 h 160"/>
                <a:gd name="T64" fmla="*/ 132 w 240"/>
                <a:gd name="T65" fmla="*/ 160 h 160"/>
                <a:gd name="T66" fmla="*/ 164 w 240"/>
                <a:gd name="T67" fmla="*/ 160 h 160"/>
                <a:gd name="T68" fmla="*/ 188 w 240"/>
                <a:gd name="T69" fmla="*/ 160 h 160"/>
                <a:gd name="T70" fmla="*/ 220 w 240"/>
                <a:gd name="T71" fmla="*/ 160 h 160"/>
                <a:gd name="T72" fmla="*/ 236 w 240"/>
                <a:gd name="T73" fmla="*/ 160 h 160"/>
                <a:gd name="T74" fmla="*/ 240 w 240"/>
                <a:gd name="T75" fmla="*/ 156 h 160"/>
                <a:gd name="T76" fmla="*/ 236 w 240"/>
                <a:gd name="T77" fmla="*/ 152 h 160"/>
                <a:gd name="T78" fmla="*/ 24 w 240"/>
                <a:gd name="T79" fmla="*/ 152 h 160"/>
                <a:gd name="T80" fmla="*/ 24 w 240"/>
                <a:gd name="T81" fmla="*/ 112 h 160"/>
                <a:gd name="T82" fmla="*/ 48 w 240"/>
                <a:gd name="T83" fmla="*/ 112 h 160"/>
                <a:gd name="T84" fmla="*/ 48 w 240"/>
                <a:gd name="T85" fmla="*/ 152 h 160"/>
                <a:gd name="T86" fmla="*/ 24 w 240"/>
                <a:gd name="T87" fmla="*/ 152 h 160"/>
                <a:gd name="T88" fmla="*/ 80 w 240"/>
                <a:gd name="T89" fmla="*/ 152 h 160"/>
                <a:gd name="T90" fmla="*/ 80 w 240"/>
                <a:gd name="T91" fmla="*/ 56 h 160"/>
                <a:gd name="T92" fmla="*/ 104 w 240"/>
                <a:gd name="T93" fmla="*/ 56 h 160"/>
                <a:gd name="T94" fmla="*/ 104 w 240"/>
                <a:gd name="T95" fmla="*/ 152 h 160"/>
                <a:gd name="T96" fmla="*/ 80 w 240"/>
                <a:gd name="T97" fmla="*/ 152 h 160"/>
                <a:gd name="T98" fmla="*/ 136 w 240"/>
                <a:gd name="T99" fmla="*/ 152 h 160"/>
                <a:gd name="T100" fmla="*/ 136 w 240"/>
                <a:gd name="T101" fmla="*/ 80 h 160"/>
                <a:gd name="T102" fmla="*/ 160 w 240"/>
                <a:gd name="T103" fmla="*/ 80 h 160"/>
                <a:gd name="T104" fmla="*/ 160 w 240"/>
                <a:gd name="T105" fmla="*/ 152 h 160"/>
                <a:gd name="T106" fmla="*/ 136 w 240"/>
                <a:gd name="T107" fmla="*/ 152 h 160"/>
                <a:gd name="T108" fmla="*/ 192 w 240"/>
                <a:gd name="T109" fmla="*/ 152 h 160"/>
                <a:gd name="T110" fmla="*/ 192 w 240"/>
                <a:gd name="T111" fmla="*/ 8 h 160"/>
                <a:gd name="T112" fmla="*/ 216 w 240"/>
                <a:gd name="T113" fmla="*/ 8 h 160"/>
                <a:gd name="T114" fmla="*/ 216 w 240"/>
                <a:gd name="T115" fmla="*/ 152 h 160"/>
                <a:gd name="T116" fmla="*/ 192 w 240"/>
                <a:gd name="T11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160">
                  <a:moveTo>
                    <a:pt x="236" y="152"/>
                  </a:moveTo>
                  <a:cubicBezTo>
                    <a:pt x="224" y="152"/>
                    <a:pt x="224" y="152"/>
                    <a:pt x="224" y="152"/>
                  </a:cubicBezTo>
                  <a:cubicBezTo>
                    <a:pt x="224" y="4"/>
                    <a:pt x="224" y="4"/>
                    <a:pt x="224" y="4"/>
                  </a:cubicBezTo>
                  <a:cubicBezTo>
                    <a:pt x="224" y="2"/>
                    <a:pt x="222" y="0"/>
                    <a:pt x="220" y="0"/>
                  </a:cubicBezTo>
                  <a:cubicBezTo>
                    <a:pt x="188" y="0"/>
                    <a:pt x="188" y="0"/>
                    <a:pt x="188" y="0"/>
                  </a:cubicBezTo>
                  <a:cubicBezTo>
                    <a:pt x="186" y="0"/>
                    <a:pt x="184" y="2"/>
                    <a:pt x="184" y="4"/>
                  </a:cubicBezTo>
                  <a:cubicBezTo>
                    <a:pt x="184" y="152"/>
                    <a:pt x="184" y="152"/>
                    <a:pt x="184" y="152"/>
                  </a:cubicBezTo>
                  <a:cubicBezTo>
                    <a:pt x="168" y="152"/>
                    <a:pt x="168" y="152"/>
                    <a:pt x="168" y="152"/>
                  </a:cubicBezTo>
                  <a:cubicBezTo>
                    <a:pt x="168" y="76"/>
                    <a:pt x="168" y="76"/>
                    <a:pt x="168" y="76"/>
                  </a:cubicBezTo>
                  <a:cubicBezTo>
                    <a:pt x="168" y="74"/>
                    <a:pt x="166" y="72"/>
                    <a:pt x="164" y="72"/>
                  </a:cubicBezTo>
                  <a:cubicBezTo>
                    <a:pt x="132" y="72"/>
                    <a:pt x="132" y="72"/>
                    <a:pt x="132" y="72"/>
                  </a:cubicBezTo>
                  <a:cubicBezTo>
                    <a:pt x="130" y="72"/>
                    <a:pt x="128" y="74"/>
                    <a:pt x="128" y="76"/>
                  </a:cubicBezTo>
                  <a:cubicBezTo>
                    <a:pt x="128" y="152"/>
                    <a:pt x="128" y="152"/>
                    <a:pt x="128" y="152"/>
                  </a:cubicBezTo>
                  <a:cubicBezTo>
                    <a:pt x="112" y="152"/>
                    <a:pt x="112" y="152"/>
                    <a:pt x="112" y="152"/>
                  </a:cubicBezTo>
                  <a:cubicBezTo>
                    <a:pt x="112" y="52"/>
                    <a:pt x="112" y="52"/>
                    <a:pt x="112" y="52"/>
                  </a:cubicBezTo>
                  <a:cubicBezTo>
                    <a:pt x="112" y="50"/>
                    <a:pt x="110" y="48"/>
                    <a:pt x="108" y="48"/>
                  </a:cubicBezTo>
                  <a:cubicBezTo>
                    <a:pt x="76" y="48"/>
                    <a:pt x="76" y="48"/>
                    <a:pt x="76" y="48"/>
                  </a:cubicBezTo>
                  <a:cubicBezTo>
                    <a:pt x="74" y="48"/>
                    <a:pt x="72" y="50"/>
                    <a:pt x="72" y="52"/>
                  </a:cubicBezTo>
                  <a:cubicBezTo>
                    <a:pt x="72" y="152"/>
                    <a:pt x="72" y="152"/>
                    <a:pt x="72" y="152"/>
                  </a:cubicBezTo>
                  <a:cubicBezTo>
                    <a:pt x="56" y="152"/>
                    <a:pt x="56" y="152"/>
                    <a:pt x="56" y="152"/>
                  </a:cubicBezTo>
                  <a:cubicBezTo>
                    <a:pt x="56" y="108"/>
                    <a:pt x="56" y="108"/>
                    <a:pt x="56" y="108"/>
                  </a:cubicBezTo>
                  <a:cubicBezTo>
                    <a:pt x="56" y="106"/>
                    <a:pt x="54" y="104"/>
                    <a:pt x="52" y="104"/>
                  </a:cubicBezTo>
                  <a:cubicBezTo>
                    <a:pt x="20" y="104"/>
                    <a:pt x="20" y="104"/>
                    <a:pt x="20" y="104"/>
                  </a:cubicBezTo>
                  <a:cubicBezTo>
                    <a:pt x="18" y="104"/>
                    <a:pt x="16" y="106"/>
                    <a:pt x="16" y="108"/>
                  </a:cubicBezTo>
                  <a:cubicBezTo>
                    <a:pt x="16" y="152"/>
                    <a:pt x="16" y="152"/>
                    <a:pt x="16" y="152"/>
                  </a:cubicBezTo>
                  <a:cubicBezTo>
                    <a:pt x="4" y="152"/>
                    <a:pt x="4" y="152"/>
                    <a:pt x="4" y="152"/>
                  </a:cubicBezTo>
                  <a:cubicBezTo>
                    <a:pt x="2" y="152"/>
                    <a:pt x="0" y="154"/>
                    <a:pt x="0" y="156"/>
                  </a:cubicBezTo>
                  <a:cubicBezTo>
                    <a:pt x="0" y="158"/>
                    <a:pt x="2" y="160"/>
                    <a:pt x="4" y="160"/>
                  </a:cubicBezTo>
                  <a:cubicBezTo>
                    <a:pt x="20" y="160"/>
                    <a:pt x="20" y="160"/>
                    <a:pt x="20" y="160"/>
                  </a:cubicBezTo>
                  <a:cubicBezTo>
                    <a:pt x="52" y="160"/>
                    <a:pt x="52" y="160"/>
                    <a:pt x="52" y="160"/>
                  </a:cubicBezTo>
                  <a:cubicBezTo>
                    <a:pt x="76" y="160"/>
                    <a:pt x="76" y="160"/>
                    <a:pt x="76" y="160"/>
                  </a:cubicBezTo>
                  <a:cubicBezTo>
                    <a:pt x="108" y="160"/>
                    <a:pt x="108" y="160"/>
                    <a:pt x="108" y="160"/>
                  </a:cubicBezTo>
                  <a:cubicBezTo>
                    <a:pt x="132" y="160"/>
                    <a:pt x="132" y="160"/>
                    <a:pt x="132" y="160"/>
                  </a:cubicBezTo>
                  <a:cubicBezTo>
                    <a:pt x="164" y="160"/>
                    <a:pt x="164" y="160"/>
                    <a:pt x="164" y="160"/>
                  </a:cubicBezTo>
                  <a:cubicBezTo>
                    <a:pt x="188" y="160"/>
                    <a:pt x="188" y="160"/>
                    <a:pt x="188" y="160"/>
                  </a:cubicBezTo>
                  <a:cubicBezTo>
                    <a:pt x="220" y="160"/>
                    <a:pt x="220" y="160"/>
                    <a:pt x="220" y="160"/>
                  </a:cubicBezTo>
                  <a:cubicBezTo>
                    <a:pt x="236" y="160"/>
                    <a:pt x="236" y="160"/>
                    <a:pt x="236" y="160"/>
                  </a:cubicBezTo>
                  <a:cubicBezTo>
                    <a:pt x="238" y="160"/>
                    <a:pt x="240" y="158"/>
                    <a:pt x="240" y="156"/>
                  </a:cubicBezTo>
                  <a:cubicBezTo>
                    <a:pt x="240" y="154"/>
                    <a:pt x="238" y="152"/>
                    <a:pt x="236" y="152"/>
                  </a:cubicBezTo>
                  <a:close/>
                  <a:moveTo>
                    <a:pt x="24" y="152"/>
                  </a:moveTo>
                  <a:cubicBezTo>
                    <a:pt x="24" y="112"/>
                    <a:pt x="24" y="112"/>
                    <a:pt x="24" y="112"/>
                  </a:cubicBezTo>
                  <a:cubicBezTo>
                    <a:pt x="48" y="112"/>
                    <a:pt x="48" y="112"/>
                    <a:pt x="48" y="112"/>
                  </a:cubicBezTo>
                  <a:cubicBezTo>
                    <a:pt x="48" y="152"/>
                    <a:pt x="48" y="152"/>
                    <a:pt x="48" y="152"/>
                  </a:cubicBezTo>
                  <a:lnTo>
                    <a:pt x="24" y="152"/>
                  </a:lnTo>
                  <a:close/>
                  <a:moveTo>
                    <a:pt x="80" y="152"/>
                  </a:moveTo>
                  <a:cubicBezTo>
                    <a:pt x="80" y="56"/>
                    <a:pt x="80" y="56"/>
                    <a:pt x="80" y="56"/>
                  </a:cubicBezTo>
                  <a:cubicBezTo>
                    <a:pt x="104" y="56"/>
                    <a:pt x="104" y="56"/>
                    <a:pt x="104" y="56"/>
                  </a:cubicBezTo>
                  <a:cubicBezTo>
                    <a:pt x="104" y="152"/>
                    <a:pt x="104" y="152"/>
                    <a:pt x="104" y="152"/>
                  </a:cubicBezTo>
                  <a:lnTo>
                    <a:pt x="80" y="152"/>
                  </a:lnTo>
                  <a:close/>
                  <a:moveTo>
                    <a:pt x="136" y="152"/>
                  </a:moveTo>
                  <a:cubicBezTo>
                    <a:pt x="136" y="80"/>
                    <a:pt x="136" y="80"/>
                    <a:pt x="136" y="80"/>
                  </a:cubicBezTo>
                  <a:cubicBezTo>
                    <a:pt x="160" y="80"/>
                    <a:pt x="160" y="80"/>
                    <a:pt x="160" y="80"/>
                  </a:cubicBezTo>
                  <a:cubicBezTo>
                    <a:pt x="160" y="152"/>
                    <a:pt x="160" y="152"/>
                    <a:pt x="160" y="152"/>
                  </a:cubicBezTo>
                  <a:lnTo>
                    <a:pt x="136" y="152"/>
                  </a:lnTo>
                  <a:close/>
                  <a:moveTo>
                    <a:pt x="192" y="152"/>
                  </a:moveTo>
                  <a:cubicBezTo>
                    <a:pt x="192" y="8"/>
                    <a:pt x="192" y="8"/>
                    <a:pt x="192" y="8"/>
                  </a:cubicBezTo>
                  <a:cubicBezTo>
                    <a:pt x="216" y="8"/>
                    <a:pt x="216" y="8"/>
                    <a:pt x="216" y="8"/>
                  </a:cubicBezTo>
                  <a:cubicBezTo>
                    <a:pt x="216" y="152"/>
                    <a:pt x="216" y="152"/>
                    <a:pt x="216" y="152"/>
                  </a:cubicBezTo>
                  <a:lnTo>
                    <a:pt x="192" y="152"/>
                  </a:lnTo>
                  <a:close/>
                </a:path>
              </a:pathLst>
            </a:custGeom>
            <a:solidFill>
              <a:srgbClr val="D43815"/>
            </a:solid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53" name="Picture 52"/>
            <p:cNvPicPr>
              <a:picLocks noChangeAspect="1"/>
            </p:cNvPicPr>
            <p:nvPr/>
          </p:nvPicPr>
          <p:blipFill>
            <a:blip r:embed="rId3"/>
            <a:stretch>
              <a:fillRect/>
            </a:stretch>
          </p:blipFill>
          <p:spPr>
            <a:xfrm>
              <a:off x="4355234" y="2276742"/>
              <a:ext cx="444793" cy="583174"/>
            </a:xfrm>
            <a:prstGeom prst="rect">
              <a:avLst/>
            </a:prstGeom>
          </p:spPr>
        </p:pic>
      </p:grpSp>
      <p:grpSp>
        <p:nvGrpSpPr>
          <p:cNvPr id="54" name="Group 53"/>
          <p:cNvGrpSpPr/>
          <p:nvPr/>
        </p:nvGrpSpPr>
        <p:grpSpPr>
          <a:xfrm>
            <a:off x="253397" y="0"/>
            <a:ext cx="2407627" cy="561402"/>
            <a:chOff x="5913317" y="0"/>
            <a:chExt cx="2407627" cy="561402"/>
          </a:xfrm>
        </p:grpSpPr>
        <p:sp>
          <p:nvSpPr>
            <p:cNvPr id="55" name="Round Same Side Corner Rectangle 54"/>
            <p:cNvSpPr/>
            <p:nvPr/>
          </p:nvSpPr>
          <p:spPr>
            <a:xfrm rot="10800000">
              <a:off x="5913317" y="0"/>
              <a:ext cx="2407627" cy="561402"/>
            </a:xfrm>
            <a:prstGeom prst="round2SameRect">
              <a:avLst>
                <a:gd name="adj1" fmla="val 19799"/>
                <a:gd name="adj2" fmla="val 0"/>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56" name="Group 55"/>
            <p:cNvGrpSpPr/>
            <p:nvPr/>
          </p:nvGrpSpPr>
          <p:grpSpPr>
            <a:xfrm>
              <a:off x="5998058" y="117953"/>
              <a:ext cx="1806980" cy="328396"/>
              <a:chOff x="-18290" y="2448962"/>
              <a:chExt cx="1806980" cy="288079"/>
            </a:xfrm>
          </p:grpSpPr>
          <p:sp>
            <p:nvSpPr>
              <p:cNvPr id="60" name="Rounded Rectangle 59"/>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61" name="TextBox 60"/>
              <p:cNvSpPr txBox="1"/>
              <p:nvPr/>
            </p:nvSpPr>
            <p:spPr>
              <a:xfrm>
                <a:off x="-18290" y="2496281"/>
                <a:ext cx="1806980" cy="227242"/>
              </a:xfrm>
              <a:prstGeom prst="rect">
                <a:avLst/>
              </a:prstGeom>
              <a:noFill/>
            </p:spPr>
            <p:txBody>
              <a:bodyPr wrap="square" rtlCol="0">
                <a:spAutoFit/>
              </a:bodyPr>
              <a:lstStyle/>
              <a:p>
                <a:pPr lvl="0" algn="ctr">
                  <a:lnSpc>
                    <a:spcPct val="80000"/>
                  </a:lnSpc>
                </a:pPr>
                <a:r>
                  <a:rPr lang="en-US" sz="1300" b="1" kern="1300" dirty="0">
                    <a:solidFill>
                      <a:schemeClr val="bg1"/>
                    </a:solidFill>
                    <a:latin typeface="Arial"/>
                    <a:cs typeface="Arial"/>
                  </a:rPr>
                  <a:t>NEXT STEPS</a:t>
                </a:r>
                <a:endParaRPr lang="en-US" sz="1300" b="1" dirty="0">
                  <a:solidFill>
                    <a:schemeClr val="bg1"/>
                  </a:solidFill>
                  <a:latin typeface="Arial"/>
                  <a:cs typeface="Arial"/>
                </a:endParaRPr>
              </a:p>
            </p:txBody>
          </p:sp>
        </p:grpSp>
        <p:sp>
          <p:nvSpPr>
            <p:cNvPr id="57" name="Oval 56"/>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sp>
        <p:nvSpPr>
          <p:cNvPr id="62" name="TextBox 61"/>
          <p:cNvSpPr txBox="1"/>
          <p:nvPr/>
        </p:nvSpPr>
        <p:spPr>
          <a:xfrm>
            <a:off x="262986" y="708405"/>
            <a:ext cx="2738832" cy="461665"/>
          </a:xfrm>
          <a:prstGeom prst="rect">
            <a:avLst/>
          </a:prstGeom>
          <a:noFill/>
        </p:spPr>
        <p:txBody>
          <a:bodyPr wrap="square" rtlCol="0">
            <a:spAutoFit/>
          </a:bodyPr>
          <a:lstStyle/>
          <a:p>
            <a:r>
              <a:rPr lang="en-US" sz="2400" b="1" dirty="0">
                <a:solidFill>
                  <a:srgbClr val="0D4571"/>
                </a:solidFill>
                <a:latin typeface="Arial"/>
                <a:cs typeface="Arial"/>
              </a:rPr>
              <a:t>Review </a:t>
            </a:r>
          </a:p>
        </p:txBody>
      </p:sp>
      <p:grpSp>
        <p:nvGrpSpPr>
          <p:cNvPr id="63" name="Group 62"/>
          <p:cNvGrpSpPr/>
          <p:nvPr/>
        </p:nvGrpSpPr>
        <p:grpSpPr>
          <a:xfrm>
            <a:off x="2296338" y="225151"/>
            <a:ext cx="181400" cy="122451"/>
            <a:chOff x="4500880" y="5257020"/>
            <a:chExt cx="995680" cy="672115"/>
          </a:xfrm>
          <a:noFill/>
        </p:grpSpPr>
        <p:sp>
          <p:nvSpPr>
            <p:cNvPr id="64" name="Rounded Rectangle 63"/>
            <p:cNvSpPr/>
            <p:nvPr/>
          </p:nvSpPr>
          <p:spPr>
            <a:xfrm>
              <a:off x="4775202" y="5521956"/>
              <a:ext cx="508000" cy="142238"/>
            </a:xfrm>
            <a:prstGeom prst="roundRect">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ounded Rectangle 64"/>
            <p:cNvSpPr/>
            <p:nvPr/>
          </p:nvSpPr>
          <p:spPr>
            <a:xfrm>
              <a:off x="4988560" y="5257020"/>
              <a:ext cx="508000" cy="142238"/>
            </a:xfrm>
            <a:prstGeom prst="roundRect">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ounded Rectangle 65"/>
            <p:cNvSpPr/>
            <p:nvPr/>
          </p:nvSpPr>
          <p:spPr>
            <a:xfrm>
              <a:off x="4500880" y="5786897"/>
              <a:ext cx="508000" cy="142238"/>
            </a:xfrm>
            <a:prstGeom prst="roundRect">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52672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750"/>
                                        <p:tgtEl>
                                          <p:spTgt spid="23"/>
                                        </p:tgtEl>
                                      </p:cBhvr>
                                    </p:animEffect>
                                    <p:anim calcmode="lin" valueType="num">
                                      <p:cBhvr>
                                        <p:cTn id="18" dur="750" fill="hold"/>
                                        <p:tgtEl>
                                          <p:spTgt spid="23"/>
                                        </p:tgtEl>
                                        <p:attrNameLst>
                                          <p:attrName>ppt_x</p:attrName>
                                        </p:attrNameLst>
                                      </p:cBhvr>
                                      <p:tavLst>
                                        <p:tav tm="0">
                                          <p:val>
                                            <p:strVal val="#ppt_x"/>
                                          </p:val>
                                        </p:tav>
                                        <p:tav tm="100000">
                                          <p:val>
                                            <p:strVal val="#ppt_x"/>
                                          </p:val>
                                        </p:tav>
                                      </p:tavLst>
                                    </p:anim>
                                    <p:anim calcmode="lin" valueType="num">
                                      <p:cBhvr>
                                        <p:cTn id="19" dur="75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750"/>
                                        <p:tgtEl>
                                          <p:spTgt spid="41"/>
                                        </p:tgtEl>
                                      </p:cBhvr>
                                    </p:animEffect>
                                    <p:anim calcmode="lin" valueType="num">
                                      <p:cBhvr>
                                        <p:cTn id="23" dur="750" fill="hold"/>
                                        <p:tgtEl>
                                          <p:spTgt spid="41"/>
                                        </p:tgtEl>
                                        <p:attrNameLst>
                                          <p:attrName>ppt_x</p:attrName>
                                        </p:attrNameLst>
                                      </p:cBhvr>
                                      <p:tavLst>
                                        <p:tav tm="0">
                                          <p:val>
                                            <p:strVal val="#ppt_x"/>
                                          </p:val>
                                        </p:tav>
                                        <p:tav tm="100000">
                                          <p:val>
                                            <p:strVal val="#ppt_x"/>
                                          </p:val>
                                        </p:tav>
                                      </p:tavLst>
                                    </p:anim>
                                    <p:anim calcmode="lin" valueType="num">
                                      <p:cBhvr>
                                        <p:cTn id="24" dur="750" fill="hold"/>
                                        <p:tgtEl>
                                          <p:spTgt spid="4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750"/>
                                        <p:tgtEl>
                                          <p:spTgt spid="52"/>
                                        </p:tgtEl>
                                      </p:cBhvr>
                                    </p:animEffect>
                                    <p:anim calcmode="lin" valueType="num">
                                      <p:cBhvr>
                                        <p:cTn id="28" dur="750" fill="hold"/>
                                        <p:tgtEl>
                                          <p:spTgt spid="52"/>
                                        </p:tgtEl>
                                        <p:attrNameLst>
                                          <p:attrName>ppt_x</p:attrName>
                                        </p:attrNameLst>
                                      </p:cBhvr>
                                      <p:tavLst>
                                        <p:tav tm="0">
                                          <p:val>
                                            <p:strVal val="#ppt_x"/>
                                          </p:val>
                                        </p:tav>
                                        <p:tav tm="100000">
                                          <p:val>
                                            <p:strVal val="#ppt_x"/>
                                          </p:val>
                                        </p:tav>
                                      </p:tavLst>
                                    </p:anim>
                                    <p:anim calcmode="lin" valueType="num">
                                      <p:cBhvr>
                                        <p:cTn id="29" dur="750" fill="hold"/>
                                        <p:tgtEl>
                                          <p:spTgt spid="5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750"/>
                                        <p:tgtEl>
                                          <p:spTgt spid="2"/>
                                        </p:tgtEl>
                                      </p:cBhvr>
                                    </p:animEffect>
                                    <p:anim calcmode="lin" valueType="num">
                                      <p:cBhvr>
                                        <p:cTn id="33" dur="750" fill="hold"/>
                                        <p:tgtEl>
                                          <p:spTgt spid="2"/>
                                        </p:tgtEl>
                                        <p:attrNameLst>
                                          <p:attrName>ppt_x</p:attrName>
                                        </p:attrNameLst>
                                      </p:cBhvr>
                                      <p:tavLst>
                                        <p:tav tm="0">
                                          <p:val>
                                            <p:strVal val="#ppt_x"/>
                                          </p:val>
                                        </p:tav>
                                        <p:tav tm="100000">
                                          <p:val>
                                            <p:strVal val="#ppt_x"/>
                                          </p:val>
                                        </p:tav>
                                      </p:tavLst>
                                    </p:anim>
                                    <p:anim calcmode="lin" valueType="num">
                                      <p:cBhvr>
                                        <p:cTn id="3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3" grpId="0"/>
      <p:bldP spid="41" grpId="0"/>
      <p:bldP spid="5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775020" y="3132136"/>
            <a:ext cx="2339869" cy="523220"/>
          </a:xfrm>
          <a:prstGeom prst="rect">
            <a:avLst/>
          </a:prstGeom>
          <a:noFill/>
        </p:spPr>
        <p:txBody>
          <a:bodyPr wrap="square" rtlCol="0">
            <a:spAutoFit/>
          </a:bodyPr>
          <a:lstStyle/>
          <a:p>
            <a:pPr algn="ctr"/>
            <a:r>
              <a:rPr lang="en-US" sz="1400" b="1" dirty="0">
                <a:solidFill>
                  <a:srgbClr val="D43815"/>
                </a:solidFill>
                <a:latin typeface="Arial"/>
                <a:cs typeface="Arial"/>
              </a:rPr>
              <a:t>Visit the Planning &amp; Guidance Center</a:t>
            </a:r>
          </a:p>
        </p:txBody>
      </p:sp>
      <p:sp>
        <p:nvSpPr>
          <p:cNvPr id="31" name="TextBox 30"/>
          <p:cNvSpPr txBox="1"/>
          <p:nvPr/>
        </p:nvSpPr>
        <p:spPr>
          <a:xfrm>
            <a:off x="3610974" y="3151955"/>
            <a:ext cx="1943381" cy="523220"/>
          </a:xfrm>
          <a:prstGeom prst="rect">
            <a:avLst/>
          </a:prstGeom>
          <a:noFill/>
        </p:spPr>
        <p:txBody>
          <a:bodyPr wrap="square" rtlCol="0">
            <a:spAutoFit/>
          </a:bodyPr>
          <a:lstStyle/>
          <a:p>
            <a:pPr algn="ctr"/>
            <a:r>
              <a:rPr lang="en-US" sz="1400" b="1" dirty="0">
                <a:solidFill>
                  <a:srgbClr val="D43815"/>
                </a:solidFill>
                <a:latin typeface="Arial"/>
                <a:cs typeface="Arial"/>
              </a:rPr>
              <a:t>Download the </a:t>
            </a:r>
            <a:r>
              <a:rPr lang="en-US" sz="1400" b="1" dirty="0" err="1">
                <a:solidFill>
                  <a:srgbClr val="D43815"/>
                </a:solidFill>
                <a:latin typeface="Arial"/>
                <a:cs typeface="Arial"/>
              </a:rPr>
              <a:t>NetBenefits</a:t>
            </a:r>
            <a:r>
              <a:rPr lang="en-US" sz="1400" b="1" baseline="30000" dirty="0">
                <a:solidFill>
                  <a:srgbClr val="D43815"/>
                </a:solidFill>
                <a:latin typeface="Arial"/>
                <a:cs typeface="Arial"/>
              </a:rPr>
              <a:t>®</a:t>
            </a:r>
            <a:r>
              <a:rPr lang="en-US" sz="1400" b="1" dirty="0">
                <a:solidFill>
                  <a:srgbClr val="D43815"/>
                </a:solidFill>
                <a:latin typeface="Arial"/>
                <a:cs typeface="Arial"/>
              </a:rPr>
              <a:t> app</a:t>
            </a:r>
          </a:p>
        </p:txBody>
      </p:sp>
      <p:grpSp>
        <p:nvGrpSpPr>
          <p:cNvPr id="32" name="Group 31"/>
          <p:cNvGrpSpPr/>
          <p:nvPr/>
        </p:nvGrpSpPr>
        <p:grpSpPr>
          <a:xfrm>
            <a:off x="3087826" y="2439364"/>
            <a:ext cx="233363" cy="228600"/>
            <a:chOff x="4849812" y="1039813"/>
            <a:chExt cx="233363" cy="228600"/>
          </a:xfrm>
        </p:grpSpPr>
        <p:sp>
          <p:nvSpPr>
            <p:cNvPr id="33" name="Freeform 32"/>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6" name="Group 35"/>
          <p:cNvGrpSpPr/>
          <p:nvPr/>
        </p:nvGrpSpPr>
        <p:grpSpPr>
          <a:xfrm>
            <a:off x="5755259" y="2439364"/>
            <a:ext cx="233363" cy="228600"/>
            <a:chOff x="4849812" y="1039813"/>
            <a:chExt cx="233363" cy="228600"/>
          </a:xfrm>
        </p:grpSpPr>
        <p:sp>
          <p:nvSpPr>
            <p:cNvPr id="40" name="Freeform 39"/>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 name="Group 1"/>
          <p:cNvGrpSpPr/>
          <p:nvPr/>
        </p:nvGrpSpPr>
        <p:grpSpPr>
          <a:xfrm>
            <a:off x="1475312" y="2077217"/>
            <a:ext cx="938656" cy="938654"/>
            <a:chOff x="1475312" y="2077217"/>
            <a:chExt cx="938656" cy="938654"/>
          </a:xfrm>
        </p:grpSpPr>
        <p:sp>
          <p:nvSpPr>
            <p:cNvPr id="45" name="Oval 44"/>
            <p:cNvSpPr/>
            <p:nvPr/>
          </p:nvSpPr>
          <p:spPr>
            <a:xfrm>
              <a:off x="1475312" y="2077217"/>
              <a:ext cx="938656" cy="938654"/>
            </a:xfrm>
            <a:prstGeom prst="ellipse">
              <a:avLst/>
            </a:prstGeom>
            <a:noFill/>
            <a:ln w="28575" cmpd="sng">
              <a:solidFill>
                <a:srgbClr val="0D45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6" name="Group 55"/>
            <p:cNvGrpSpPr/>
            <p:nvPr/>
          </p:nvGrpSpPr>
          <p:grpSpPr>
            <a:xfrm>
              <a:off x="1606808" y="2308536"/>
              <a:ext cx="663571" cy="486741"/>
              <a:chOff x="8694738" y="2249487"/>
              <a:chExt cx="577850" cy="423863"/>
            </a:xfrm>
            <a:solidFill>
              <a:srgbClr val="D43815"/>
            </a:solidFill>
          </p:grpSpPr>
          <p:sp>
            <p:nvSpPr>
              <p:cNvPr id="57" name="Freeform 76"/>
              <p:cNvSpPr>
                <a:spLocks noEditPoints="1"/>
              </p:cNvSpPr>
              <p:nvPr/>
            </p:nvSpPr>
            <p:spPr bwMode="auto">
              <a:xfrm>
                <a:off x="8694738" y="2249487"/>
                <a:ext cx="577850" cy="423863"/>
              </a:xfrm>
              <a:custGeom>
                <a:avLst/>
                <a:gdLst>
                  <a:gd name="T0" fmla="*/ 236 w 240"/>
                  <a:gd name="T1" fmla="*/ 136 h 176"/>
                  <a:gd name="T2" fmla="*/ 232 w 240"/>
                  <a:gd name="T3" fmla="*/ 136 h 176"/>
                  <a:gd name="T4" fmla="*/ 232 w 240"/>
                  <a:gd name="T5" fmla="*/ 20 h 176"/>
                  <a:gd name="T6" fmla="*/ 212 w 240"/>
                  <a:gd name="T7" fmla="*/ 0 h 176"/>
                  <a:gd name="T8" fmla="*/ 28 w 240"/>
                  <a:gd name="T9" fmla="*/ 0 h 176"/>
                  <a:gd name="T10" fmla="*/ 8 w 240"/>
                  <a:gd name="T11" fmla="*/ 20 h 176"/>
                  <a:gd name="T12" fmla="*/ 8 w 240"/>
                  <a:gd name="T13" fmla="*/ 136 h 176"/>
                  <a:gd name="T14" fmla="*/ 4 w 240"/>
                  <a:gd name="T15" fmla="*/ 136 h 176"/>
                  <a:gd name="T16" fmla="*/ 0 w 240"/>
                  <a:gd name="T17" fmla="*/ 140 h 176"/>
                  <a:gd name="T18" fmla="*/ 0 w 240"/>
                  <a:gd name="T19" fmla="*/ 156 h 176"/>
                  <a:gd name="T20" fmla="*/ 20 w 240"/>
                  <a:gd name="T21" fmla="*/ 176 h 176"/>
                  <a:gd name="T22" fmla="*/ 220 w 240"/>
                  <a:gd name="T23" fmla="*/ 176 h 176"/>
                  <a:gd name="T24" fmla="*/ 240 w 240"/>
                  <a:gd name="T25" fmla="*/ 156 h 176"/>
                  <a:gd name="T26" fmla="*/ 240 w 240"/>
                  <a:gd name="T27" fmla="*/ 140 h 176"/>
                  <a:gd name="T28" fmla="*/ 236 w 240"/>
                  <a:gd name="T29" fmla="*/ 136 h 176"/>
                  <a:gd name="T30" fmla="*/ 16 w 240"/>
                  <a:gd name="T31" fmla="*/ 20 h 176"/>
                  <a:gd name="T32" fmla="*/ 28 w 240"/>
                  <a:gd name="T33" fmla="*/ 8 h 176"/>
                  <a:gd name="T34" fmla="*/ 212 w 240"/>
                  <a:gd name="T35" fmla="*/ 8 h 176"/>
                  <a:gd name="T36" fmla="*/ 224 w 240"/>
                  <a:gd name="T37" fmla="*/ 20 h 176"/>
                  <a:gd name="T38" fmla="*/ 224 w 240"/>
                  <a:gd name="T39" fmla="*/ 136 h 176"/>
                  <a:gd name="T40" fmla="*/ 140 w 240"/>
                  <a:gd name="T41" fmla="*/ 136 h 176"/>
                  <a:gd name="T42" fmla="*/ 136 w 240"/>
                  <a:gd name="T43" fmla="*/ 140 h 176"/>
                  <a:gd name="T44" fmla="*/ 136 w 240"/>
                  <a:gd name="T45" fmla="*/ 144 h 176"/>
                  <a:gd name="T46" fmla="*/ 104 w 240"/>
                  <a:gd name="T47" fmla="*/ 144 h 176"/>
                  <a:gd name="T48" fmla="*/ 104 w 240"/>
                  <a:gd name="T49" fmla="*/ 140 h 176"/>
                  <a:gd name="T50" fmla="*/ 100 w 240"/>
                  <a:gd name="T51" fmla="*/ 136 h 176"/>
                  <a:gd name="T52" fmla="*/ 16 w 240"/>
                  <a:gd name="T53" fmla="*/ 136 h 176"/>
                  <a:gd name="T54" fmla="*/ 16 w 240"/>
                  <a:gd name="T55" fmla="*/ 20 h 176"/>
                  <a:gd name="T56" fmla="*/ 232 w 240"/>
                  <a:gd name="T57" fmla="*/ 156 h 176"/>
                  <a:gd name="T58" fmla="*/ 220 w 240"/>
                  <a:gd name="T59" fmla="*/ 168 h 176"/>
                  <a:gd name="T60" fmla="*/ 20 w 240"/>
                  <a:gd name="T61" fmla="*/ 168 h 176"/>
                  <a:gd name="T62" fmla="*/ 8 w 240"/>
                  <a:gd name="T63" fmla="*/ 156 h 176"/>
                  <a:gd name="T64" fmla="*/ 8 w 240"/>
                  <a:gd name="T65" fmla="*/ 144 h 176"/>
                  <a:gd name="T66" fmla="*/ 96 w 240"/>
                  <a:gd name="T67" fmla="*/ 144 h 176"/>
                  <a:gd name="T68" fmla="*/ 96 w 240"/>
                  <a:gd name="T69" fmla="*/ 148 h 176"/>
                  <a:gd name="T70" fmla="*/ 100 w 240"/>
                  <a:gd name="T71" fmla="*/ 152 h 176"/>
                  <a:gd name="T72" fmla="*/ 140 w 240"/>
                  <a:gd name="T73" fmla="*/ 152 h 176"/>
                  <a:gd name="T74" fmla="*/ 144 w 240"/>
                  <a:gd name="T75" fmla="*/ 148 h 176"/>
                  <a:gd name="T76" fmla="*/ 144 w 240"/>
                  <a:gd name="T77" fmla="*/ 144 h 176"/>
                  <a:gd name="T78" fmla="*/ 232 w 240"/>
                  <a:gd name="T79" fmla="*/ 144 h 176"/>
                  <a:gd name="T80" fmla="*/ 232 w 240"/>
                  <a:gd name="T81" fmla="*/ 1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0" h="176">
                    <a:moveTo>
                      <a:pt x="236" y="136"/>
                    </a:moveTo>
                    <a:cubicBezTo>
                      <a:pt x="232" y="136"/>
                      <a:pt x="232" y="136"/>
                      <a:pt x="232" y="136"/>
                    </a:cubicBezTo>
                    <a:cubicBezTo>
                      <a:pt x="232" y="20"/>
                      <a:pt x="232" y="20"/>
                      <a:pt x="232" y="20"/>
                    </a:cubicBezTo>
                    <a:cubicBezTo>
                      <a:pt x="232" y="9"/>
                      <a:pt x="223" y="0"/>
                      <a:pt x="212" y="0"/>
                    </a:cubicBezTo>
                    <a:cubicBezTo>
                      <a:pt x="28" y="0"/>
                      <a:pt x="28" y="0"/>
                      <a:pt x="28" y="0"/>
                    </a:cubicBezTo>
                    <a:cubicBezTo>
                      <a:pt x="17" y="0"/>
                      <a:pt x="8" y="9"/>
                      <a:pt x="8" y="20"/>
                    </a:cubicBezTo>
                    <a:cubicBezTo>
                      <a:pt x="8" y="136"/>
                      <a:pt x="8" y="136"/>
                      <a:pt x="8" y="136"/>
                    </a:cubicBezTo>
                    <a:cubicBezTo>
                      <a:pt x="4" y="136"/>
                      <a:pt x="4" y="136"/>
                      <a:pt x="4" y="136"/>
                    </a:cubicBezTo>
                    <a:cubicBezTo>
                      <a:pt x="2" y="136"/>
                      <a:pt x="0" y="138"/>
                      <a:pt x="0" y="140"/>
                    </a:cubicBezTo>
                    <a:cubicBezTo>
                      <a:pt x="0" y="156"/>
                      <a:pt x="0" y="156"/>
                      <a:pt x="0" y="156"/>
                    </a:cubicBezTo>
                    <a:cubicBezTo>
                      <a:pt x="0" y="167"/>
                      <a:pt x="9" y="176"/>
                      <a:pt x="20" y="176"/>
                    </a:cubicBezTo>
                    <a:cubicBezTo>
                      <a:pt x="220" y="176"/>
                      <a:pt x="220" y="176"/>
                      <a:pt x="220" y="176"/>
                    </a:cubicBezTo>
                    <a:cubicBezTo>
                      <a:pt x="231" y="176"/>
                      <a:pt x="240" y="167"/>
                      <a:pt x="240" y="156"/>
                    </a:cubicBezTo>
                    <a:cubicBezTo>
                      <a:pt x="240" y="140"/>
                      <a:pt x="240" y="140"/>
                      <a:pt x="240" y="140"/>
                    </a:cubicBezTo>
                    <a:cubicBezTo>
                      <a:pt x="240" y="138"/>
                      <a:pt x="238" y="136"/>
                      <a:pt x="236" y="136"/>
                    </a:cubicBezTo>
                    <a:close/>
                    <a:moveTo>
                      <a:pt x="16" y="20"/>
                    </a:moveTo>
                    <a:cubicBezTo>
                      <a:pt x="16" y="13"/>
                      <a:pt x="21" y="8"/>
                      <a:pt x="28" y="8"/>
                    </a:cubicBezTo>
                    <a:cubicBezTo>
                      <a:pt x="212" y="8"/>
                      <a:pt x="212" y="8"/>
                      <a:pt x="212" y="8"/>
                    </a:cubicBezTo>
                    <a:cubicBezTo>
                      <a:pt x="219" y="8"/>
                      <a:pt x="224" y="13"/>
                      <a:pt x="224" y="20"/>
                    </a:cubicBezTo>
                    <a:cubicBezTo>
                      <a:pt x="224" y="136"/>
                      <a:pt x="224" y="136"/>
                      <a:pt x="224" y="136"/>
                    </a:cubicBezTo>
                    <a:cubicBezTo>
                      <a:pt x="140" y="136"/>
                      <a:pt x="140" y="136"/>
                      <a:pt x="140" y="136"/>
                    </a:cubicBezTo>
                    <a:cubicBezTo>
                      <a:pt x="138" y="136"/>
                      <a:pt x="136" y="138"/>
                      <a:pt x="136" y="140"/>
                    </a:cubicBezTo>
                    <a:cubicBezTo>
                      <a:pt x="136" y="144"/>
                      <a:pt x="136" y="144"/>
                      <a:pt x="136" y="144"/>
                    </a:cubicBezTo>
                    <a:cubicBezTo>
                      <a:pt x="104" y="144"/>
                      <a:pt x="104" y="144"/>
                      <a:pt x="104" y="144"/>
                    </a:cubicBezTo>
                    <a:cubicBezTo>
                      <a:pt x="104" y="140"/>
                      <a:pt x="104" y="140"/>
                      <a:pt x="104" y="140"/>
                    </a:cubicBezTo>
                    <a:cubicBezTo>
                      <a:pt x="104" y="138"/>
                      <a:pt x="102" y="136"/>
                      <a:pt x="100" y="136"/>
                    </a:cubicBezTo>
                    <a:cubicBezTo>
                      <a:pt x="16" y="136"/>
                      <a:pt x="16" y="136"/>
                      <a:pt x="16" y="136"/>
                    </a:cubicBezTo>
                    <a:lnTo>
                      <a:pt x="16" y="20"/>
                    </a:lnTo>
                    <a:close/>
                    <a:moveTo>
                      <a:pt x="232" y="156"/>
                    </a:moveTo>
                    <a:cubicBezTo>
                      <a:pt x="232" y="163"/>
                      <a:pt x="227" y="168"/>
                      <a:pt x="220" y="168"/>
                    </a:cubicBezTo>
                    <a:cubicBezTo>
                      <a:pt x="20" y="168"/>
                      <a:pt x="20" y="168"/>
                      <a:pt x="20" y="168"/>
                    </a:cubicBezTo>
                    <a:cubicBezTo>
                      <a:pt x="13" y="168"/>
                      <a:pt x="8" y="163"/>
                      <a:pt x="8" y="156"/>
                    </a:cubicBezTo>
                    <a:cubicBezTo>
                      <a:pt x="8" y="144"/>
                      <a:pt x="8" y="144"/>
                      <a:pt x="8" y="144"/>
                    </a:cubicBezTo>
                    <a:cubicBezTo>
                      <a:pt x="96" y="144"/>
                      <a:pt x="96" y="144"/>
                      <a:pt x="96" y="144"/>
                    </a:cubicBezTo>
                    <a:cubicBezTo>
                      <a:pt x="96" y="148"/>
                      <a:pt x="96" y="148"/>
                      <a:pt x="96" y="148"/>
                    </a:cubicBezTo>
                    <a:cubicBezTo>
                      <a:pt x="96" y="150"/>
                      <a:pt x="98" y="152"/>
                      <a:pt x="100" y="152"/>
                    </a:cubicBezTo>
                    <a:cubicBezTo>
                      <a:pt x="140" y="152"/>
                      <a:pt x="140" y="152"/>
                      <a:pt x="140" y="152"/>
                    </a:cubicBezTo>
                    <a:cubicBezTo>
                      <a:pt x="142" y="152"/>
                      <a:pt x="144" y="150"/>
                      <a:pt x="144" y="148"/>
                    </a:cubicBezTo>
                    <a:cubicBezTo>
                      <a:pt x="144" y="144"/>
                      <a:pt x="144" y="144"/>
                      <a:pt x="144" y="144"/>
                    </a:cubicBezTo>
                    <a:cubicBezTo>
                      <a:pt x="232" y="144"/>
                      <a:pt x="232" y="144"/>
                      <a:pt x="232" y="144"/>
                    </a:cubicBezTo>
                    <a:lnTo>
                      <a:pt x="232" y="156"/>
                    </a:lnTo>
                    <a:close/>
                  </a:path>
                </a:pathLst>
              </a:custGeom>
              <a:solidFill>
                <a:srgbClr val="0D4571"/>
              </a:solidFill>
              <a:ln w="3175" cmpd="sng">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77"/>
              <p:cNvSpPr>
                <a:spLocks noEditPoints="1"/>
              </p:cNvSpPr>
              <p:nvPr/>
            </p:nvSpPr>
            <p:spPr bwMode="auto">
              <a:xfrm>
                <a:off x="8751888" y="2287587"/>
                <a:ext cx="461963" cy="269875"/>
              </a:xfrm>
              <a:custGeom>
                <a:avLst/>
                <a:gdLst>
                  <a:gd name="T0" fmla="*/ 291 w 291"/>
                  <a:gd name="T1" fmla="*/ 0 h 170"/>
                  <a:gd name="T2" fmla="*/ 0 w 291"/>
                  <a:gd name="T3" fmla="*/ 0 h 170"/>
                  <a:gd name="T4" fmla="*/ 0 w 291"/>
                  <a:gd name="T5" fmla="*/ 170 h 170"/>
                  <a:gd name="T6" fmla="*/ 291 w 291"/>
                  <a:gd name="T7" fmla="*/ 170 h 170"/>
                  <a:gd name="T8" fmla="*/ 291 w 291"/>
                  <a:gd name="T9" fmla="*/ 0 h 170"/>
                  <a:gd name="T10" fmla="*/ 279 w 291"/>
                  <a:gd name="T11" fmla="*/ 158 h 170"/>
                  <a:gd name="T12" fmla="*/ 13 w 291"/>
                  <a:gd name="T13" fmla="*/ 158 h 170"/>
                  <a:gd name="T14" fmla="*/ 13 w 291"/>
                  <a:gd name="T15" fmla="*/ 12 h 170"/>
                  <a:gd name="T16" fmla="*/ 279 w 291"/>
                  <a:gd name="T17" fmla="*/ 12 h 170"/>
                  <a:gd name="T18" fmla="*/ 279 w 291"/>
                  <a:gd name="T19" fmla="*/ 1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170">
                    <a:moveTo>
                      <a:pt x="291" y="0"/>
                    </a:moveTo>
                    <a:lnTo>
                      <a:pt x="0" y="0"/>
                    </a:lnTo>
                    <a:lnTo>
                      <a:pt x="0" y="170"/>
                    </a:lnTo>
                    <a:lnTo>
                      <a:pt x="291" y="170"/>
                    </a:lnTo>
                    <a:lnTo>
                      <a:pt x="291" y="0"/>
                    </a:lnTo>
                    <a:close/>
                    <a:moveTo>
                      <a:pt x="279" y="158"/>
                    </a:moveTo>
                    <a:lnTo>
                      <a:pt x="13" y="158"/>
                    </a:lnTo>
                    <a:lnTo>
                      <a:pt x="13" y="12"/>
                    </a:lnTo>
                    <a:lnTo>
                      <a:pt x="279" y="12"/>
                    </a:lnTo>
                    <a:lnTo>
                      <a:pt x="279" y="158"/>
                    </a:lnTo>
                    <a:close/>
                  </a:path>
                </a:pathLst>
              </a:custGeom>
              <a:solidFill>
                <a:srgbClr val="0D4571"/>
              </a:solidFill>
              <a:ln w="3175" cmpd="sng">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 name="Group 2"/>
          <p:cNvGrpSpPr/>
          <p:nvPr/>
        </p:nvGrpSpPr>
        <p:grpSpPr>
          <a:xfrm>
            <a:off x="4106435" y="2077217"/>
            <a:ext cx="938656" cy="938654"/>
            <a:chOff x="4106435" y="2077217"/>
            <a:chExt cx="938656" cy="938654"/>
          </a:xfrm>
        </p:grpSpPr>
        <p:sp>
          <p:nvSpPr>
            <p:cNvPr id="43" name="Oval 42"/>
            <p:cNvSpPr/>
            <p:nvPr/>
          </p:nvSpPr>
          <p:spPr>
            <a:xfrm>
              <a:off x="4106435" y="2077217"/>
              <a:ext cx="938656" cy="938654"/>
            </a:xfrm>
            <a:prstGeom prst="ellipse">
              <a:avLst/>
            </a:prstGeom>
            <a:noFill/>
            <a:ln w="28575" cmpd="sng">
              <a:solidFill>
                <a:srgbClr val="0D45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9" name="Group 58"/>
            <p:cNvGrpSpPr/>
            <p:nvPr/>
          </p:nvGrpSpPr>
          <p:grpSpPr>
            <a:xfrm>
              <a:off x="4380292" y="2220700"/>
              <a:ext cx="387887" cy="647665"/>
              <a:chOff x="6500813" y="3251200"/>
              <a:chExt cx="346075" cy="577850"/>
            </a:xfrm>
            <a:solidFill>
              <a:srgbClr val="D43815"/>
            </a:solidFill>
          </p:grpSpPr>
          <p:sp>
            <p:nvSpPr>
              <p:cNvPr id="60" name="Freeform 137"/>
              <p:cNvSpPr>
                <a:spLocks noEditPoints="1"/>
              </p:cNvSpPr>
              <p:nvPr/>
            </p:nvSpPr>
            <p:spPr bwMode="auto">
              <a:xfrm>
                <a:off x="6500813" y="3251200"/>
                <a:ext cx="346075" cy="577850"/>
              </a:xfrm>
              <a:custGeom>
                <a:avLst/>
                <a:gdLst>
                  <a:gd name="T0" fmla="*/ 120 w 144"/>
                  <a:gd name="T1" fmla="*/ 0 h 240"/>
                  <a:gd name="T2" fmla="*/ 24 w 144"/>
                  <a:gd name="T3" fmla="*/ 0 h 240"/>
                  <a:gd name="T4" fmla="*/ 0 w 144"/>
                  <a:gd name="T5" fmla="*/ 24 h 240"/>
                  <a:gd name="T6" fmla="*/ 0 w 144"/>
                  <a:gd name="T7" fmla="*/ 216 h 240"/>
                  <a:gd name="T8" fmla="*/ 24 w 144"/>
                  <a:gd name="T9" fmla="*/ 240 h 240"/>
                  <a:gd name="T10" fmla="*/ 120 w 144"/>
                  <a:gd name="T11" fmla="*/ 240 h 240"/>
                  <a:gd name="T12" fmla="*/ 144 w 144"/>
                  <a:gd name="T13" fmla="*/ 216 h 240"/>
                  <a:gd name="T14" fmla="*/ 144 w 144"/>
                  <a:gd name="T15" fmla="*/ 24 h 240"/>
                  <a:gd name="T16" fmla="*/ 120 w 144"/>
                  <a:gd name="T17" fmla="*/ 0 h 240"/>
                  <a:gd name="T18" fmla="*/ 8 w 144"/>
                  <a:gd name="T19" fmla="*/ 48 h 240"/>
                  <a:gd name="T20" fmla="*/ 136 w 144"/>
                  <a:gd name="T21" fmla="*/ 48 h 240"/>
                  <a:gd name="T22" fmla="*/ 136 w 144"/>
                  <a:gd name="T23" fmla="*/ 192 h 240"/>
                  <a:gd name="T24" fmla="*/ 8 w 144"/>
                  <a:gd name="T25" fmla="*/ 192 h 240"/>
                  <a:gd name="T26" fmla="*/ 8 w 144"/>
                  <a:gd name="T27" fmla="*/ 48 h 240"/>
                  <a:gd name="T28" fmla="*/ 24 w 144"/>
                  <a:gd name="T29" fmla="*/ 8 h 240"/>
                  <a:gd name="T30" fmla="*/ 120 w 144"/>
                  <a:gd name="T31" fmla="*/ 8 h 240"/>
                  <a:gd name="T32" fmla="*/ 136 w 144"/>
                  <a:gd name="T33" fmla="*/ 24 h 240"/>
                  <a:gd name="T34" fmla="*/ 136 w 144"/>
                  <a:gd name="T35" fmla="*/ 40 h 240"/>
                  <a:gd name="T36" fmla="*/ 8 w 144"/>
                  <a:gd name="T37" fmla="*/ 40 h 240"/>
                  <a:gd name="T38" fmla="*/ 8 w 144"/>
                  <a:gd name="T39" fmla="*/ 24 h 240"/>
                  <a:gd name="T40" fmla="*/ 24 w 144"/>
                  <a:gd name="T41" fmla="*/ 8 h 240"/>
                  <a:gd name="T42" fmla="*/ 120 w 144"/>
                  <a:gd name="T43" fmla="*/ 232 h 240"/>
                  <a:gd name="T44" fmla="*/ 24 w 144"/>
                  <a:gd name="T45" fmla="*/ 232 h 240"/>
                  <a:gd name="T46" fmla="*/ 8 w 144"/>
                  <a:gd name="T47" fmla="*/ 216 h 240"/>
                  <a:gd name="T48" fmla="*/ 8 w 144"/>
                  <a:gd name="T49" fmla="*/ 200 h 240"/>
                  <a:gd name="T50" fmla="*/ 136 w 144"/>
                  <a:gd name="T51" fmla="*/ 200 h 240"/>
                  <a:gd name="T52" fmla="*/ 136 w 144"/>
                  <a:gd name="T53" fmla="*/ 216 h 240"/>
                  <a:gd name="T54" fmla="*/ 120 w 144"/>
                  <a:gd name="T55" fmla="*/ 23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240">
                    <a:moveTo>
                      <a:pt x="120" y="0"/>
                    </a:moveTo>
                    <a:cubicBezTo>
                      <a:pt x="24" y="0"/>
                      <a:pt x="24" y="0"/>
                      <a:pt x="24" y="0"/>
                    </a:cubicBezTo>
                    <a:cubicBezTo>
                      <a:pt x="11" y="0"/>
                      <a:pt x="0" y="11"/>
                      <a:pt x="0" y="24"/>
                    </a:cubicBezTo>
                    <a:cubicBezTo>
                      <a:pt x="0" y="216"/>
                      <a:pt x="0" y="216"/>
                      <a:pt x="0" y="216"/>
                    </a:cubicBezTo>
                    <a:cubicBezTo>
                      <a:pt x="0" y="229"/>
                      <a:pt x="11" y="240"/>
                      <a:pt x="24" y="240"/>
                    </a:cubicBezTo>
                    <a:cubicBezTo>
                      <a:pt x="120" y="240"/>
                      <a:pt x="120" y="240"/>
                      <a:pt x="120" y="240"/>
                    </a:cubicBezTo>
                    <a:cubicBezTo>
                      <a:pt x="133" y="240"/>
                      <a:pt x="144" y="229"/>
                      <a:pt x="144" y="216"/>
                    </a:cubicBezTo>
                    <a:cubicBezTo>
                      <a:pt x="144" y="24"/>
                      <a:pt x="144" y="24"/>
                      <a:pt x="144" y="24"/>
                    </a:cubicBezTo>
                    <a:cubicBezTo>
                      <a:pt x="144" y="11"/>
                      <a:pt x="133" y="0"/>
                      <a:pt x="120" y="0"/>
                    </a:cubicBezTo>
                    <a:close/>
                    <a:moveTo>
                      <a:pt x="8" y="48"/>
                    </a:moveTo>
                    <a:cubicBezTo>
                      <a:pt x="136" y="48"/>
                      <a:pt x="136" y="48"/>
                      <a:pt x="136" y="48"/>
                    </a:cubicBezTo>
                    <a:cubicBezTo>
                      <a:pt x="136" y="192"/>
                      <a:pt x="136" y="192"/>
                      <a:pt x="136" y="192"/>
                    </a:cubicBezTo>
                    <a:cubicBezTo>
                      <a:pt x="8" y="192"/>
                      <a:pt x="8" y="192"/>
                      <a:pt x="8" y="192"/>
                    </a:cubicBezTo>
                    <a:lnTo>
                      <a:pt x="8" y="48"/>
                    </a:lnTo>
                    <a:close/>
                    <a:moveTo>
                      <a:pt x="24" y="8"/>
                    </a:moveTo>
                    <a:cubicBezTo>
                      <a:pt x="120" y="8"/>
                      <a:pt x="120" y="8"/>
                      <a:pt x="120" y="8"/>
                    </a:cubicBezTo>
                    <a:cubicBezTo>
                      <a:pt x="129" y="8"/>
                      <a:pt x="136" y="15"/>
                      <a:pt x="136" y="24"/>
                    </a:cubicBezTo>
                    <a:cubicBezTo>
                      <a:pt x="136" y="40"/>
                      <a:pt x="136" y="40"/>
                      <a:pt x="136" y="40"/>
                    </a:cubicBezTo>
                    <a:cubicBezTo>
                      <a:pt x="8" y="40"/>
                      <a:pt x="8" y="40"/>
                      <a:pt x="8" y="40"/>
                    </a:cubicBezTo>
                    <a:cubicBezTo>
                      <a:pt x="8" y="24"/>
                      <a:pt x="8" y="24"/>
                      <a:pt x="8" y="24"/>
                    </a:cubicBezTo>
                    <a:cubicBezTo>
                      <a:pt x="8" y="15"/>
                      <a:pt x="15" y="8"/>
                      <a:pt x="24" y="8"/>
                    </a:cubicBezTo>
                    <a:close/>
                    <a:moveTo>
                      <a:pt x="120" y="232"/>
                    </a:moveTo>
                    <a:cubicBezTo>
                      <a:pt x="24" y="232"/>
                      <a:pt x="24" y="232"/>
                      <a:pt x="24" y="232"/>
                    </a:cubicBezTo>
                    <a:cubicBezTo>
                      <a:pt x="15" y="232"/>
                      <a:pt x="8" y="225"/>
                      <a:pt x="8" y="216"/>
                    </a:cubicBezTo>
                    <a:cubicBezTo>
                      <a:pt x="8" y="200"/>
                      <a:pt x="8" y="200"/>
                      <a:pt x="8" y="200"/>
                    </a:cubicBezTo>
                    <a:cubicBezTo>
                      <a:pt x="136" y="200"/>
                      <a:pt x="136" y="200"/>
                      <a:pt x="136" y="200"/>
                    </a:cubicBezTo>
                    <a:cubicBezTo>
                      <a:pt x="136" y="216"/>
                      <a:pt x="136" y="216"/>
                      <a:pt x="136" y="216"/>
                    </a:cubicBezTo>
                    <a:cubicBezTo>
                      <a:pt x="136" y="225"/>
                      <a:pt x="129" y="232"/>
                      <a:pt x="120" y="232"/>
                    </a:cubicBezTo>
                    <a:close/>
                  </a:path>
                </a:pathLst>
              </a:custGeom>
              <a:solidFill>
                <a:srgbClr val="0D4571"/>
              </a:solidFill>
              <a:ln w="3175" cmpd="sng">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38"/>
              <p:cNvSpPr>
                <a:spLocks/>
              </p:cNvSpPr>
              <p:nvPr/>
            </p:nvSpPr>
            <p:spPr bwMode="auto">
              <a:xfrm>
                <a:off x="6596063" y="3308350"/>
                <a:ext cx="153988" cy="19050"/>
              </a:xfrm>
              <a:custGeom>
                <a:avLst/>
                <a:gdLst>
                  <a:gd name="T0" fmla="*/ 4 w 64"/>
                  <a:gd name="T1" fmla="*/ 8 h 8"/>
                  <a:gd name="T2" fmla="*/ 60 w 64"/>
                  <a:gd name="T3" fmla="*/ 8 h 8"/>
                  <a:gd name="T4" fmla="*/ 64 w 64"/>
                  <a:gd name="T5" fmla="*/ 4 h 8"/>
                  <a:gd name="T6" fmla="*/ 60 w 64"/>
                  <a:gd name="T7" fmla="*/ 0 h 8"/>
                  <a:gd name="T8" fmla="*/ 4 w 64"/>
                  <a:gd name="T9" fmla="*/ 0 h 8"/>
                  <a:gd name="T10" fmla="*/ 0 w 64"/>
                  <a:gd name="T11" fmla="*/ 4 h 8"/>
                  <a:gd name="T12" fmla="*/ 4 w 6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4" h="8">
                    <a:moveTo>
                      <a:pt x="4" y="8"/>
                    </a:moveTo>
                    <a:cubicBezTo>
                      <a:pt x="60" y="8"/>
                      <a:pt x="60" y="8"/>
                      <a:pt x="60" y="8"/>
                    </a:cubicBezTo>
                    <a:cubicBezTo>
                      <a:pt x="62" y="8"/>
                      <a:pt x="64" y="6"/>
                      <a:pt x="64" y="4"/>
                    </a:cubicBezTo>
                    <a:cubicBezTo>
                      <a:pt x="64" y="2"/>
                      <a:pt x="62" y="0"/>
                      <a:pt x="60" y="0"/>
                    </a:cubicBezTo>
                    <a:cubicBezTo>
                      <a:pt x="4" y="0"/>
                      <a:pt x="4" y="0"/>
                      <a:pt x="4" y="0"/>
                    </a:cubicBezTo>
                    <a:cubicBezTo>
                      <a:pt x="2" y="0"/>
                      <a:pt x="0" y="2"/>
                      <a:pt x="0" y="4"/>
                    </a:cubicBezTo>
                    <a:cubicBezTo>
                      <a:pt x="0" y="6"/>
                      <a:pt x="2" y="8"/>
                      <a:pt x="4" y="8"/>
                    </a:cubicBezTo>
                    <a:close/>
                  </a:path>
                </a:pathLst>
              </a:custGeom>
              <a:solidFill>
                <a:srgbClr val="0D4571"/>
              </a:solidFill>
              <a:ln w="3175" cmpd="sng">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39"/>
              <p:cNvSpPr>
                <a:spLocks noEditPoints="1"/>
              </p:cNvSpPr>
              <p:nvPr/>
            </p:nvSpPr>
            <p:spPr bwMode="auto">
              <a:xfrm>
                <a:off x="6645275" y="3741737"/>
                <a:ext cx="57150" cy="58738"/>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16 h 24"/>
                  <a:gd name="T12" fmla="*/ 8 w 24"/>
                  <a:gd name="T13" fmla="*/ 12 h 24"/>
                  <a:gd name="T14" fmla="*/ 12 w 24"/>
                  <a:gd name="T15" fmla="*/ 8 h 24"/>
                  <a:gd name="T16" fmla="*/ 16 w 24"/>
                  <a:gd name="T17" fmla="*/ 12 h 24"/>
                  <a:gd name="T18" fmla="*/ 12 w 24"/>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16"/>
                    </a:moveTo>
                    <a:cubicBezTo>
                      <a:pt x="10" y="16"/>
                      <a:pt x="8" y="14"/>
                      <a:pt x="8" y="12"/>
                    </a:cubicBezTo>
                    <a:cubicBezTo>
                      <a:pt x="8" y="10"/>
                      <a:pt x="10" y="8"/>
                      <a:pt x="12" y="8"/>
                    </a:cubicBezTo>
                    <a:cubicBezTo>
                      <a:pt x="14" y="8"/>
                      <a:pt x="16" y="10"/>
                      <a:pt x="16" y="12"/>
                    </a:cubicBezTo>
                    <a:cubicBezTo>
                      <a:pt x="16" y="14"/>
                      <a:pt x="14" y="16"/>
                      <a:pt x="12" y="16"/>
                    </a:cubicBezTo>
                    <a:close/>
                  </a:path>
                </a:pathLst>
              </a:custGeom>
              <a:solidFill>
                <a:srgbClr val="0D4571"/>
              </a:solidFill>
              <a:ln w="3175" cmpd="sng">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 name="Group 3"/>
          <p:cNvGrpSpPr/>
          <p:nvPr/>
        </p:nvGrpSpPr>
        <p:grpSpPr>
          <a:xfrm>
            <a:off x="6671389" y="2077217"/>
            <a:ext cx="938656" cy="938654"/>
            <a:chOff x="6671389" y="2077217"/>
            <a:chExt cx="938656" cy="938654"/>
          </a:xfrm>
        </p:grpSpPr>
        <p:sp>
          <p:nvSpPr>
            <p:cNvPr id="44" name="Oval 43"/>
            <p:cNvSpPr/>
            <p:nvPr/>
          </p:nvSpPr>
          <p:spPr>
            <a:xfrm>
              <a:off x="6671389" y="2077217"/>
              <a:ext cx="938656" cy="938654"/>
            </a:xfrm>
            <a:prstGeom prst="ellipse">
              <a:avLst/>
            </a:prstGeom>
            <a:noFill/>
            <a:ln w="28575" cmpd="sng">
              <a:solidFill>
                <a:srgbClr val="0D457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Freeform 11"/>
            <p:cNvSpPr>
              <a:spLocks noEditPoints="1"/>
            </p:cNvSpPr>
            <p:nvPr/>
          </p:nvSpPr>
          <p:spPr bwMode="auto">
            <a:xfrm>
              <a:off x="6852098" y="2275238"/>
              <a:ext cx="576263" cy="579438"/>
            </a:xfrm>
            <a:custGeom>
              <a:avLst/>
              <a:gdLst>
                <a:gd name="T0" fmla="*/ 216 w 240"/>
                <a:gd name="T1" fmla="*/ 100 h 240"/>
                <a:gd name="T2" fmla="*/ 194 w 240"/>
                <a:gd name="T3" fmla="*/ 72 h 240"/>
                <a:gd name="T4" fmla="*/ 44 w 240"/>
                <a:gd name="T5" fmla="*/ 72 h 240"/>
                <a:gd name="T6" fmla="*/ 24 w 240"/>
                <a:gd name="T7" fmla="*/ 100 h 240"/>
                <a:gd name="T8" fmla="*/ 24 w 240"/>
                <a:gd name="T9" fmla="*/ 148 h 240"/>
                <a:gd name="T10" fmla="*/ 48 w 240"/>
                <a:gd name="T11" fmla="*/ 176 h 240"/>
                <a:gd name="T12" fmla="*/ 72 w 240"/>
                <a:gd name="T13" fmla="*/ 172 h 240"/>
                <a:gd name="T14" fmla="*/ 68 w 240"/>
                <a:gd name="T15" fmla="*/ 72 h 240"/>
                <a:gd name="T16" fmla="*/ 120 w 240"/>
                <a:gd name="T17" fmla="*/ 8 h 240"/>
                <a:gd name="T18" fmla="*/ 172 w 240"/>
                <a:gd name="T19" fmla="*/ 72 h 240"/>
                <a:gd name="T20" fmla="*/ 168 w 240"/>
                <a:gd name="T21" fmla="*/ 172 h 240"/>
                <a:gd name="T22" fmla="*/ 192 w 240"/>
                <a:gd name="T23" fmla="*/ 176 h 240"/>
                <a:gd name="T24" fmla="*/ 197 w 240"/>
                <a:gd name="T25" fmla="*/ 186 h 240"/>
                <a:gd name="T26" fmla="*/ 149 w 240"/>
                <a:gd name="T27" fmla="*/ 217 h 240"/>
                <a:gd name="T28" fmla="*/ 111 w 240"/>
                <a:gd name="T29" fmla="*/ 221 h 240"/>
                <a:gd name="T30" fmla="*/ 149 w 240"/>
                <a:gd name="T31" fmla="*/ 225 h 240"/>
                <a:gd name="T32" fmla="*/ 205 w 240"/>
                <a:gd name="T33" fmla="*/ 186 h 240"/>
                <a:gd name="T34" fmla="*/ 216 w 240"/>
                <a:gd name="T35" fmla="*/ 155 h 240"/>
                <a:gd name="T36" fmla="*/ 240 w 240"/>
                <a:gd name="T37" fmla="*/ 124 h 240"/>
                <a:gd name="T38" fmla="*/ 24 w 240"/>
                <a:gd name="T39" fmla="*/ 108 h 240"/>
                <a:gd name="T40" fmla="*/ 8 w 240"/>
                <a:gd name="T41" fmla="*/ 124 h 240"/>
                <a:gd name="T42" fmla="*/ 48 w 240"/>
                <a:gd name="T43" fmla="*/ 168 h 240"/>
                <a:gd name="T44" fmla="*/ 32 w 240"/>
                <a:gd name="T45" fmla="*/ 95 h 240"/>
                <a:gd name="T46" fmla="*/ 64 w 240"/>
                <a:gd name="T47" fmla="*/ 80 h 240"/>
                <a:gd name="T48" fmla="*/ 130 w 240"/>
                <a:gd name="T49" fmla="*/ 232 h 240"/>
                <a:gd name="T50" fmla="*/ 130 w 240"/>
                <a:gd name="T51" fmla="*/ 210 h 240"/>
                <a:gd name="T52" fmla="*/ 130 w 240"/>
                <a:gd name="T53" fmla="*/ 232 h 240"/>
                <a:gd name="T54" fmla="*/ 192 w 240"/>
                <a:gd name="T55" fmla="*/ 168 h 240"/>
                <a:gd name="T56" fmla="*/ 176 w 240"/>
                <a:gd name="T57" fmla="*/ 80 h 240"/>
                <a:gd name="T58" fmla="*/ 208 w 240"/>
                <a:gd name="T59" fmla="*/ 95 h 240"/>
                <a:gd name="T60" fmla="*/ 216 w 240"/>
                <a:gd name="T61" fmla="*/ 140 h 240"/>
                <a:gd name="T62" fmla="*/ 232 w 240"/>
                <a:gd name="T63" fmla="*/ 12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240" y="124"/>
                  </a:moveTo>
                  <a:cubicBezTo>
                    <a:pt x="240" y="111"/>
                    <a:pt x="231" y="102"/>
                    <a:pt x="216" y="100"/>
                  </a:cubicBezTo>
                  <a:cubicBezTo>
                    <a:pt x="216" y="95"/>
                    <a:pt x="216" y="95"/>
                    <a:pt x="216" y="95"/>
                  </a:cubicBezTo>
                  <a:cubicBezTo>
                    <a:pt x="216" y="83"/>
                    <a:pt x="207" y="73"/>
                    <a:pt x="194" y="72"/>
                  </a:cubicBezTo>
                  <a:cubicBezTo>
                    <a:pt x="192" y="32"/>
                    <a:pt x="160" y="0"/>
                    <a:pt x="120" y="0"/>
                  </a:cubicBezTo>
                  <a:cubicBezTo>
                    <a:pt x="80" y="0"/>
                    <a:pt x="46" y="33"/>
                    <a:pt x="44" y="72"/>
                  </a:cubicBezTo>
                  <a:cubicBezTo>
                    <a:pt x="33" y="74"/>
                    <a:pt x="24" y="83"/>
                    <a:pt x="24" y="95"/>
                  </a:cubicBezTo>
                  <a:cubicBezTo>
                    <a:pt x="24" y="100"/>
                    <a:pt x="24" y="100"/>
                    <a:pt x="24" y="100"/>
                  </a:cubicBezTo>
                  <a:cubicBezTo>
                    <a:pt x="9" y="102"/>
                    <a:pt x="0" y="111"/>
                    <a:pt x="0" y="124"/>
                  </a:cubicBezTo>
                  <a:cubicBezTo>
                    <a:pt x="0" y="137"/>
                    <a:pt x="9" y="146"/>
                    <a:pt x="24" y="148"/>
                  </a:cubicBezTo>
                  <a:cubicBezTo>
                    <a:pt x="24" y="155"/>
                    <a:pt x="24" y="155"/>
                    <a:pt x="24" y="155"/>
                  </a:cubicBezTo>
                  <a:cubicBezTo>
                    <a:pt x="24" y="169"/>
                    <a:pt x="32" y="176"/>
                    <a:pt x="48" y="176"/>
                  </a:cubicBezTo>
                  <a:cubicBezTo>
                    <a:pt x="68" y="176"/>
                    <a:pt x="68" y="176"/>
                    <a:pt x="68" y="176"/>
                  </a:cubicBezTo>
                  <a:cubicBezTo>
                    <a:pt x="70" y="176"/>
                    <a:pt x="72" y="174"/>
                    <a:pt x="72" y="172"/>
                  </a:cubicBezTo>
                  <a:cubicBezTo>
                    <a:pt x="72" y="76"/>
                    <a:pt x="72" y="76"/>
                    <a:pt x="72" y="76"/>
                  </a:cubicBezTo>
                  <a:cubicBezTo>
                    <a:pt x="72" y="74"/>
                    <a:pt x="70" y="72"/>
                    <a:pt x="68" y="72"/>
                  </a:cubicBezTo>
                  <a:cubicBezTo>
                    <a:pt x="52" y="72"/>
                    <a:pt x="52" y="72"/>
                    <a:pt x="52" y="72"/>
                  </a:cubicBezTo>
                  <a:cubicBezTo>
                    <a:pt x="54" y="37"/>
                    <a:pt x="84" y="8"/>
                    <a:pt x="120" y="8"/>
                  </a:cubicBezTo>
                  <a:cubicBezTo>
                    <a:pt x="155" y="8"/>
                    <a:pt x="184" y="37"/>
                    <a:pt x="186" y="72"/>
                  </a:cubicBezTo>
                  <a:cubicBezTo>
                    <a:pt x="172" y="72"/>
                    <a:pt x="172" y="72"/>
                    <a:pt x="172" y="72"/>
                  </a:cubicBezTo>
                  <a:cubicBezTo>
                    <a:pt x="170" y="72"/>
                    <a:pt x="168" y="74"/>
                    <a:pt x="168" y="76"/>
                  </a:cubicBezTo>
                  <a:cubicBezTo>
                    <a:pt x="168" y="172"/>
                    <a:pt x="168" y="172"/>
                    <a:pt x="168" y="172"/>
                  </a:cubicBezTo>
                  <a:cubicBezTo>
                    <a:pt x="168" y="174"/>
                    <a:pt x="170" y="176"/>
                    <a:pt x="172" y="176"/>
                  </a:cubicBezTo>
                  <a:cubicBezTo>
                    <a:pt x="192" y="176"/>
                    <a:pt x="192" y="176"/>
                    <a:pt x="192" y="176"/>
                  </a:cubicBezTo>
                  <a:cubicBezTo>
                    <a:pt x="194" y="176"/>
                    <a:pt x="195" y="176"/>
                    <a:pt x="197" y="176"/>
                  </a:cubicBezTo>
                  <a:cubicBezTo>
                    <a:pt x="197" y="186"/>
                    <a:pt x="197" y="186"/>
                    <a:pt x="197" y="186"/>
                  </a:cubicBezTo>
                  <a:cubicBezTo>
                    <a:pt x="197" y="203"/>
                    <a:pt x="183" y="217"/>
                    <a:pt x="165" y="217"/>
                  </a:cubicBezTo>
                  <a:cubicBezTo>
                    <a:pt x="149" y="217"/>
                    <a:pt x="149" y="217"/>
                    <a:pt x="149" y="217"/>
                  </a:cubicBezTo>
                  <a:cubicBezTo>
                    <a:pt x="147" y="208"/>
                    <a:pt x="139" y="202"/>
                    <a:pt x="130" y="202"/>
                  </a:cubicBezTo>
                  <a:cubicBezTo>
                    <a:pt x="120" y="202"/>
                    <a:pt x="111" y="210"/>
                    <a:pt x="111" y="221"/>
                  </a:cubicBezTo>
                  <a:cubicBezTo>
                    <a:pt x="111" y="231"/>
                    <a:pt x="120" y="240"/>
                    <a:pt x="130" y="240"/>
                  </a:cubicBezTo>
                  <a:cubicBezTo>
                    <a:pt x="139" y="240"/>
                    <a:pt x="147" y="234"/>
                    <a:pt x="149" y="225"/>
                  </a:cubicBezTo>
                  <a:cubicBezTo>
                    <a:pt x="165" y="225"/>
                    <a:pt x="165" y="225"/>
                    <a:pt x="165" y="225"/>
                  </a:cubicBezTo>
                  <a:cubicBezTo>
                    <a:pt x="187" y="225"/>
                    <a:pt x="205" y="207"/>
                    <a:pt x="205" y="186"/>
                  </a:cubicBezTo>
                  <a:cubicBezTo>
                    <a:pt x="205" y="174"/>
                    <a:pt x="205" y="174"/>
                    <a:pt x="205" y="174"/>
                  </a:cubicBezTo>
                  <a:cubicBezTo>
                    <a:pt x="212" y="171"/>
                    <a:pt x="216" y="165"/>
                    <a:pt x="216" y="155"/>
                  </a:cubicBezTo>
                  <a:cubicBezTo>
                    <a:pt x="216" y="148"/>
                    <a:pt x="216" y="148"/>
                    <a:pt x="216" y="148"/>
                  </a:cubicBezTo>
                  <a:cubicBezTo>
                    <a:pt x="231" y="146"/>
                    <a:pt x="240" y="137"/>
                    <a:pt x="240" y="124"/>
                  </a:cubicBezTo>
                  <a:close/>
                  <a:moveTo>
                    <a:pt x="8" y="124"/>
                  </a:moveTo>
                  <a:cubicBezTo>
                    <a:pt x="8" y="115"/>
                    <a:pt x="14" y="109"/>
                    <a:pt x="24" y="108"/>
                  </a:cubicBezTo>
                  <a:cubicBezTo>
                    <a:pt x="24" y="140"/>
                    <a:pt x="24" y="140"/>
                    <a:pt x="24" y="140"/>
                  </a:cubicBezTo>
                  <a:cubicBezTo>
                    <a:pt x="14" y="139"/>
                    <a:pt x="8" y="133"/>
                    <a:pt x="8" y="124"/>
                  </a:cubicBezTo>
                  <a:close/>
                  <a:moveTo>
                    <a:pt x="64" y="168"/>
                  </a:moveTo>
                  <a:cubicBezTo>
                    <a:pt x="48" y="168"/>
                    <a:pt x="48" y="168"/>
                    <a:pt x="48" y="168"/>
                  </a:cubicBezTo>
                  <a:cubicBezTo>
                    <a:pt x="35" y="168"/>
                    <a:pt x="32" y="163"/>
                    <a:pt x="32" y="155"/>
                  </a:cubicBezTo>
                  <a:cubicBezTo>
                    <a:pt x="32" y="95"/>
                    <a:pt x="32" y="95"/>
                    <a:pt x="32" y="95"/>
                  </a:cubicBezTo>
                  <a:cubicBezTo>
                    <a:pt x="32" y="86"/>
                    <a:pt x="39" y="80"/>
                    <a:pt x="48" y="80"/>
                  </a:cubicBezTo>
                  <a:cubicBezTo>
                    <a:pt x="64" y="80"/>
                    <a:pt x="64" y="80"/>
                    <a:pt x="64" y="80"/>
                  </a:cubicBezTo>
                  <a:lnTo>
                    <a:pt x="64" y="168"/>
                  </a:lnTo>
                  <a:close/>
                  <a:moveTo>
                    <a:pt x="130" y="232"/>
                  </a:moveTo>
                  <a:cubicBezTo>
                    <a:pt x="124" y="232"/>
                    <a:pt x="119" y="227"/>
                    <a:pt x="119" y="221"/>
                  </a:cubicBezTo>
                  <a:cubicBezTo>
                    <a:pt x="119" y="215"/>
                    <a:pt x="124" y="210"/>
                    <a:pt x="130" y="210"/>
                  </a:cubicBezTo>
                  <a:cubicBezTo>
                    <a:pt x="136" y="210"/>
                    <a:pt x="141" y="215"/>
                    <a:pt x="141" y="221"/>
                  </a:cubicBezTo>
                  <a:cubicBezTo>
                    <a:pt x="141" y="227"/>
                    <a:pt x="136" y="232"/>
                    <a:pt x="130" y="232"/>
                  </a:cubicBezTo>
                  <a:close/>
                  <a:moveTo>
                    <a:pt x="208" y="155"/>
                  </a:moveTo>
                  <a:cubicBezTo>
                    <a:pt x="208" y="163"/>
                    <a:pt x="205" y="168"/>
                    <a:pt x="192" y="168"/>
                  </a:cubicBezTo>
                  <a:cubicBezTo>
                    <a:pt x="176" y="168"/>
                    <a:pt x="176" y="168"/>
                    <a:pt x="176" y="168"/>
                  </a:cubicBezTo>
                  <a:cubicBezTo>
                    <a:pt x="176" y="80"/>
                    <a:pt x="176" y="80"/>
                    <a:pt x="176" y="80"/>
                  </a:cubicBezTo>
                  <a:cubicBezTo>
                    <a:pt x="192" y="80"/>
                    <a:pt x="192" y="80"/>
                    <a:pt x="192" y="80"/>
                  </a:cubicBezTo>
                  <a:cubicBezTo>
                    <a:pt x="201" y="80"/>
                    <a:pt x="208" y="86"/>
                    <a:pt x="208" y="95"/>
                  </a:cubicBezTo>
                  <a:lnTo>
                    <a:pt x="208" y="155"/>
                  </a:lnTo>
                  <a:close/>
                  <a:moveTo>
                    <a:pt x="216" y="140"/>
                  </a:moveTo>
                  <a:cubicBezTo>
                    <a:pt x="216" y="108"/>
                    <a:pt x="216" y="108"/>
                    <a:pt x="216" y="108"/>
                  </a:cubicBezTo>
                  <a:cubicBezTo>
                    <a:pt x="226" y="109"/>
                    <a:pt x="232" y="115"/>
                    <a:pt x="232" y="124"/>
                  </a:cubicBezTo>
                  <a:cubicBezTo>
                    <a:pt x="232" y="133"/>
                    <a:pt x="226" y="139"/>
                    <a:pt x="216" y="140"/>
                  </a:cubicBezTo>
                  <a:close/>
                </a:path>
              </a:pathLst>
            </a:custGeom>
            <a:solidFill>
              <a:srgbClr val="0D4571"/>
            </a:solidFill>
            <a:ln w="3175" cmpd="sng">
              <a:solidFill>
                <a:srgbClr val="0D457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34"/>
          <p:cNvGrpSpPr/>
          <p:nvPr/>
        </p:nvGrpSpPr>
        <p:grpSpPr>
          <a:xfrm>
            <a:off x="253397" y="0"/>
            <a:ext cx="2407627" cy="561402"/>
            <a:chOff x="5913317" y="0"/>
            <a:chExt cx="2407627" cy="561402"/>
          </a:xfrm>
        </p:grpSpPr>
        <p:sp>
          <p:nvSpPr>
            <p:cNvPr id="37" name="Round Same Side Corner Rectangle 36"/>
            <p:cNvSpPr/>
            <p:nvPr/>
          </p:nvSpPr>
          <p:spPr>
            <a:xfrm rot="10800000">
              <a:off x="5913317" y="0"/>
              <a:ext cx="2407627" cy="561402"/>
            </a:xfrm>
            <a:prstGeom prst="round2SameRect">
              <a:avLst>
                <a:gd name="adj1" fmla="val 19799"/>
                <a:gd name="adj2" fmla="val 0"/>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38" name="Group 37"/>
            <p:cNvGrpSpPr/>
            <p:nvPr/>
          </p:nvGrpSpPr>
          <p:grpSpPr>
            <a:xfrm>
              <a:off x="5998058" y="117953"/>
              <a:ext cx="1806980" cy="328396"/>
              <a:chOff x="-18290" y="2448962"/>
              <a:chExt cx="1806980" cy="288079"/>
            </a:xfrm>
          </p:grpSpPr>
          <p:sp>
            <p:nvSpPr>
              <p:cNvPr id="41" name="Rounded Rectangle 40"/>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6" name="TextBox 45"/>
              <p:cNvSpPr txBox="1"/>
              <p:nvPr/>
            </p:nvSpPr>
            <p:spPr>
              <a:xfrm>
                <a:off x="-18290" y="2496281"/>
                <a:ext cx="1806980" cy="227242"/>
              </a:xfrm>
              <a:prstGeom prst="rect">
                <a:avLst/>
              </a:prstGeom>
              <a:noFill/>
            </p:spPr>
            <p:txBody>
              <a:bodyPr wrap="square" rtlCol="0">
                <a:spAutoFit/>
              </a:bodyPr>
              <a:lstStyle/>
              <a:p>
                <a:pPr lvl="0" algn="ctr">
                  <a:lnSpc>
                    <a:spcPct val="80000"/>
                  </a:lnSpc>
                </a:pPr>
                <a:r>
                  <a:rPr lang="en-US" sz="1300" b="1" kern="1300" dirty="0">
                    <a:solidFill>
                      <a:schemeClr val="bg1"/>
                    </a:solidFill>
                    <a:latin typeface="Arial"/>
                    <a:cs typeface="Arial"/>
                  </a:rPr>
                  <a:t>NEXT STEPS</a:t>
                </a:r>
                <a:endParaRPr lang="en-US" sz="1300" b="1" dirty="0">
                  <a:solidFill>
                    <a:schemeClr val="bg1"/>
                  </a:solidFill>
                  <a:latin typeface="Arial"/>
                  <a:cs typeface="Arial"/>
                </a:endParaRPr>
              </a:p>
            </p:txBody>
          </p:sp>
        </p:grpSp>
        <p:sp>
          <p:nvSpPr>
            <p:cNvPr id="39" name="Oval 38"/>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sp>
        <p:nvSpPr>
          <p:cNvPr id="47" name="TextBox 46"/>
          <p:cNvSpPr txBox="1"/>
          <p:nvPr/>
        </p:nvSpPr>
        <p:spPr>
          <a:xfrm>
            <a:off x="262986" y="708405"/>
            <a:ext cx="2738832" cy="461665"/>
          </a:xfrm>
          <a:prstGeom prst="rect">
            <a:avLst/>
          </a:prstGeom>
          <a:noFill/>
        </p:spPr>
        <p:txBody>
          <a:bodyPr wrap="square" rtlCol="0">
            <a:spAutoFit/>
          </a:bodyPr>
          <a:lstStyle/>
          <a:p>
            <a:r>
              <a:rPr lang="en-US" sz="2400" b="1" dirty="0">
                <a:solidFill>
                  <a:srgbClr val="0D4571"/>
                </a:solidFill>
                <a:latin typeface="Arial"/>
                <a:cs typeface="Arial"/>
              </a:rPr>
              <a:t>Your next steps</a:t>
            </a:r>
          </a:p>
        </p:txBody>
      </p:sp>
      <p:grpSp>
        <p:nvGrpSpPr>
          <p:cNvPr id="48" name="Group 47"/>
          <p:cNvGrpSpPr/>
          <p:nvPr/>
        </p:nvGrpSpPr>
        <p:grpSpPr>
          <a:xfrm>
            <a:off x="2296338" y="225151"/>
            <a:ext cx="181400" cy="122451"/>
            <a:chOff x="4500880" y="5257020"/>
            <a:chExt cx="995680" cy="672115"/>
          </a:xfrm>
          <a:noFill/>
        </p:grpSpPr>
        <p:sp>
          <p:nvSpPr>
            <p:cNvPr id="49" name="Rounded Rectangle 48"/>
            <p:cNvSpPr/>
            <p:nvPr/>
          </p:nvSpPr>
          <p:spPr>
            <a:xfrm>
              <a:off x="4775202" y="5521956"/>
              <a:ext cx="508000" cy="142238"/>
            </a:xfrm>
            <a:prstGeom prst="roundRect">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4988560" y="5257020"/>
              <a:ext cx="508000" cy="142238"/>
            </a:xfrm>
            <a:prstGeom prst="roundRect">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ounded Rectangle 50"/>
            <p:cNvSpPr/>
            <p:nvPr/>
          </p:nvSpPr>
          <p:spPr>
            <a:xfrm>
              <a:off x="4500880" y="5786897"/>
              <a:ext cx="508000" cy="142238"/>
            </a:xfrm>
            <a:prstGeom prst="roundRect">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3" name="TextBox 52"/>
          <p:cNvSpPr txBox="1"/>
          <p:nvPr/>
        </p:nvSpPr>
        <p:spPr>
          <a:xfrm>
            <a:off x="5865229" y="3154310"/>
            <a:ext cx="2550975" cy="523220"/>
          </a:xfrm>
          <a:prstGeom prst="rect">
            <a:avLst/>
          </a:prstGeom>
          <a:noFill/>
        </p:spPr>
        <p:txBody>
          <a:bodyPr wrap="square" rtlCol="0">
            <a:spAutoFit/>
          </a:bodyPr>
          <a:lstStyle/>
          <a:p>
            <a:pPr algn="ctr"/>
            <a:r>
              <a:rPr lang="en-US" sz="1400" b="1" dirty="0">
                <a:solidFill>
                  <a:srgbClr val="D43815"/>
                </a:solidFill>
                <a:latin typeface="Arial"/>
                <a:cs typeface="Arial"/>
              </a:rPr>
              <a:t>Call for help </a:t>
            </a:r>
          </a:p>
          <a:p>
            <a:pPr algn="ctr"/>
            <a:r>
              <a:rPr lang="en-US" sz="1400" b="1" dirty="0">
                <a:solidFill>
                  <a:srgbClr val="D43815"/>
                </a:solidFill>
                <a:latin typeface="Arial"/>
                <a:cs typeface="Arial"/>
              </a:rPr>
              <a:t>800.603.4015</a:t>
            </a:r>
          </a:p>
        </p:txBody>
      </p:sp>
    </p:spTree>
    <p:extLst>
      <p:ext uri="{BB962C8B-B14F-4D97-AF65-F5344CB8AC3E}">
        <p14:creationId xmlns:p14="http://schemas.microsoft.com/office/powerpoint/2010/main" val="38949562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700"/>
                                        <p:tgtEl>
                                          <p:spTgt spid="30"/>
                                        </p:tgtEl>
                                      </p:cBhvr>
                                    </p:animEffect>
                                    <p:anim calcmode="lin" valueType="num">
                                      <p:cBhvr>
                                        <p:cTn id="8" dur="700" fill="hold"/>
                                        <p:tgtEl>
                                          <p:spTgt spid="30"/>
                                        </p:tgtEl>
                                        <p:attrNameLst>
                                          <p:attrName>ppt_x</p:attrName>
                                        </p:attrNameLst>
                                      </p:cBhvr>
                                      <p:tavLst>
                                        <p:tav tm="0">
                                          <p:val>
                                            <p:strVal val="#ppt_x"/>
                                          </p:val>
                                        </p:tav>
                                        <p:tav tm="100000">
                                          <p:val>
                                            <p:strVal val="#ppt_x"/>
                                          </p:val>
                                        </p:tav>
                                      </p:tavLst>
                                    </p:anim>
                                    <p:anim calcmode="lin" valueType="num">
                                      <p:cBhvr>
                                        <p:cTn id="9" dur="7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700"/>
                                        <p:tgtEl>
                                          <p:spTgt spid="31"/>
                                        </p:tgtEl>
                                      </p:cBhvr>
                                    </p:animEffect>
                                    <p:anim calcmode="lin" valueType="num">
                                      <p:cBhvr>
                                        <p:cTn id="13" dur="700" fill="hold"/>
                                        <p:tgtEl>
                                          <p:spTgt spid="31"/>
                                        </p:tgtEl>
                                        <p:attrNameLst>
                                          <p:attrName>ppt_x</p:attrName>
                                        </p:attrNameLst>
                                      </p:cBhvr>
                                      <p:tavLst>
                                        <p:tav tm="0">
                                          <p:val>
                                            <p:strVal val="#ppt_x"/>
                                          </p:val>
                                        </p:tav>
                                        <p:tav tm="100000">
                                          <p:val>
                                            <p:strVal val="#ppt_x"/>
                                          </p:val>
                                        </p:tav>
                                      </p:tavLst>
                                    </p:anim>
                                    <p:anim calcmode="lin" valueType="num">
                                      <p:cBhvr>
                                        <p:cTn id="14" dur="700" fill="hold"/>
                                        <p:tgtEl>
                                          <p:spTgt spid="31"/>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47"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700"/>
                                        <p:tgtEl>
                                          <p:spTgt spid="2"/>
                                        </p:tgtEl>
                                      </p:cBhvr>
                                    </p:animEffect>
                                    <p:anim calcmode="lin" valueType="num">
                                      <p:cBhvr>
                                        <p:cTn id="24" dur="700" fill="hold"/>
                                        <p:tgtEl>
                                          <p:spTgt spid="2"/>
                                        </p:tgtEl>
                                        <p:attrNameLst>
                                          <p:attrName>ppt_x</p:attrName>
                                        </p:attrNameLst>
                                      </p:cBhvr>
                                      <p:tavLst>
                                        <p:tav tm="0">
                                          <p:val>
                                            <p:strVal val="#ppt_x"/>
                                          </p:val>
                                        </p:tav>
                                        <p:tav tm="100000">
                                          <p:val>
                                            <p:strVal val="#ppt_x"/>
                                          </p:val>
                                        </p:tav>
                                      </p:tavLst>
                                    </p:anim>
                                    <p:anim calcmode="lin" valueType="num">
                                      <p:cBhvr>
                                        <p:cTn id="25" dur="700" fill="hold"/>
                                        <p:tgtEl>
                                          <p:spTgt spid="2"/>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700"/>
                                        <p:tgtEl>
                                          <p:spTgt spid="3"/>
                                        </p:tgtEl>
                                      </p:cBhvr>
                                    </p:animEffect>
                                    <p:anim calcmode="lin" valueType="num">
                                      <p:cBhvr>
                                        <p:cTn id="29" dur="700" fill="hold"/>
                                        <p:tgtEl>
                                          <p:spTgt spid="3"/>
                                        </p:tgtEl>
                                        <p:attrNameLst>
                                          <p:attrName>ppt_x</p:attrName>
                                        </p:attrNameLst>
                                      </p:cBhvr>
                                      <p:tavLst>
                                        <p:tav tm="0">
                                          <p:val>
                                            <p:strVal val="#ppt_x"/>
                                          </p:val>
                                        </p:tav>
                                        <p:tav tm="100000">
                                          <p:val>
                                            <p:strVal val="#ppt_x"/>
                                          </p:val>
                                        </p:tav>
                                      </p:tavLst>
                                    </p:anim>
                                    <p:anim calcmode="lin" valueType="num">
                                      <p:cBhvr>
                                        <p:cTn id="30" dur="700" fill="hold"/>
                                        <p:tgtEl>
                                          <p:spTgt spid="3"/>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00"/>
                                        <p:tgtEl>
                                          <p:spTgt spid="4"/>
                                        </p:tgtEl>
                                      </p:cBhvr>
                                    </p:animEffect>
                                    <p:anim calcmode="lin" valueType="num">
                                      <p:cBhvr>
                                        <p:cTn id="34" dur="700" fill="hold"/>
                                        <p:tgtEl>
                                          <p:spTgt spid="4"/>
                                        </p:tgtEl>
                                        <p:attrNameLst>
                                          <p:attrName>ppt_x</p:attrName>
                                        </p:attrNameLst>
                                      </p:cBhvr>
                                      <p:tavLst>
                                        <p:tav tm="0">
                                          <p:val>
                                            <p:strVal val="#ppt_x"/>
                                          </p:val>
                                        </p:tav>
                                        <p:tav tm="100000">
                                          <p:val>
                                            <p:strVal val="#ppt_x"/>
                                          </p:val>
                                        </p:tav>
                                      </p:tavLst>
                                    </p:anim>
                                    <p:anim calcmode="lin" valueType="num">
                                      <p:cBhvr>
                                        <p:cTn id="35" dur="700" fill="hold"/>
                                        <p:tgtEl>
                                          <p:spTgt spid="4"/>
                                        </p:tgtEl>
                                        <p:attrNameLst>
                                          <p:attrName>ppt_y</p:attrName>
                                        </p:attrNameLst>
                                      </p:cBhvr>
                                      <p:tavLst>
                                        <p:tav tm="0">
                                          <p:val>
                                            <p:strVal val="#ppt_y-.1"/>
                                          </p:val>
                                        </p:tav>
                                        <p:tav tm="100000">
                                          <p:val>
                                            <p:strVal val="#ppt_y"/>
                                          </p:val>
                                        </p:tav>
                                      </p:tavLst>
                                    </p:anim>
                                  </p:childTnLst>
                                </p:cTn>
                              </p:par>
                            </p:childTnLst>
                          </p:cTn>
                        </p:par>
                        <p:par>
                          <p:cTn id="36" fill="hold">
                            <p:stCondLst>
                              <p:cond delay="700"/>
                            </p:stCondLst>
                            <p:childTnLst>
                              <p:par>
                                <p:cTn id="37" presetID="42"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700"/>
                                        <p:tgtEl>
                                          <p:spTgt spid="53"/>
                                        </p:tgtEl>
                                      </p:cBhvr>
                                    </p:animEffect>
                                    <p:anim calcmode="lin" valueType="num">
                                      <p:cBhvr>
                                        <p:cTn id="40" dur="700" fill="hold"/>
                                        <p:tgtEl>
                                          <p:spTgt spid="53"/>
                                        </p:tgtEl>
                                        <p:attrNameLst>
                                          <p:attrName>ppt_x</p:attrName>
                                        </p:attrNameLst>
                                      </p:cBhvr>
                                      <p:tavLst>
                                        <p:tav tm="0">
                                          <p:val>
                                            <p:strVal val="#ppt_x"/>
                                          </p:val>
                                        </p:tav>
                                        <p:tav tm="100000">
                                          <p:val>
                                            <p:strVal val="#ppt_x"/>
                                          </p:val>
                                        </p:tav>
                                      </p:tavLst>
                                    </p:anim>
                                    <p:anim calcmode="lin" valueType="num">
                                      <p:cBhvr>
                                        <p:cTn id="41" dur="7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5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6856" y="155690"/>
            <a:ext cx="1093197" cy="237153"/>
          </a:xfrm>
          <a:prstGeom prst="rect">
            <a:avLst/>
          </a:prstGeom>
        </p:spPr>
      </p:pic>
      <p:sp>
        <p:nvSpPr>
          <p:cNvPr id="4" name="Oval 9"/>
          <p:cNvSpPr/>
          <p:nvPr/>
        </p:nvSpPr>
        <p:spPr>
          <a:xfrm>
            <a:off x="4000858" y="-1"/>
            <a:ext cx="5162680" cy="5155819"/>
          </a:xfrm>
          <a:custGeom>
            <a:avLst/>
            <a:gdLst/>
            <a:ahLst/>
            <a:cxnLst/>
            <a:rect l="l" t="t" r="r" b="b"/>
            <a:pathLst>
              <a:path w="4459981" h="5155819">
                <a:moveTo>
                  <a:pt x="516068" y="0"/>
                </a:moveTo>
                <a:lnTo>
                  <a:pt x="4459981" y="0"/>
                </a:lnTo>
                <a:lnTo>
                  <a:pt x="4459981" y="5155819"/>
                </a:lnTo>
                <a:lnTo>
                  <a:pt x="405208" y="5155819"/>
                </a:lnTo>
                <a:lnTo>
                  <a:pt x="334498" y="4946340"/>
                </a:lnTo>
                <a:cubicBezTo>
                  <a:pt x="117109" y="4245740"/>
                  <a:pt x="0" y="3500853"/>
                  <a:pt x="0" y="2728548"/>
                </a:cubicBezTo>
                <a:cubicBezTo>
                  <a:pt x="0" y="1827527"/>
                  <a:pt x="159398" y="963823"/>
                  <a:pt x="451470" y="164227"/>
                </a:cubicBezTo>
                <a:close/>
              </a:path>
            </a:pathLst>
          </a:custGeom>
          <a:blipFill rotWithShape="1">
            <a:blip r:embed="rId4"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354968" y="1881909"/>
            <a:ext cx="3206962" cy="1459958"/>
            <a:chOff x="2682582" y="2105109"/>
            <a:chExt cx="3034437" cy="1007471"/>
          </a:xfrm>
        </p:grpSpPr>
        <p:sp>
          <p:nvSpPr>
            <p:cNvPr id="6" name="Rounded Rectangle 5"/>
            <p:cNvSpPr/>
            <p:nvPr/>
          </p:nvSpPr>
          <p:spPr>
            <a:xfrm>
              <a:off x="2748726" y="2105109"/>
              <a:ext cx="2968293" cy="1007471"/>
            </a:xfrm>
            <a:prstGeom prst="roundRect">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682582" y="2438849"/>
              <a:ext cx="3034436" cy="293094"/>
            </a:xfrm>
            <a:prstGeom prst="rect">
              <a:avLst/>
            </a:prstGeom>
            <a:noFill/>
          </p:spPr>
          <p:txBody>
            <a:bodyPr wrap="square" rtlCol="0">
              <a:spAutoFit/>
            </a:bodyPr>
            <a:lstStyle/>
            <a:p>
              <a:pPr lvl="0" algn="ctr">
                <a:lnSpc>
                  <a:spcPct val="90000"/>
                </a:lnSpc>
              </a:pPr>
              <a:r>
                <a:rPr lang="en-US" sz="2400" b="1" dirty="0">
                  <a:solidFill>
                    <a:prstClr val="white"/>
                  </a:solidFill>
                  <a:latin typeface="Arial"/>
                  <a:cs typeface="Arial"/>
                </a:rPr>
                <a:t>Thank you!</a:t>
              </a:r>
            </a:p>
          </p:txBody>
        </p:sp>
      </p:grpSp>
      <p:grpSp>
        <p:nvGrpSpPr>
          <p:cNvPr id="9" name="Group 8"/>
          <p:cNvGrpSpPr/>
          <p:nvPr/>
        </p:nvGrpSpPr>
        <p:grpSpPr>
          <a:xfrm>
            <a:off x="253397" y="0"/>
            <a:ext cx="2407627" cy="561402"/>
            <a:chOff x="5913317" y="0"/>
            <a:chExt cx="2407627" cy="561402"/>
          </a:xfrm>
        </p:grpSpPr>
        <p:sp>
          <p:nvSpPr>
            <p:cNvPr id="10" name="Round Same Side Corner Rectangle 9"/>
            <p:cNvSpPr/>
            <p:nvPr/>
          </p:nvSpPr>
          <p:spPr>
            <a:xfrm rot="10800000">
              <a:off x="5913317" y="0"/>
              <a:ext cx="2407627" cy="561402"/>
            </a:xfrm>
            <a:prstGeom prst="round2SameRect">
              <a:avLst>
                <a:gd name="adj1" fmla="val 19799"/>
                <a:gd name="adj2" fmla="val 0"/>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11" name="Group 10"/>
            <p:cNvGrpSpPr/>
            <p:nvPr/>
          </p:nvGrpSpPr>
          <p:grpSpPr>
            <a:xfrm>
              <a:off x="5998058" y="117953"/>
              <a:ext cx="1806980" cy="328396"/>
              <a:chOff x="-18290" y="2448962"/>
              <a:chExt cx="1806980" cy="288079"/>
            </a:xfrm>
          </p:grpSpPr>
          <p:sp>
            <p:nvSpPr>
              <p:cNvPr id="13" name="Rounded Rectangle 12"/>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4" name="TextBox 13"/>
              <p:cNvSpPr txBox="1"/>
              <p:nvPr/>
            </p:nvSpPr>
            <p:spPr>
              <a:xfrm>
                <a:off x="-18290" y="2496281"/>
                <a:ext cx="1806980" cy="227242"/>
              </a:xfrm>
              <a:prstGeom prst="rect">
                <a:avLst/>
              </a:prstGeom>
              <a:noFill/>
            </p:spPr>
            <p:txBody>
              <a:bodyPr wrap="square" rtlCol="0">
                <a:spAutoFit/>
              </a:bodyPr>
              <a:lstStyle/>
              <a:p>
                <a:pPr lvl="0" algn="ctr">
                  <a:lnSpc>
                    <a:spcPct val="80000"/>
                  </a:lnSpc>
                </a:pPr>
                <a:r>
                  <a:rPr lang="en-US" sz="1300" b="1" kern="1300" dirty="0">
                    <a:solidFill>
                      <a:schemeClr val="bg1"/>
                    </a:solidFill>
                    <a:latin typeface="Arial"/>
                    <a:cs typeface="Arial"/>
                  </a:rPr>
                  <a:t>NEXT STEPS</a:t>
                </a:r>
                <a:endParaRPr lang="en-US" sz="1300" b="1" dirty="0">
                  <a:solidFill>
                    <a:schemeClr val="bg1"/>
                  </a:solidFill>
                  <a:latin typeface="Arial"/>
                  <a:cs typeface="Arial"/>
                </a:endParaRPr>
              </a:p>
            </p:txBody>
          </p:sp>
        </p:grpSp>
        <p:sp>
          <p:nvSpPr>
            <p:cNvPr id="12" name="Oval 11"/>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grpSp>
        <p:nvGrpSpPr>
          <p:cNvPr id="15" name="Group 14"/>
          <p:cNvGrpSpPr/>
          <p:nvPr/>
        </p:nvGrpSpPr>
        <p:grpSpPr>
          <a:xfrm>
            <a:off x="2296338" y="225151"/>
            <a:ext cx="181400" cy="122451"/>
            <a:chOff x="4500880" y="5257020"/>
            <a:chExt cx="995680" cy="672115"/>
          </a:xfrm>
          <a:noFill/>
        </p:grpSpPr>
        <p:sp>
          <p:nvSpPr>
            <p:cNvPr id="16" name="Rounded Rectangle 15"/>
            <p:cNvSpPr/>
            <p:nvPr/>
          </p:nvSpPr>
          <p:spPr>
            <a:xfrm>
              <a:off x="4775202" y="5521956"/>
              <a:ext cx="508000" cy="142238"/>
            </a:xfrm>
            <a:prstGeom prst="roundRect">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4988560" y="5257020"/>
              <a:ext cx="508000" cy="142238"/>
            </a:xfrm>
            <a:prstGeom prst="roundRect">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4500880" y="5786897"/>
              <a:ext cx="508000" cy="142238"/>
            </a:xfrm>
            <a:prstGeom prst="roundRect">
              <a:avLst/>
            </a:prstGeom>
            <a:grp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9" name="Picture 18" descr="Basic Green Line_Ext.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4122163"/>
            <a:ext cx="3833090" cy="807433"/>
          </a:xfrm>
          <a:prstGeom prst="rect">
            <a:avLst/>
          </a:prstGeom>
        </p:spPr>
      </p:pic>
    </p:spTree>
    <p:extLst>
      <p:ext uri="{BB962C8B-B14F-4D97-AF65-F5344CB8AC3E}">
        <p14:creationId xmlns:p14="http://schemas.microsoft.com/office/powerpoint/2010/main" val="173605110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385816"/>
          </a:xfrm>
          <a:prstGeom prst="rect">
            <a:avLst/>
          </a:prstGeom>
        </p:spPr>
        <p:txBody>
          <a:bodyPr wrap="square">
            <a:spAutoFit/>
          </a:bodyPr>
          <a:lstStyle/>
          <a:p>
            <a:r>
              <a:rPr lang="en-US" sz="1400" b="1" dirty="0">
                <a:solidFill>
                  <a:schemeClr val="tx1">
                    <a:lumMod val="75000"/>
                    <a:lumOff val="25000"/>
                  </a:schemeClr>
                </a:solidFill>
                <a:latin typeface="Arial"/>
                <a:cs typeface="Arial"/>
              </a:rPr>
              <a:t>Before investing in any mutual fund, consider the investment objectives, risks, charges, and expenses. Contact Fidelity for a prospectus or, if available, a summary prospectus containing this information. Read it carefully.</a:t>
            </a:r>
          </a:p>
          <a:p>
            <a:endParaRPr lang="en-US" sz="1400" b="1" dirty="0">
              <a:solidFill>
                <a:schemeClr val="tx1">
                  <a:lumMod val="75000"/>
                  <a:lumOff val="25000"/>
                </a:schemeClr>
              </a:solidFill>
              <a:latin typeface="Arial"/>
              <a:cs typeface="Arial"/>
            </a:endParaRPr>
          </a:p>
          <a:p>
            <a:r>
              <a:rPr lang="en-US" sz="1400" dirty="0">
                <a:solidFill>
                  <a:schemeClr val="tx1">
                    <a:lumMod val="65000"/>
                    <a:lumOff val="35000"/>
                  </a:schemeClr>
                </a:solidFill>
                <a:latin typeface="Arial"/>
                <a:cs typeface="Arial"/>
              </a:rPr>
              <a:t>Investing involves risk, including risk of loss. </a:t>
            </a:r>
          </a:p>
          <a:p>
            <a:endParaRPr lang="en-US" sz="1400" dirty="0">
              <a:solidFill>
                <a:schemeClr val="tx1">
                  <a:lumMod val="65000"/>
                  <a:lumOff val="35000"/>
                </a:schemeClr>
              </a:solidFill>
              <a:latin typeface="Arial"/>
              <a:cs typeface="Arial"/>
            </a:endParaRPr>
          </a:p>
          <a:p>
            <a:r>
              <a:rPr lang="en-US" sz="1000" dirty="0">
                <a:solidFill>
                  <a:schemeClr val="tx1">
                    <a:lumMod val="65000"/>
                    <a:lumOff val="35000"/>
                  </a:schemeClr>
                </a:solidFill>
                <a:latin typeface="Arial"/>
                <a:cs typeface="Arial"/>
              </a:rPr>
              <a:t>This information is intended to be educational and is not tailored to the investment needs of any specific investor. </a:t>
            </a:r>
          </a:p>
          <a:p>
            <a:endParaRPr lang="en-US" sz="1000" dirty="0">
              <a:solidFill>
                <a:schemeClr val="tx1">
                  <a:lumMod val="65000"/>
                  <a:lumOff val="35000"/>
                </a:schemeClr>
              </a:solidFill>
              <a:latin typeface="Arial"/>
              <a:cs typeface="Arial"/>
            </a:endParaRPr>
          </a:p>
          <a:p>
            <a:r>
              <a:rPr lang="en-US" sz="1000" dirty="0">
                <a:solidFill>
                  <a:schemeClr val="tx1">
                    <a:lumMod val="65000"/>
                    <a:lumOff val="35000"/>
                  </a:schemeClr>
                </a:solidFill>
                <a:latin typeface="Arial"/>
                <a:cs typeface="Arial"/>
              </a:rPr>
              <a:t>Fidelity does not provide legal or tax advice. The information herein is general in nature and should not be considered legal or tax advice. Consult an attorney or tax professional regarding your specific situation.</a:t>
            </a:r>
            <a:endParaRPr lang="en-US" sz="1000" b="1" dirty="0">
              <a:solidFill>
                <a:schemeClr val="tx1">
                  <a:lumMod val="75000"/>
                  <a:lumOff val="25000"/>
                </a:schemeClr>
              </a:solidFill>
              <a:latin typeface="Arial"/>
              <a:cs typeface="Arial"/>
            </a:endParaRPr>
          </a:p>
          <a:p>
            <a:pPr fontAlgn="base">
              <a:spcBef>
                <a:spcPts val="600"/>
              </a:spcBef>
            </a:pPr>
            <a:r>
              <a:rPr lang="en-US" sz="1000" dirty="0">
                <a:solidFill>
                  <a:schemeClr val="tx1">
                    <a:lumMod val="65000"/>
                    <a:lumOff val="35000"/>
                  </a:schemeClr>
                </a:solidFill>
                <a:latin typeface="Arial" panose="020B0604020202020204" pitchFamily="34" charset="0"/>
                <a:cs typeface="Arial" panose="020B0604020202020204" pitchFamily="34" charset="0"/>
              </a:rPr>
              <a:t>BrokerageLink includes investments beyond those in your plan's lineup. You should compare investments and share classes that are available in your plan's lineup with those available through </a:t>
            </a:r>
            <a:r>
              <a:rPr lang="en-US" sz="1000" dirty="0" err="1">
                <a:solidFill>
                  <a:schemeClr val="tx1">
                    <a:lumMod val="65000"/>
                    <a:lumOff val="35000"/>
                  </a:schemeClr>
                </a:solidFill>
                <a:latin typeface="Arial" panose="020B0604020202020204" pitchFamily="34" charset="0"/>
                <a:cs typeface="Arial" panose="020B0604020202020204" pitchFamily="34" charset="0"/>
              </a:rPr>
              <a:t>BrokerageLink</a:t>
            </a:r>
            <a:r>
              <a:rPr lang="en-US" sz="1000" dirty="0">
                <a:solidFill>
                  <a:schemeClr val="tx1">
                    <a:lumMod val="65000"/>
                    <a:lumOff val="35000"/>
                  </a:schemeClr>
                </a:solidFill>
                <a:latin typeface="Arial" panose="020B0604020202020204" pitchFamily="34" charset="0"/>
                <a:cs typeface="Arial" panose="020B0604020202020204" pitchFamily="34" charset="0"/>
              </a:rPr>
              <a:t>, and determine the available investment and share class that is appropriate for your situation. The plan fiduciary neither evaluates nor monitors the investments available through </a:t>
            </a:r>
            <a:r>
              <a:rPr lang="en-US" sz="1000" dirty="0" err="1">
                <a:solidFill>
                  <a:schemeClr val="tx1">
                    <a:lumMod val="65000"/>
                    <a:lumOff val="35000"/>
                  </a:schemeClr>
                </a:solidFill>
                <a:latin typeface="Arial" panose="020B0604020202020204" pitchFamily="34" charset="0"/>
                <a:cs typeface="Arial" panose="020B0604020202020204" pitchFamily="34" charset="0"/>
              </a:rPr>
              <a:t>BrokerageLink</a:t>
            </a:r>
            <a:r>
              <a:rPr lang="en-US" sz="1000" dirty="0">
                <a:solidFill>
                  <a:schemeClr val="tx1">
                    <a:lumMod val="65000"/>
                    <a:lumOff val="35000"/>
                  </a:schemeClr>
                </a:solidFill>
                <a:latin typeface="Arial" panose="020B0604020202020204" pitchFamily="34" charset="0"/>
                <a:cs typeface="Arial" panose="020B0604020202020204" pitchFamily="34" charset="0"/>
              </a:rPr>
              <a:t>. It is your responsibility to ensure that the investments you select are suitable for your situation, including your goals, time horizon, and risk tolerance.</a:t>
            </a:r>
          </a:p>
          <a:p>
            <a:endParaRPr lang="en-US" sz="1000" dirty="0">
              <a:solidFill>
                <a:schemeClr val="tx1">
                  <a:lumMod val="75000"/>
                  <a:lumOff val="25000"/>
                </a:schemeClr>
              </a:solidFill>
              <a:latin typeface="Arial"/>
              <a:cs typeface="Arial"/>
            </a:endParaRPr>
          </a:p>
          <a:p>
            <a:endParaRPr lang="en-US" sz="1000" dirty="0">
              <a:solidFill>
                <a:schemeClr val="tx1">
                  <a:lumMod val="65000"/>
                  <a:lumOff val="35000"/>
                </a:schemeClr>
              </a:solidFill>
              <a:latin typeface="Arial"/>
              <a:cs typeface="Arial"/>
            </a:endParaRPr>
          </a:p>
          <a:p>
            <a:r>
              <a:rPr lang="en-US" sz="1000" dirty="0">
                <a:solidFill>
                  <a:schemeClr val="tx1">
                    <a:lumMod val="65000"/>
                    <a:lumOff val="35000"/>
                  </a:schemeClr>
                </a:solidFill>
                <a:latin typeface="Arial"/>
                <a:cs typeface="Arial"/>
              </a:rPr>
              <a:t>Fidelity Brokerage Services LLC, Member NYSE, SIPC, 900 Salem Street, Smithfield, RI 02917</a:t>
            </a:r>
          </a:p>
          <a:p>
            <a:endParaRPr lang="en-US" sz="1000" dirty="0">
              <a:solidFill>
                <a:schemeClr val="tx1">
                  <a:lumMod val="65000"/>
                  <a:lumOff val="35000"/>
                </a:schemeClr>
              </a:solidFill>
              <a:latin typeface="Arial"/>
              <a:cs typeface="Arial"/>
            </a:endParaRPr>
          </a:p>
          <a:p>
            <a:r>
              <a:rPr lang="en-US" sz="1000" dirty="0">
                <a:solidFill>
                  <a:schemeClr val="tx1">
                    <a:lumMod val="65000"/>
                    <a:lumOff val="35000"/>
                  </a:schemeClr>
                </a:solidFill>
                <a:latin typeface="Arial"/>
                <a:cs typeface="Arial"/>
              </a:rPr>
              <a:t>© 2017 – 2023 FMR LLC. All rights reserved.</a:t>
            </a:r>
          </a:p>
          <a:p>
            <a:r>
              <a:rPr lang="en-US" sz="1000" dirty="0">
                <a:solidFill>
                  <a:schemeClr val="tx1">
                    <a:lumMod val="65000"/>
                    <a:lumOff val="35000"/>
                  </a:schemeClr>
                </a:solidFill>
                <a:latin typeface="Arial"/>
                <a:cs typeface="Arial"/>
              </a:rPr>
              <a:t>1139447.1.0</a:t>
            </a:r>
          </a:p>
          <a:p>
            <a:endParaRPr lang="en-US" sz="1000" dirty="0">
              <a:solidFill>
                <a:schemeClr val="tx1">
                  <a:lumMod val="75000"/>
                  <a:lumOff val="25000"/>
                </a:schemeClr>
              </a:solidFill>
              <a:latin typeface="Arial"/>
              <a:cs typeface="Arial"/>
            </a:endParaRPr>
          </a:p>
          <a:p>
            <a:endParaRPr lang="en-US" sz="800" dirty="0">
              <a:solidFill>
                <a:schemeClr val="tx1">
                  <a:lumMod val="65000"/>
                  <a:lumOff val="35000"/>
                </a:schemeClr>
              </a:solidFill>
              <a:latin typeface="Arial"/>
              <a:cs typeface="Arial"/>
            </a:endParaRPr>
          </a:p>
          <a:p>
            <a:endParaRPr lang="en-US" sz="800" dirty="0">
              <a:solidFill>
                <a:schemeClr val="tx1">
                  <a:lumMod val="65000"/>
                  <a:lumOff val="35000"/>
                </a:schemeClr>
              </a:solidFill>
              <a:latin typeface="Arial"/>
              <a:cs typeface="Arial"/>
            </a:endParaRPr>
          </a:p>
          <a:p>
            <a:endParaRPr lang="en-US" sz="800" dirty="0">
              <a:solidFill>
                <a:schemeClr val="tx1">
                  <a:lumMod val="65000"/>
                  <a:lumOff val="35000"/>
                </a:schemeClr>
              </a:solidFill>
              <a:latin typeface="Arial"/>
              <a:cs typeface="Arial"/>
            </a:endParaRPr>
          </a:p>
          <a:p>
            <a:endParaRPr lang="en-US" sz="800" dirty="0">
              <a:solidFill>
                <a:schemeClr val="tx1">
                  <a:lumMod val="65000"/>
                  <a:lumOff val="35000"/>
                </a:schemeClr>
              </a:solidFill>
              <a:latin typeface="Arial"/>
              <a:cs typeface="Arial"/>
            </a:endParaRPr>
          </a:p>
          <a:p>
            <a:endParaRPr lang="en-US" sz="800"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2035200172"/>
      </p:ext>
    </p:extLst>
  </p:cSld>
  <p:clrMapOvr>
    <a:masterClrMapping/>
  </p:clrMapOvr>
  <p:transition spd="slow">
    <p:push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4294967295"/>
          </p:nvPr>
        </p:nvSpPr>
        <p:spPr>
          <a:xfrm>
            <a:off x="319088" y="840582"/>
            <a:ext cx="8329612" cy="1731169"/>
          </a:xfrm>
          <a:prstGeom prst="rect">
            <a:avLst/>
          </a:prstGeom>
        </p:spPr>
        <p:txBody>
          <a:bodyPr/>
          <a:lstStyle/>
          <a:p>
            <a:pPr eaLnBrk="1" hangingPunct="1"/>
            <a:r>
              <a:rPr lang="en-US" altLang="en-US" dirty="0">
                <a:solidFill>
                  <a:schemeClr val="tx2"/>
                </a:solidFill>
              </a:rPr>
              <a:t>457(b) Deferred Compensation Plan</a:t>
            </a:r>
          </a:p>
          <a:p>
            <a:pPr marL="0" indent="0" eaLnBrk="1" hangingPunct="1">
              <a:buNone/>
            </a:pPr>
            <a:endParaRPr lang="en-US" altLang="en-US" dirty="0">
              <a:solidFill>
                <a:schemeClr val="tx2"/>
              </a:solidFill>
            </a:endParaRPr>
          </a:p>
          <a:p>
            <a:pPr marL="863600" lvl="2" indent="-228600"/>
            <a:r>
              <a:rPr lang="en-US" altLang="en-US" dirty="0"/>
              <a:t>You can contribute up to 100% of your salary to the Plan on a Pretax or Roth basis, subject to the annual IRS dollar limit of $23,00 in 2024. ($30,000 Over age 50)</a:t>
            </a:r>
            <a:endParaRPr lang="en-US" altLang="en-US" dirty="0">
              <a:ea typeface="ＭＳ Ｐゴシック" pitchFamily="34" charset="-128"/>
            </a:endParaRPr>
          </a:p>
          <a:p>
            <a:pPr marL="1270000" lvl="3" eaLnBrk="1" hangingPunct="1">
              <a:buFont typeface="Arial" charset="0"/>
              <a:buNone/>
            </a:pPr>
            <a:endParaRPr lang="en-US" altLang="en-US" dirty="0">
              <a:ea typeface="ＭＳ Ｐゴシック" pitchFamily="34" charset="-128"/>
            </a:endParaRPr>
          </a:p>
        </p:txBody>
      </p:sp>
      <p:grpSp>
        <p:nvGrpSpPr>
          <p:cNvPr id="2" name="Group 1">
            <a:extLst>
              <a:ext uri="{FF2B5EF4-FFF2-40B4-BE49-F238E27FC236}">
                <a16:creationId xmlns:a16="http://schemas.microsoft.com/office/drawing/2014/main" id="{7FC99C64-8D85-0A8C-C537-D02E594D1D00}"/>
              </a:ext>
            </a:extLst>
          </p:cNvPr>
          <p:cNvGrpSpPr/>
          <p:nvPr/>
        </p:nvGrpSpPr>
        <p:grpSpPr>
          <a:xfrm>
            <a:off x="253397" y="0"/>
            <a:ext cx="2407627" cy="561402"/>
            <a:chOff x="5913317" y="0"/>
            <a:chExt cx="2407627" cy="561402"/>
          </a:xfrm>
        </p:grpSpPr>
        <p:sp>
          <p:nvSpPr>
            <p:cNvPr id="3" name="Round Same Side Corner Rectangle 58">
              <a:extLst>
                <a:ext uri="{FF2B5EF4-FFF2-40B4-BE49-F238E27FC236}">
                  <a16:creationId xmlns:a16="http://schemas.microsoft.com/office/drawing/2014/main" id="{D9039F77-73AB-2C94-6DC2-2D8015534711}"/>
                </a:ext>
              </a:extLst>
            </p:cNvPr>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4" name="Group 3">
              <a:extLst>
                <a:ext uri="{FF2B5EF4-FFF2-40B4-BE49-F238E27FC236}">
                  <a16:creationId xmlns:a16="http://schemas.microsoft.com/office/drawing/2014/main" id="{BA77EEFE-5DB4-C1D6-7C59-E95D44590CD9}"/>
                </a:ext>
              </a:extLst>
            </p:cNvPr>
            <p:cNvGrpSpPr/>
            <p:nvPr/>
          </p:nvGrpSpPr>
          <p:grpSpPr>
            <a:xfrm>
              <a:off x="5998058" y="117953"/>
              <a:ext cx="1806980" cy="328396"/>
              <a:chOff x="-18290" y="2448962"/>
              <a:chExt cx="1806980" cy="288079"/>
            </a:xfrm>
          </p:grpSpPr>
          <p:sp>
            <p:nvSpPr>
              <p:cNvPr id="6" name="Rounded Rectangle 61">
                <a:extLst>
                  <a:ext uri="{FF2B5EF4-FFF2-40B4-BE49-F238E27FC236}">
                    <a16:creationId xmlns:a16="http://schemas.microsoft.com/office/drawing/2014/main" id="{37159D81-4C99-63FF-1054-321125A4731F}"/>
                  </a:ext>
                </a:extLst>
              </p:cNvPr>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 name="TextBox 6">
                <a:extLst>
                  <a:ext uri="{FF2B5EF4-FFF2-40B4-BE49-F238E27FC236}">
                    <a16:creationId xmlns:a16="http://schemas.microsoft.com/office/drawing/2014/main" id="{4BA8ECC5-C8DF-45A7-CD4F-D2F3079E61A3}"/>
                  </a:ext>
                </a:extLst>
              </p:cNvPr>
              <p:cNvSpPr txBox="1"/>
              <p:nvPr/>
            </p:nvSpPr>
            <p:spPr>
              <a:xfrm>
                <a:off x="-18290" y="2496281"/>
                <a:ext cx="1806980" cy="227242"/>
              </a:xfrm>
              <a:prstGeom prst="rect">
                <a:avLst/>
              </a:prstGeom>
              <a:noFill/>
            </p:spPr>
            <p:txBody>
              <a:bodyPr wrap="square" rtlCol="0">
                <a:spAutoFit/>
              </a:bodyPr>
              <a:lstStyle/>
              <a:p>
                <a:pPr lvl="0" algn="ctr">
                  <a:lnSpc>
                    <a:spcPct val="80000"/>
                  </a:lnSpc>
                </a:pPr>
                <a:r>
                  <a:rPr lang="en-US" sz="1300" b="1" kern="1300" dirty="0">
                    <a:solidFill>
                      <a:schemeClr val="bg1"/>
                    </a:solidFill>
                    <a:latin typeface="Arial"/>
                    <a:cs typeface="Arial"/>
                  </a:rPr>
                  <a:t>ABOUT YOUR PLAN</a:t>
                </a:r>
                <a:endParaRPr lang="en-US" sz="1300" b="1" dirty="0">
                  <a:solidFill>
                    <a:schemeClr val="bg1"/>
                  </a:solidFill>
                  <a:latin typeface="Arial"/>
                  <a:cs typeface="Arial"/>
                </a:endParaRPr>
              </a:p>
            </p:txBody>
          </p:sp>
        </p:grpSp>
        <p:sp>
          <p:nvSpPr>
            <p:cNvPr id="5" name="Oval 4">
              <a:extLst>
                <a:ext uri="{FF2B5EF4-FFF2-40B4-BE49-F238E27FC236}">
                  <a16:creationId xmlns:a16="http://schemas.microsoft.com/office/drawing/2014/main" id="{78ED82F9-6184-EE2A-33B8-7937B2BAAF52}"/>
                </a:ext>
              </a:extLst>
            </p:cNvPr>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grpSp>
        <p:nvGrpSpPr>
          <p:cNvPr id="8" name="Group 7">
            <a:extLst>
              <a:ext uri="{FF2B5EF4-FFF2-40B4-BE49-F238E27FC236}">
                <a16:creationId xmlns:a16="http://schemas.microsoft.com/office/drawing/2014/main" id="{F28284D1-6933-A18F-0DFB-E59267047274}"/>
              </a:ext>
            </a:extLst>
          </p:cNvPr>
          <p:cNvGrpSpPr/>
          <p:nvPr/>
        </p:nvGrpSpPr>
        <p:grpSpPr>
          <a:xfrm>
            <a:off x="2285999" y="175689"/>
            <a:ext cx="193675" cy="193675"/>
            <a:chOff x="8694738" y="7683501"/>
            <a:chExt cx="577850" cy="577851"/>
          </a:xfrm>
          <a:solidFill>
            <a:schemeClr val="bg1"/>
          </a:solidFill>
        </p:grpSpPr>
        <p:sp>
          <p:nvSpPr>
            <p:cNvPr id="9" name="Freeform 171">
              <a:extLst>
                <a:ext uri="{FF2B5EF4-FFF2-40B4-BE49-F238E27FC236}">
                  <a16:creationId xmlns:a16="http://schemas.microsoft.com/office/drawing/2014/main" id="{C071812B-CA2D-350E-A7EB-9124AB6C105A}"/>
                </a:ext>
              </a:extLst>
            </p:cNvPr>
            <p:cNvSpPr>
              <a:spLocks noEditPoints="1"/>
            </p:cNvSpPr>
            <p:nvPr/>
          </p:nvSpPr>
          <p:spPr bwMode="auto">
            <a:xfrm>
              <a:off x="8694738" y="7875589"/>
              <a:ext cx="577850" cy="385763"/>
            </a:xfrm>
            <a:custGeom>
              <a:avLst/>
              <a:gdLst>
                <a:gd name="T0" fmla="*/ 236 w 240"/>
                <a:gd name="T1" fmla="*/ 152 h 160"/>
                <a:gd name="T2" fmla="*/ 224 w 240"/>
                <a:gd name="T3" fmla="*/ 152 h 160"/>
                <a:gd name="T4" fmla="*/ 224 w 240"/>
                <a:gd name="T5" fmla="*/ 4 h 160"/>
                <a:gd name="T6" fmla="*/ 220 w 240"/>
                <a:gd name="T7" fmla="*/ 0 h 160"/>
                <a:gd name="T8" fmla="*/ 188 w 240"/>
                <a:gd name="T9" fmla="*/ 0 h 160"/>
                <a:gd name="T10" fmla="*/ 184 w 240"/>
                <a:gd name="T11" fmla="*/ 4 h 160"/>
                <a:gd name="T12" fmla="*/ 184 w 240"/>
                <a:gd name="T13" fmla="*/ 152 h 160"/>
                <a:gd name="T14" fmla="*/ 168 w 240"/>
                <a:gd name="T15" fmla="*/ 152 h 160"/>
                <a:gd name="T16" fmla="*/ 168 w 240"/>
                <a:gd name="T17" fmla="*/ 76 h 160"/>
                <a:gd name="T18" fmla="*/ 164 w 240"/>
                <a:gd name="T19" fmla="*/ 72 h 160"/>
                <a:gd name="T20" fmla="*/ 132 w 240"/>
                <a:gd name="T21" fmla="*/ 72 h 160"/>
                <a:gd name="T22" fmla="*/ 128 w 240"/>
                <a:gd name="T23" fmla="*/ 76 h 160"/>
                <a:gd name="T24" fmla="*/ 128 w 240"/>
                <a:gd name="T25" fmla="*/ 152 h 160"/>
                <a:gd name="T26" fmla="*/ 112 w 240"/>
                <a:gd name="T27" fmla="*/ 152 h 160"/>
                <a:gd name="T28" fmla="*/ 112 w 240"/>
                <a:gd name="T29" fmla="*/ 52 h 160"/>
                <a:gd name="T30" fmla="*/ 108 w 240"/>
                <a:gd name="T31" fmla="*/ 48 h 160"/>
                <a:gd name="T32" fmla="*/ 76 w 240"/>
                <a:gd name="T33" fmla="*/ 48 h 160"/>
                <a:gd name="T34" fmla="*/ 72 w 240"/>
                <a:gd name="T35" fmla="*/ 52 h 160"/>
                <a:gd name="T36" fmla="*/ 72 w 240"/>
                <a:gd name="T37" fmla="*/ 152 h 160"/>
                <a:gd name="T38" fmla="*/ 56 w 240"/>
                <a:gd name="T39" fmla="*/ 152 h 160"/>
                <a:gd name="T40" fmla="*/ 56 w 240"/>
                <a:gd name="T41" fmla="*/ 108 h 160"/>
                <a:gd name="T42" fmla="*/ 52 w 240"/>
                <a:gd name="T43" fmla="*/ 104 h 160"/>
                <a:gd name="T44" fmla="*/ 20 w 240"/>
                <a:gd name="T45" fmla="*/ 104 h 160"/>
                <a:gd name="T46" fmla="*/ 16 w 240"/>
                <a:gd name="T47" fmla="*/ 108 h 160"/>
                <a:gd name="T48" fmla="*/ 16 w 240"/>
                <a:gd name="T49" fmla="*/ 152 h 160"/>
                <a:gd name="T50" fmla="*/ 4 w 240"/>
                <a:gd name="T51" fmla="*/ 152 h 160"/>
                <a:gd name="T52" fmla="*/ 0 w 240"/>
                <a:gd name="T53" fmla="*/ 156 h 160"/>
                <a:gd name="T54" fmla="*/ 4 w 240"/>
                <a:gd name="T55" fmla="*/ 160 h 160"/>
                <a:gd name="T56" fmla="*/ 20 w 240"/>
                <a:gd name="T57" fmla="*/ 160 h 160"/>
                <a:gd name="T58" fmla="*/ 52 w 240"/>
                <a:gd name="T59" fmla="*/ 160 h 160"/>
                <a:gd name="T60" fmla="*/ 76 w 240"/>
                <a:gd name="T61" fmla="*/ 160 h 160"/>
                <a:gd name="T62" fmla="*/ 108 w 240"/>
                <a:gd name="T63" fmla="*/ 160 h 160"/>
                <a:gd name="T64" fmla="*/ 132 w 240"/>
                <a:gd name="T65" fmla="*/ 160 h 160"/>
                <a:gd name="T66" fmla="*/ 164 w 240"/>
                <a:gd name="T67" fmla="*/ 160 h 160"/>
                <a:gd name="T68" fmla="*/ 188 w 240"/>
                <a:gd name="T69" fmla="*/ 160 h 160"/>
                <a:gd name="T70" fmla="*/ 220 w 240"/>
                <a:gd name="T71" fmla="*/ 160 h 160"/>
                <a:gd name="T72" fmla="*/ 236 w 240"/>
                <a:gd name="T73" fmla="*/ 160 h 160"/>
                <a:gd name="T74" fmla="*/ 240 w 240"/>
                <a:gd name="T75" fmla="*/ 156 h 160"/>
                <a:gd name="T76" fmla="*/ 236 w 240"/>
                <a:gd name="T77" fmla="*/ 152 h 160"/>
                <a:gd name="T78" fmla="*/ 24 w 240"/>
                <a:gd name="T79" fmla="*/ 152 h 160"/>
                <a:gd name="T80" fmla="*/ 24 w 240"/>
                <a:gd name="T81" fmla="*/ 112 h 160"/>
                <a:gd name="T82" fmla="*/ 48 w 240"/>
                <a:gd name="T83" fmla="*/ 112 h 160"/>
                <a:gd name="T84" fmla="*/ 48 w 240"/>
                <a:gd name="T85" fmla="*/ 152 h 160"/>
                <a:gd name="T86" fmla="*/ 24 w 240"/>
                <a:gd name="T87" fmla="*/ 152 h 160"/>
                <a:gd name="T88" fmla="*/ 80 w 240"/>
                <a:gd name="T89" fmla="*/ 152 h 160"/>
                <a:gd name="T90" fmla="*/ 80 w 240"/>
                <a:gd name="T91" fmla="*/ 56 h 160"/>
                <a:gd name="T92" fmla="*/ 104 w 240"/>
                <a:gd name="T93" fmla="*/ 56 h 160"/>
                <a:gd name="T94" fmla="*/ 104 w 240"/>
                <a:gd name="T95" fmla="*/ 152 h 160"/>
                <a:gd name="T96" fmla="*/ 80 w 240"/>
                <a:gd name="T97" fmla="*/ 152 h 160"/>
                <a:gd name="T98" fmla="*/ 136 w 240"/>
                <a:gd name="T99" fmla="*/ 152 h 160"/>
                <a:gd name="T100" fmla="*/ 136 w 240"/>
                <a:gd name="T101" fmla="*/ 80 h 160"/>
                <a:gd name="T102" fmla="*/ 160 w 240"/>
                <a:gd name="T103" fmla="*/ 80 h 160"/>
                <a:gd name="T104" fmla="*/ 160 w 240"/>
                <a:gd name="T105" fmla="*/ 152 h 160"/>
                <a:gd name="T106" fmla="*/ 136 w 240"/>
                <a:gd name="T107" fmla="*/ 152 h 160"/>
                <a:gd name="T108" fmla="*/ 192 w 240"/>
                <a:gd name="T109" fmla="*/ 152 h 160"/>
                <a:gd name="T110" fmla="*/ 192 w 240"/>
                <a:gd name="T111" fmla="*/ 8 h 160"/>
                <a:gd name="T112" fmla="*/ 216 w 240"/>
                <a:gd name="T113" fmla="*/ 8 h 160"/>
                <a:gd name="T114" fmla="*/ 216 w 240"/>
                <a:gd name="T115" fmla="*/ 152 h 160"/>
                <a:gd name="T116" fmla="*/ 192 w 240"/>
                <a:gd name="T11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160">
                  <a:moveTo>
                    <a:pt x="236" y="152"/>
                  </a:moveTo>
                  <a:cubicBezTo>
                    <a:pt x="224" y="152"/>
                    <a:pt x="224" y="152"/>
                    <a:pt x="224" y="152"/>
                  </a:cubicBezTo>
                  <a:cubicBezTo>
                    <a:pt x="224" y="4"/>
                    <a:pt x="224" y="4"/>
                    <a:pt x="224" y="4"/>
                  </a:cubicBezTo>
                  <a:cubicBezTo>
                    <a:pt x="224" y="2"/>
                    <a:pt x="222" y="0"/>
                    <a:pt x="220" y="0"/>
                  </a:cubicBezTo>
                  <a:cubicBezTo>
                    <a:pt x="188" y="0"/>
                    <a:pt x="188" y="0"/>
                    <a:pt x="188" y="0"/>
                  </a:cubicBezTo>
                  <a:cubicBezTo>
                    <a:pt x="186" y="0"/>
                    <a:pt x="184" y="2"/>
                    <a:pt x="184" y="4"/>
                  </a:cubicBezTo>
                  <a:cubicBezTo>
                    <a:pt x="184" y="152"/>
                    <a:pt x="184" y="152"/>
                    <a:pt x="184" y="152"/>
                  </a:cubicBezTo>
                  <a:cubicBezTo>
                    <a:pt x="168" y="152"/>
                    <a:pt x="168" y="152"/>
                    <a:pt x="168" y="152"/>
                  </a:cubicBezTo>
                  <a:cubicBezTo>
                    <a:pt x="168" y="76"/>
                    <a:pt x="168" y="76"/>
                    <a:pt x="168" y="76"/>
                  </a:cubicBezTo>
                  <a:cubicBezTo>
                    <a:pt x="168" y="74"/>
                    <a:pt x="166" y="72"/>
                    <a:pt x="164" y="72"/>
                  </a:cubicBezTo>
                  <a:cubicBezTo>
                    <a:pt x="132" y="72"/>
                    <a:pt x="132" y="72"/>
                    <a:pt x="132" y="72"/>
                  </a:cubicBezTo>
                  <a:cubicBezTo>
                    <a:pt x="130" y="72"/>
                    <a:pt x="128" y="74"/>
                    <a:pt x="128" y="76"/>
                  </a:cubicBezTo>
                  <a:cubicBezTo>
                    <a:pt x="128" y="152"/>
                    <a:pt x="128" y="152"/>
                    <a:pt x="128" y="152"/>
                  </a:cubicBezTo>
                  <a:cubicBezTo>
                    <a:pt x="112" y="152"/>
                    <a:pt x="112" y="152"/>
                    <a:pt x="112" y="152"/>
                  </a:cubicBezTo>
                  <a:cubicBezTo>
                    <a:pt x="112" y="52"/>
                    <a:pt x="112" y="52"/>
                    <a:pt x="112" y="52"/>
                  </a:cubicBezTo>
                  <a:cubicBezTo>
                    <a:pt x="112" y="50"/>
                    <a:pt x="110" y="48"/>
                    <a:pt x="108" y="48"/>
                  </a:cubicBezTo>
                  <a:cubicBezTo>
                    <a:pt x="76" y="48"/>
                    <a:pt x="76" y="48"/>
                    <a:pt x="76" y="48"/>
                  </a:cubicBezTo>
                  <a:cubicBezTo>
                    <a:pt x="74" y="48"/>
                    <a:pt x="72" y="50"/>
                    <a:pt x="72" y="52"/>
                  </a:cubicBezTo>
                  <a:cubicBezTo>
                    <a:pt x="72" y="152"/>
                    <a:pt x="72" y="152"/>
                    <a:pt x="72" y="152"/>
                  </a:cubicBezTo>
                  <a:cubicBezTo>
                    <a:pt x="56" y="152"/>
                    <a:pt x="56" y="152"/>
                    <a:pt x="56" y="152"/>
                  </a:cubicBezTo>
                  <a:cubicBezTo>
                    <a:pt x="56" y="108"/>
                    <a:pt x="56" y="108"/>
                    <a:pt x="56" y="108"/>
                  </a:cubicBezTo>
                  <a:cubicBezTo>
                    <a:pt x="56" y="106"/>
                    <a:pt x="54" y="104"/>
                    <a:pt x="52" y="104"/>
                  </a:cubicBezTo>
                  <a:cubicBezTo>
                    <a:pt x="20" y="104"/>
                    <a:pt x="20" y="104"/>
                    <a:pt x="20" y="104"/>
                  </a:cubicBezTo>
                  <a:cubicBezTo>
                    <a:pt x="18" y="104"/>
                    <a:pt x="16" y="106"/>
                    <a:pt x="16" y="108"/>
                  </a:cubicBezTo>
                  <a:cubicBezTo>
                    <a:pt x="16" y="152"/>
                    <a:pt x="16" y="152"/>
                    <a:pt x="16" y="152"/>
                  </a:cubicBezTo>
                  <a:cubicBezTo>
                    <a:pt x="4" y="152"/>
                    <a:pt x="4" y="152"/>
                    <a:pt x="4" y="152"/>
                  </a:cubicBezTo>
                  <a:cubicBezTo>
                    <a:pt x="2" y="152"/>
                    <a:pt x="0" y="154"/>
                    <a:pt x="0" y="156"/>
                  </a:cubicBezTo>
                  <a:cubicBezTo>
                    <a:pt x="0" y="158"/>
                    <a:pt x="2" y="160"/>
                    <a:pt x="4" y="160"/>
                  </a:cubicBezTo>
                  <a:cubicBezTo>
                    <a:pt x="20" y="160"/>
                    <a:pt x="20" y="160"/>
                    <a:pt x="20" y="160"/>
                  </a:cubicBezTo>
                  <a:cubicBezTo>
                    <a:pt x="52" y="160"/>
                    <a:pt x="52" y="160"/>
                    <a:pt x="52" y="160"/>
                  </a:cubicBezTo>
                  <a:cubicBezTo>
                    <a:pt x="76" y="160"/>
                    <a:pt x="76" y="160"/>
                    <a:pt x="76" y="160"/>
                  </a:cubicBezTo>
                  <a:cubicBezTo>
                    <a:pt x="108" y="160"/>
                    <a:pt x="108" y="160"/>
                    <a:pt x="108" y="160"/>
                  </a:cubicBezTo>
                  <a:cubicBezTo>
                    <a:pt x="132" y="160"/>
                    <a:pt x="132" y="160"/>
                    <a:pt x="132" y="160"/>
                  </a:cubicBezTo>
                  <a:cubicBezTo>
                    <a:pt x="164" y="160"/>
                    <a:pt x="164" y="160"/>
                    <a:pt x="164" y="160"/>
                  </a:cubicBezTo>
                  <a:cubicBezTo>
                    <a:pt x="188" y="160"/>
                    <a:pt x="188" y="160"/>
                    <a:pt x="188" y="160"/>
                  </a:cubicBezTo>
                  <a:cubicBezTo>
                    <a:pt x="220" y="160"/>
                    <a:pt x="220" y="160"/>
                    <a:pt x="220" y="160"/>
                  </a:cubicBezTo>
                  <a:cubicBezTo>
                    <a:pt x="236" y="160"/>
                    <a:pt x="236" y="160"/>
                    <a:pt x="236" y="160"/>
                  </a:cubicBezTo>
                  <a:cubicBezTo>
                    <a:pt x="238" y="160"/>
                    <a:pt x="240" y="158"/>
                    <a:pt x="240" y="156"/>
                  </a:cubicBezTo>
                  <a:cubicBezTo>
                    <a:pt x="240" y="154"/>
                    <a:pt x="238" y="152"/>
                    <a:pt x="236" y="152"/>
                  </a:cubicBezTo>
                  <a:close/>
                  <a:moveTo>
                    <a:pt x="24" y="152"/>
                  </a:moveTo>
                  <a:cubicBezTo>
                    <a:pt x="24" y="112"/>
                    <a:pt x="24" y="112"/>
                    <a:pt x="24" y="112"/>
                  </a:cubicBezTo>
                  <a:cubicBezTo>
                    <a:pt x="48" y="112"/>
                    <a:pt x="48" y="112"/>
                    <a:pt x="48" y="112"/>
                  </a:cubicBezTo>
                  <a:cubicBezTo>
                    <a:pt x="48" y="152"/>
                    <a:pt x="48" y="152"/>
                    <a:pt x="48" y="152"/>
                  </a:cubicBezTo>
                  <a:lnTo>
                    <a:pt x="24" y="152"/>
                  </a:lnTo>
                  <a:close/>
                  <a:moveTo>
                    <a:pt x="80" y="152"/>
                  </a:moveTo>
                  <a:cubicBezTo>
                    <a:pt x="80" y="56"/>
                    <a:pt x="80" y="56"/>
                    <a:pt x="80" y="56"/>
                  </a:cubicBezTo>
                  <a:cubicBezTo>
                    <a:pt x="104" y="56"/>
                    <a:pt x="104" y="56"/>
                    <a:pt x="104" y="56"/>
                  </a:cubicBezTo>
                  <a:cubicBezTo>
                    <a:pt x="104" y="152"/>
                    <a:pt x="104" y="152"/>
                    <a:pt x="104" y="152"/>
                  </a:cubicBezTo>
                  <a:lnTo>
                    <a:pt x="80" y="152"/>
                  </a:lnTo>
                  <a:close/>
                  <a:moveTo>
                    <a:pt x="136" y="152"/>
                  </a:moveTo>
                  <a:cubicBezTo>
                    <a:pt x="136" y="80"/>
                    <a:pt x="136" y="80"/>
                    <a:pt x="136" y="80"/>
                  </a:cubicBezTo>
                  <a:cubicBezTo>
                    <a:pt x="160" y="80"/>
                    <a:pt x="160" y="80"/>
                    <a:pt x="160" y="80"/>
                  </a:cubicBezTo>
                  <a:cubicBezTo>
                    <a:pt x="160" y="152"/>
                    <a:pt x="160" y="152"/>
                    <a:pt x="160" y="152"/>
                  </a:cubicBezTo>
                  <a:lnTo>
                    <a:pt x="136" y="152"/>
                  </a:lnTo>
                  <a:close/>
                  <a:moveTo>
                    <a:pt x="192" y="152"/>
                  </a:moveTo>
                  <a:cubicBezTo>
                    <a:pt x="192" y="8"/>
                    <a:pt x="192" y="8"/>
                    <a:pt x="192" y="8"/>
                  </a:cubicBezTo>
                  <a:cubicBezTo>
                    <a:pt x="216" y="8"/>
                    <a:pt x="216" y="8"/>
                    <a:pt x="216" y="8"/>
                  </a:cubicBezTo>
                  <a:cubicBezTo>
                    <a:pt x="216" y="152"/>
                    <a:pt x="216" y="152"/>
                    <a:pt x="216" y="152"/>
                  </a:cubicBezTo>
                  <a:lnTo>
                    <a:pt x="192" y="152"/>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72">
              <a:extLst>
                <a:ext uri="{FF2B5EF4-FFF2-40B4-BE49-F238E27FC236}">
                  <a16:creationId xmlns:a16="http://schemas.microsoft.com/office/drawing/2014/main" id="{A412B11F-CA5D-9DE1-514F-F0A5E97B13EF}"/>
                </a:ext>
              </a:extLst>
            </p:cNvPr>
            <p:cNvSpPr>
              <a:spLocks noEditPoints="1"/>
            </p:cNvSpPr>
            <p:nvPr/>
          </p:nvSpPr>
          <p:spPr bwMode="auto">
            <a:xfrm>
              <a:off x="8732838" y="7683501"/>
              <a:ext cx="511175" cy="317500"/>
            </a:xfrm>
            <a:custGeom>
              <a:avLst/>
              <a:gdLst>
                <a:gd name="T0" fmla="*/ 16 w 212"/>
                <a:gd name="T1" fmla="*/ 132 h 132"/>
                <a:gd name="T2" fmla="*/ 32 w 212"/>
                <a:gd name="T3" fmla="*/ 116 h 132"/>
                <a:gd name="T4" fmla="*/ 30 w 212"/>
                <a:gd name="T5" fmla="*/ 109 h 132"/>
                <a:gd name="T6" fmla="*/ 67 w 212"/>
                <a:gd name="T7" fmla="*/ 77 h 132"/>
                <a:gd name="T8" fmla="*/ 76 w 212"/>
                <a:gd name="T9" fmla="*/ 80 h 132"/>
                <a:gd name="T10" fmla="*/ 89 w 212"/>
                <a:gd name="T11" fmla="*/ 73 h 132"/>
                <a:gd name="T12" fmla="*/ 120 w 212"/>
                <a:gd name="T13" fmla="*/ 86 h 132"/>
                <a:gd name="T14" fmla="*/ 120 w 212"/>
                <a:gd name="T15" fmla="*/ 88 h 132"/>
                <a:gd name="T16" fmla="*/ 136 w 212"/>
                <a:gd name="T17" fmla="*/ 104 h 132"/>
                <a:gd name="T18" fmla="*/ 152 w 212"/>
                <a:gd name="T19" fmla="*/ 88 h 132"/>
                <a:gd name="T20" fmla="*/ 149 w 212"/>
                <a:gd name="T21" fmla="*/ 79 h 132"/>
                <a:gd name="T22" fmla="*/ 189 w 212"/>
                <a:gd name="T23" fmla="*/ 30 h 132"/>
                <a:gd name="T24" fmla="*/ 196 w 212"/>
                <a:gd name="T25" fmla="*/ 32 h 132"/>
                <a:gd name="T26" fmla="*/ 212 w 212"/>
                <a:gd name="T27" fmla="*/ 16 h 132"/>
                <a:gd name="T28" fmla="*/ 196 w 212"/>
                <a:gd name="T29" fmla="*/ 0 h 132"/>
                <a:gd name="T30" fmla="*/ 180 w 212"/>
                <a:gd name="T31" fmla="*/ 16 h 132"/>
                <a:gd name="T32" fmla="*/ 183 w 212"/>
                <a:gd name="T33" fmla="*/ 25 h 132"/>
                <a:gd name="T34" fmla="*/ 143 w 212"/>
                <a:gd name="T35" fmla="*/ 74 h 132"/>
                <a:gd name="T36" fmla="*/ 136 w 212"/>
                <a:gd name="T37" fmla="*/ 72 h 132"/>
                <a:gd name="T38" fmla="*/ 123 w 212"/>
                <a:gd name="T39" fmla="*/ 79 h 132"/>
                <a:gd name="T40" fmla="*/ 92 w 212"/>
                <a:gd name="T41" fmla="*/ 66 h 132"/>
                <a:gd name="T42" fmla="*/ 92 w 212"/>
                <a:gd name="T43" fmla="*/ 64 h 132"/>
                <a:gd name="T44" fmla="*/ 76 w 212"/>
                <a:gd name="T45" fmla="*/ 48 h 132"/>
                <a:gd name="T46" fmla="*/ 60 w 212"/>
                <a:gd name="T47" fmla="*/ 64 h 132"/>
                <a:gd name="T48" fmla="*/ 62 w 212"/>
                <a:gd name="T49" fmla="*/ 71 h 132"/>
                <a:gd name="T50" fmla="*/ 25 w 212"/>
                <a:gd name="T51" fmla="*/ 103 h 132"/>
                <a:gd name="T52" fmla="*/ 16 w 212"/>
                <a:gd name="T53" fmla="*/ 100 h 132"/>
                <a:gd name="T54" fmla="*/ 0 w 212"/>
                <a:gd name="T55" fmla="*/ 116 h 132"/>
                <a:gd name="T56" fmla="*/ 16 w 212"/>
                <a:gd name="T57" fmla="*/ 132 h 132"/>
                <a:gd name="T58" fmla="*/ 196 w 212"/>
                <a:gd name="T59" fmla="*/ 8 h 132"/>
                <a:gd name="T60" fmla="*/ 204 w 212"/>
                <a:gd name="T61" fmla="*/ 16 h 132"/>
                <a:gd name="T62" fmla="*/ 196 w 212"/>
                <a:gd name="T63" fmla="*/ 24 h 132"/>
                <a:gd name="T64" fmla="*/ 188 w 212"/>
                <a:gd name="T65" fmla="*/ 16 h 132"/>
                <a:gd name="T66" fmla="*/ 196 w 212"/>
                <a:gd name="T67" fmla="*/ 8 h 132"/>
                <a:gd name="T68" fmla="*/ 136 w 212"/>
                <a:gd name="T69" fmla="*/ 80 h 132"/>
                <a:gd name="T70" fmla="*/ 141 w 212"/>
                <a:gd name="T71" fmla="*/ 82 h 132"/>
                <a:gd name="T72" fmla="*/ 141 w 212"/>
                <a:gd name="T73" fmla="*/ 82 h 132"/>
                <a:gd name="T74" fmla="*/ 141 w 212"/>
                <a:gd name="T75" fmla="*/ 82 h 132"/>
                <a:gd name="T76" fmla="*/ 144 w 212"/>
                <a:gd name="T77" fmla="*/ 88 h 132"/>
                <a:gd name="T78" fmla="*/ 136 w 212"/>
                <a:gd name="T79" fmla="*/ 96 h 132"/>
                <a:gd name="T80" fmla="*/ 128 w 212"/>
                <a:gd name="T81" fmla="*/ 88 h 132"/>
                <a:gd name="T82" fmla="*/ 136 w 212"/>
                <a:gd name="T83" fmla="*/ 80 h 132"/>
                <a:gd name="T84" fmla="*/ 76 w 212"/>
                <a:gd name="T85" fmla="*/ 56 h 132"/>
                <a:gd name="T86" fmla="*/ 84 w 212"/>
                <a:gd name="T87" fmla="*/ 64 h 132"/>
                <a:gd name="T88" fmla="*/ 76 w 212"/>
                <a:gd name="T89" fmla="*/ 72 h 132"/>
                <a:gd name="T90" fmla="*/ 68 w 212"/>
                <a:gd name="T91" fmla="*/ 64 h 132"/>
                <a:gd name="T92" fmla="*/ 76 w 212"/>
                <a:gd name="T93" fmla="*/ 56 h 132"/>
                <a:gd name="T94" fmla="*/ 16 w 212"/>
                <a:gd name="T95" fmla="*/ 108 h 132"/>
                <a:gd name="T96" fmla="*/ 22 w 212"/>
                <a:gd name="T97" fmla="*/ 111 h 132"/>
                <a:gd name="T98" fmla="*/ 22 w 212"/>
                <a:gd name="T99" fmla="*/ 111 h 132"/>
                <a:gd name="T100" fmla="*/ 22 w 212"/>
                <a:gd name="T101" fmla="*/ 111 h 132"/>
                <a:gd name="T102" fmla="*/ 24 w 212"/>
                <a:gd name="T103" fmla="*/ 116 h 132"/>
                <a:gd name="T104" fmla="*/ 16 w 212"/>
                <a:gd name="T105" fmla="*/ 124 h 132"/>
                <a:gd name="T106" fmla="*/ 8 w 212"/>
                <a:gd name="T107" fmla="*/ 116 h 132"/>
                <a:gd name="T108" fmla="*/ 16 w 212"/>
                <a:gd name="T10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 h="132">
                  <a:moveTo>
                    <a:pt x="16" y="132"/>
                  </a:moveTo>
                  <a:cubicBezTo>
                    <a:pt x="25" y="132"/>
                    <a:pt x="32" y="125"/>
                    <a:pt x="32" y="116"/>
                  </a:cubicBezTo>
                  <a:cubicBezTo>
                    <a:pt x="32" y="113"/>
                    <a:pt x="31" y="111"/>
                    <a:pt x="30" y="109"/>
                  </a:cubicBezTo>
                  <a:cubicBezTo>
                    <a:pt x="67" y="77"/>
                    <a:pt x="67" y="77"/>
                    <a:pt x="67" y="77"/>
                  </a:cubicBezTo>
                  <a:cubicBezTo>
                    <a:pt x="70" y="79"/>
                    <a:pt x="73" y="80"/>
                    <a:pt x="76" y="80"/>
                  </a:cubicBezTo>
                  <a:cubicBezTo>
                    <a:pt x="81" y="80"/>
                    <a:pt x="86" y="77"/>
                    <a:pt x="89" y="73"/>
                  </a:cubicBezTo>
                  <a:cubicBezTo>
                    <a:pt x="120" y="86"/>
                    <a:pt x="120" y="86"/>
                    <a:pt x="120" y="86"/>
                  </a:cubicBezTo>
                  <a:cubicBezTo>
                    <a:pt x="120" y="87"/>
                    <a:pt x="120" y="87"/>
                    <a:pt x="120" y="88"/>
                  </a:cubicBezTo>
                  <a:cubicBezTo>
                    <a:pt x="120" y="97"/>
                    <a:pt x="127" y="104"/>
                    <a:pt x="136" y="104"/>
                  </a:cubicBezTo>
                  <a:cubicBezTo>
                    <a:pt x="145" y="104"/>
                    <a:pt x="152" y="97"/>
                    <a:pt x="152" y="88"/>
                  </a:cubicBezTo>
                  <a:cubicBezTo>
                    <a:pt x="152" y="85"/>
                    <a:pt x="151" y="81"/>
                    <a:pt x="149" y="79"/>
                  </a:cubicBezTo>
                  <a:cubicBezTo>
                    <a:pt x="189" y="30"/>
                    <a:pt x="189" y="30"/>
                    <a:pt x="189" y="30"/>
                  </a:cubicBezTo>
                  <a:cubicBezTo>
                    <a:pt x="191" y="31"/>
                    <a:pt x="194" y="32"/>
                    <a:pt x="196" y="32"/>
                  </a:cubicBezTo>
                  <a:cubicBezTo>
                    <a:pt x="205" y="32"/>
                    <a:pt x="212" y="25"/>
                    <a:pt x="212" y="16"/>
                  </a:cubicBezTo>
                  <a:cubicBezTo>
                    <a:pt x="212" y="7"/>
                    <a:pt x="205" y="0"/>
                    <a:pt x="196" y="0"/>
                  </a:cubicBezTo>
                  <a:cubicBezTo>
                    <a:pt x="187" y="0"/>
                    <a:pt x="180" y="7"/>
                    <a:pt x="180" y="16"/>
                  </a:cubicBezTo>
                  <a:cubicBezTo>
                    <a:pt x="180" y="19"/>
                    <a:pt x="181" y="23"/>
                    <a:pt x="183" y="25"/>
                  </a:cubicBezTo>
                  <a:cubicBezTo>
                    <a:pt x="143" y="74"/>
                    <a:pt x="143" y="74"/>
                    <a:pt x="143" y="74"/>
                  </a:cubicBezTo>
                  <a:cubicBezTo>
                    <a:pt x="141" y="73"/>
                    <a:pt x="138" y="72"/>
                    <a:pt x="136" y="72"/>
                  </a:cubicBezTo>
                  <a:cubicBezTo>
                    <a:pt x="131" y="72"/>
                    <a:pt x="126" y="75"/>
                    <a:pt x="123" y="79"/>
                  </a:cubicBezTo>
                  <a:cubicBezTo>
                    <a:pt x="92" y="66"/>
                    <a:pt x="92" y="66"/>
                    <a:pt x="92" y="66"/>
                  </a:cubicBezTo>
                  <a:cubicBezTo>
                    <a:pt x="92" y="65"/>
                    <a:pt x="92" y="65"/>
                    <a:pt x="92" y="64"/>
                  </a:cubicBezTo>
                  <a:cubicBezTo>
                    <a:pt x="92" y="55"/>
                    <a:pt x="85" y="48"/>
                    <a:pt x="76" y="48"/>
                  </a:cubicBezTo>
                  <a:cubicBezTo>
                    <a:pt x="67" y="48"/>
                    <a:pt x="60" y="55"/>
                    <a:pt x="60" y="64"/>
                  </a:cubicBezTo>
                  <a:cubicBezTo>
                    <a:pt x="60" y="67"/>
                    <a:pt x="61" y="69"/>
                    <a:pt x="62" y="71"/>
                  </a:cubicBezTo>
                  <a:cubicBezTo>
                    <a:pt x="25" y="103"/>
                    <a:pt x="25" y="103"/>
                    <a:pt x="25" y="103"/>
                  </a:cubicBezTo>
                  <a:cubicBezTo>
                    <a:pt x="22" y="101"/>
                    <a:pt x="19" y="100"/>
                    <a:pt x="16" y="100"/>
                  </a:cubicBezTo>
                  <a:cubicBezTo>
                    <a:pt x="7" y="100"/>
                    <a:pt x="0" y="107"/>
                    <a:pt x="0" y="116"/>
                  </a:cubicBezTo>
                  <a:cubicBezTo>
                    <a:pt x="0" y="125"/>
                    <a:pt x="7" y="132"/>
                    <a:pt x="16" y="132"/>
                  </a:cubicBezTo>
                  <a:close/>
                  <a:moveTo>
                    <a:pt x="196" y="8"/>
                  </a:moveTo>
                  <a:cubicBezTo>
                    <a:pt x="200" y="8"/>
                    <a:pt x="204" y="12"/>
                    <a:pt x="204" y="16"/>
                  </a:cubicBezTo>
                  <a:cubicBezTo>
                    <a:pt x="204" y="20"/>
                    <a:pt x="200" y="24"/>
                    <a:pt x="196" y="24"/>
                  </a:cubicBezTo>
                  <a:cubicBezTo>
                    <a:pt x="192" y="24"/>
                    <a:pt x="188" y="20"/>
                    <a:pt x="188" y="16"/>
                  </a:cubicBezTo>
                  <a:cubicBezTo>
                    <a:pt x="188" y="12"/>
                    <a:pt x="192" y="8"/>
                    <a:pt x="196" y="8"/>
                  </a:cubicBezTo>
                  <a:close/>
                  <a:moveTo>
                    <a:pt x="136" y="80"/>
                  </a:moveTo>
                  <a:cubicBezTo>
                    <a:pt x="138" y="80"/>
                    <a:pt x="140" y="81"/>
                    <a:pt x="141" y="82"/>
                  </a:cubicBezTo>
                  <a:cubicBezTo>
                    <a:pt x="141" y="82"/>
                    <a:pt x="141" y="82"/>
                    <a:pt x="141" y="82"/>
                  </a:cubicBezTo>
                  <a:cubicBezTo>
                    <a:pt x="141" y="82"/>
                    <a:pt x="141" y="82"/>
                    <a:pt x="141" y="82"/>
                  </a:cubicBezTo>
                  <a:cubicBezTo>
                    <a:pt x="143" y="83"/>
                    <a:pt x="144" y="86"/>
                    <a:pt x="144" y="88"/>
                  </a:cubicBezTo>
                  <a:cubicBezTo>
                    <a:pt x="144" y="92"/>
                    <a:pt x="140" y="96"/>
                    <a:pt x="136" y="96"/>
                  </a:cubicBezTo>
                  <a:cubicBezTo>
                    <a:pt x="132" y="96"/>
                    <a:pt x="128" y="92"/>
                    <a:pt x="128" y="88"/>
                  </a:cubicBezTo>
                  <a:cubicBezTo>
                    <a:pt x="128" y="84"/>
                    <a:pt x="132" y="80"/>
                    <a:pt x="136" y="80"/>
                  </a:cubicBezTo>
                  <a:close/>
                  <a:moveTo>
                    <a:pt x="76" y="56"/>
                  </a:moveTo>
                  <a:cubicBezTo>
                    <a:pt x="80" y="56"/>
                    <a:pt x="84" y="60"/>
                    <a:pt x="84" y="64"/>
                  </a:cubicBezTo>
                  <a:cubicBezTo>
                    <a:pt x="84" y="68"/>
                    <a:pt x="80" y="72"/>
                    <a:pt x="76" y="72"/>
                  </a:cubicBezTo>
                  <a:cubicBezTo>
                    <a:pt x="72" y="72"/>
                    <a:pt x="68" y="68"/>
                    <a:pt x="68" y="64"/>
                  </a:cubicBezTo>
                  <a:cubicBezTo>
                    <a:pt x="68" y="60"/>
                    <a:pt x="72" y="56"/>
                    <a:pt x="76" y="56"/>
                  </a:cubicBezTo>
                  <a:close/>
                  <a:moveTo>
                    <a:pt x="16" y="108"/>
                  </a:moveTo>
                  <a:cubicBezTo>
                    <a:pt x="18" y="108"/>
                    <a:pt x="21" y="109"/>
                    <a:pt x="22" y="111"/>
                  </a:cubicBezTo>
                  <a:cubicBezTo>
                    <a:pt x="22" y="111"/>
                    <a:pt x="22" y="111"/>
                    <a:pt x="22" y="111"/>
                  </a:cubicBezTo>
                  <a:cubicBezTo>
                    <a:pt x="22" y="111"/>
                    <a:pt x="22" y="111"/>
                    <a:pt x="22" y="111"/>
                  </a:cubicBezTo>
                  <a:cubicBezTo>
                    <a:pt x="23" y="112"/>
                    <a:pt x="24" y="114"/>
                    <a:pt x="24" y="116"/>
                  </a:cubicBezTo>
                  <a:cubicBezTo>
                    <a:pt x="24" y="120"/>
                    <a:pt x="20" y="124"/>
                    <a:pt x="16" y="124"/>
                  </a:cubicBezTo>
                  <a:cubicBezTo>
                    <a:pt x="12" y="124"/>
                    <a:pt x="8" y="120"/>
                    <a:pt x="8" y="116"/>
                  </a:cubicBezTo>
                  <a:cubicBezTo>
                    <a:pt x="8" y="112"/>
                    <a:pt x="12" y="108"/>
                    <a:pt x="16" y="10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18508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a:xfrm>
            <a:off x="331788" y="4170932"/>
            <a:ext cx="8296275" cy="954107"/>
          </a:xfrm>
          <a:prstGeom prst="rect">
            <a:avLst/>
          </a:prstGeom>
        </p:spPr>
        <p:txBody>
          <a:bodyPr wrap="square">
            <a:spAutoFit/>
          </a:bodyPr>
          <a:lstStyle/>
          <a:p>
            <a:r>
              <a:rPr lang="en-US" sz="800" dirty="0">
                <a:solidFill>
                  <a:schemeClr val="tx1">
                    <a:lumMod val="75000"/>
                    <a:lumOff val="25000"/>
                  </a:schemeClr>
                </a:solidFill>
              </a:rPr>
              <a:t>Fidelity has developed a series of salary multipliers in order to provide participants with one measure of how their current retirement savings might be compared to potential income needs in retirement. The salary multiplier suggested is based solely on your current age. In developing the series of salary multipliers corresponding to age, Fidelity assumed age-based asset allocations consistent with the equity glide path of a typical target date retirement fund, a 15% savings rate, a 1.5% constant real wage growth, a retirement age of 67 and a planning age through 93. The replacement annual income target is defined as 45% of pre-retirement annual income and assumes no pension income. This target is based on Consumer Expenditure Survey 2011 (BLS), Statistics of Income 2011 Tax Stat, IRS 2014 tax brackets and Social Security Benefit Calculators. Fidelity developed the salary multipliers through multiple market simulations based on historical market data, assuming poor market conditions to support a 90% confidence level of success. </a:t>
            </a:r>
          </a:p>
          <a:p>
            <a:r>
              <a:rPr lang="en-US" sz="800" dirty="0">
                <a:solidFill>
                  <a:schemeClr val="tx1">
                    <a:lumMod val="75000"/>
                    <a:lumOff val="25000"/>
                  </a:schemeClr>
                </a:solidFill>
              </a:rPr>
              <a:t>**Please refer to the final slide for additional 10 X disclosure.</a:t>
            </a:r>
          </a:p>
        </p:txBody>
      </p:sp>
      <p:sp>
        <p:nvSpPr>
          <p:cNvPr id="2" name="Rectangle 1"/>
          <p:cNvSpPr/>
          <p:nvPr/>
        </p:nvSpPr>
        <p:spPr>
          <a:xfrm>
            <a:off x="5962498" y="4558187"/>
            <a:ext cx="234360" cy="174407"/>
          </a:xfrm>
          <a:prstGeom prst="rect">
            <a:avLst/>
          </a:prstGeom>
        </p:spPr>
        <p:txBody>
          <a:bodyPr wrap="none">
            <a:spAutoFit/>
          </a:bodyPr>
          <a:lstStyle/>
          <a:p>
            <a:r>
              <a:rPr lang="en-US" sz="800" baseline="30000" dirty="0">
                <a:solidFill>
                  <a:schemeClr val="tx1">
                    <a:lumMod val="50000"/>
                    <a:lumOff val="50000"/>
                  </a:schemeClr>
                </a:solidFill>
              </a:rPr>
              <a:t> *</a:t>
            </a:r>
            <a:endParaRPr lang="en-US" baseline="30000" dirty="0"/>
          </a:p>
        </p:txBody>
      </p:sp>
      <p:sp>
        <p:nvSpPr>
          <p:cNvPr id="93" name="TextBox 92"/>
          <p:cNvSpPr txBox="1"/>
          <p:nvPr/>
        </p:nvSpPr>
        <p:spPr>
          <a:xfrm>
            <a:off x="225997" y="696074"/>
            <a:ext cx="4166774" cy="492443"/>
          </a:xfrm>
          <a:prstGeom prst="rect">
            <a:avLst/>
          </a:prstGeom>
          <a:noFill/>
        </p:spPr>
        <p:txBody>
          <a:bodyPr wrap="square" rtlCol="0">
            <a:spAutoFit/>
          </a:bodyPr>
          <a:lstStyle/>
          <a:p>
            <a:r>
              <a:rPr lang="en-US" sz="2600" b="1" dirty="0">
                <a:solidFill>
                  <a:srgbClr val="404040"/>
                </a:solidFill>
                <a:latin typeface="Arial"/>
                <a:cs typeface="Arial"/>
              </a:rPr>
              <a:t>10X Rule</a:t>
            </a:r>
          </a:p>
        </p:txBody>
      </p:sp>
      <p:grpSp>
        <p:nvGrpSpPr>
          <p:cNvPr id="57" name="Group 56"/>
          <p:cNvGrpSpPr/>
          <p:nvPr/>
        </p:nvGrpSpPr>
        <p:grpSpPr>
          <a:xfrm>
            <a:off x="331788" y="1560158"/>
            <a:ext cx="1253172" cy="319441"/>
            <a:chOff x="331788" y="1560158"/>
            <a:chExt cx="1253172" cy="319441"/>
          </a:xfrm>
        </p:grpSpPr>
        <p:pic>
          <p:nvPicPr>
            <p:cNvPr id="58" name="Picture 5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5200" y="1560158"/>
              <a:ext cx="619760" cy="319441"/>
            </a:xfrm>
            <a:prstGeom prst="rect">
              <a:avLst/>
            </a:prstGeom>
          </p:spPr>
        </p:pic>
        <p:sp>
          <p:nvSpPr>
            <p:cNvPr id="59" name="TextBox 58"/>
            <p:cNvSpPr txBox="1"/>
            <p:nvPr/>
          </p:nvSpPr>
          <p:spPr>
            <a:xfrm>
              <a:off x="331788" y="1581929"/>
              <a:ext cx="792070" cy="246221"/>
            </a:xfrm>
            <a:prstGeom prst="rect">
              <a:avLst/>
            </a:prstGeom>
            <a:noFill/>
          </p:spPr>
          <p:txBody>
            <a:bodyPr wrap="square" rtlCol="0">
              <a:spAutoFit/>
            </a:bodyPr>
            <a:lstStyle/>
            <a:p>
              <a:r>
                <a:rPr lang="en-US" sz="1000" b="1" dirty="0">
                  <a:solidFill>
                    <a:srgbClr val="404040"/>
                  </a:solidFill>
                  <a:latin typeface="Arial"/>
                  <a:cs typeface="Arial"/>
                </a:rPr>
                <a:t>Age 30 </a:t>
              </a:r>
            </a:p>
          </p:txBody>
        </p:sp>
      </p:grpSp>
      <p:grpSp>
        <p:nvGrpSpPr>
          <p:cNvPr id="60" name="Group 59"/>
          <p:cNvGrpSpPr/>
          <p:nvPr/>
        </p:nvGrpSpPr>
        <p:grpSpPr>
          <a:xfrm>
            <a:off x="1585151" y="1406264"/>
            <a:ext cx="707572" cy="593440"/>
            <a:chOff x="1585151" y="1406264"/>
            <a:chExt cx="707572" cy="593440"/>
          </a:xfrm>
        </p:grpSpPr>
        <p:sp>
          <p:nvSpPr>
            <p:cNvPr id="61" name="Oval 60"/>
            <p:cNvSpPr/>
            <p:nvPr/>
          </p:nvSpPr>
          <p:spPr>
            <a:xfrm>
              <a:off x="1640470" y="1406264"/>
              <a:ext cx="593441" cy="593440"/>
            </a:xfrm>
            <a:prstGeom prst="ellipse">
              <a:avLst/>
            </a:prstGeom>
            <a:solidFill>
              <a:srgbClr val="0062AE"/>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1585151" y="1473446"/>
              <a:ext cx="707572" cy="441403"/>
            </a:xfrm>
            <a:prstGeom prst="rect">
              <a:avLst/>
            </a:prstGeom>
            <a:noFill/>
          </p:spPr>
          <p:txBody>
            <a:bodyPr wrap="square" rtlCol="0">
              <a:spAutoFit/>
            </a:bodyPr>
            <a:lstStyle/>
            <a:p>
              <a:pPr lvl="0" algn="ctr">
                <a:lnSpc>
                  <a:spcPct val="90000"/>
                </a:lnSpc>
              </a:pPr>
              <a:r>
                <a:rPr lang="en-US" sz="1400" b="1" dirty="0">
                  <a:solidFill>
                    <a:schemeClr val="bg1"/>
                  </a:solidFill>
                  <a:latin typeface="Arial"/>
                  <a:cs typeface="Arial"/>
                </a:rPr>
                <a:t>1x</a:t>
              </a:r>
            </a:p>
            <a:p>
              <a:pPr lvl="0" algn="ctr">
                <a:lnSpc>
                  <a:spcPct val="90000"/>
                </a:lnSpc>
              </a:pPr>
              <a:r>
                <a:rPr lang="en-US" sz="1100" b="1" dirty="0">
                  <a:solidFill>
                    <a:schemeClr val="bg1"/>
                  </a:solidFill>
                  <a:latin typeface="Arial"/>
                  <a:cs typeface="Arial"/>
                </a:rPr>
                <a:t>salary</a:t>
              </a:r>
            </a:p>
          </p:txBody>
        </p:sp>
      </p:grpSp>
      <p:grpSp>
        <p:nvGrpSpPr>
          <p:cNvPr id="63" name="Group 62"/>
          <p:cNvGrpSpPr/>
          <p:nvPr/>
        </p:nvGrpSpPr>
        <p:grpSpPr>
          <a:xfrm>
            <a:off x="2980340" y="1954180"/>
            <a:ext cx="707572" cy="593440"/>
            <a:chOff x="2980340" y="1954180"/>
            <a:chExt cx="707572" cy="593440"/>
          </a:xfrm>
        </p:grpSpPr>
        <p:sp>
          <p:nvSpPr>
            <p:cNvPr id="64" name="Oval 63"/>
            <p:cNvSpPr/>
            <p:nvPr/>
          </p:nvSpPr>
          <p:spPr>
            <a:xfrm>
              <a:off x="3035659" y="1954180"/>
              <a:ext cx="593441" cy="593440"/>
            </a:xfrm>
            <a:prstGeom prst="ellipse">
              <a:avLst/>
            </a:prstGeom>
            <a:solidFill>
              <a:srgbClr val="0062AE"/>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2980340" y="2021362"/>
              <a:ext cx="707572" cy="441403"/>
            </a:xfrm>
            <a:prstGeom prst="rect">
              <a:avLst/>
            </a:prstGeom>
            <a:noFill/>
          </p:spPr>
          <p:txBody>
            <a:bodyPr wrap="square" rtlCol="0">
              <a:spAutoFit/>
            </a:bodyPr>
            <a:lstStyle/>
            <a:p>
              <a:pPr lvl="0" algn="ctr">
                <a:lnSpc>
                  <a:spcPct val="90000"/>
                </a:lnSpc>
              </a:pPr>
              <a:r>
                <a:rPr lang="en-US" sz="1400" b="1" dirty="0">
                  <a:solidFill>
                    <a:schemeClr val="bg1"/>
                  </a:solidFill>
                  <a:latin typeface="Arial"/>
                  <a:cs typeface="Arial"/>
                </a:rPr>
                <a:t>3x</a:t>
              </a:r>
            </a:p>
            <a:p>
              <a:pPr lvl="0" algn="ctr">
                <a:lnSpc>
                  <a:spcPct val="90000"/>
                </a:lnSpc>
              </a:pPr>
              <a:r>
                <a:rPr lang="en-US" sz="1100" b="1" dirty="0">
                  <a:solidFill>
                    <a:schemeClr val="bg1"/>
                  </a:solidFill>
                  <a:latin typeface="Arial"/>
                  <a:cs typeface="Arial"/>
                </a:rPr>
                <a:t>salary</a:t>
              </a:r>
            </a:p>
          </p:txBody>
        </p:sp>
      </p:grpSp>
      <p:grpSp>
        <p:nvGrpSpPr>
          <p:cNvPr id="66" name="Group 65"/>
          <p:cNvGrpSpPr/>
          <p:nvPr/>
        </p:nvGrpSpPr>
        <p:grpSpPr>
          <a:xfrm>
            <a:off x="5070392" y="2487580"/>
            <a:ext cx="707572" cy="593440"/>
            <a:chOff x="5070392" y="2487580"/>
            <a:chExt cx="707572" cy="593440"/>
          </a:xfrm>
        </p:grpSpPr>
        <p:sp>
          <p:nvSpPr>
            <p:cNvPr id="67" name="Oval 66"/>
            <p:cNvSpPr/>
            <p:nvPr/>
          </p:nvSpPr>
          <p:spPr>
            <a:xfrm>
              <a:off x="5125711" y="2487580"/>
              <a:ext cx="593441" cy="593440"/>
            </a:xfrm>
            <a:prstGeom prst="ellipse">
              <a:avLst/>
            </a:prstGeom>
            <a:solidFill>
              <a:srgbClr val="0062AE"/>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5070392" y="2554762"/>
              <a:ext cx="707572" cy="441403"/>
            </a:xfrm>
            <a:prstGeom prst="rect">
              <a:avLst/>
            </a:prstGeom>
            <a:noFill/>
          </p:spPr>
          <p:txBody>
            <a:bodyPr wrap="square" rtlCol="0">
              <a:spAutoFit/>
            </a:bodyPr>
            <a:lstStyle/>
            <a:p>
              <a:pPr lvl="0" algn="ctr">
                <a:lnSpc>
                  <a:spcPct val="90000"/>
                </a:lnSpc>
              </a:pPr>
              <a:r>
                <a:rPr lang="en-US" sz="1400" b="1" dirty="0">
                  <a:solidFill>
                    <a:schemeClr val="bg1"/>
                  </a:solidFill>
                  <a:latin typeface="Arial"/>
                  <a:cs typeface="Arial"/>
                </a:rPr>
                <a:t>6x</a:t>
              </a:r>
            </a:p>
            <a:p>
              <a:pPr lvl="0" algn="ctr">
                <a:lnSpc>
                  <a:spcPct val="90000"/>
                </a:lnSpc>
              </a:pPr>
              <a:r>
                <a:rPr lang="en-US" sz="1100" b="1" dirty="0">
                  <a:solidFill>
                    <a:schemeClr val="bg1"/>
                  </a:solidFill>
                  <a:latin typeface="Arial"/>
                  <a:cs typeface="Arial"/>
                </a:rPr>
                <a:t>salary</a:t>
              </a:r>
            </a:p>
          </p:txBody>
        </p:sp>
      </p:grpSp>
      <p:grpSp>
        <p:nvGrpSpPr>
          <p:cNvPr id="69" name="Group 68"/>
          <p:cNvGrpSpPr/>
          <p:nvPr/>
        </p:nvGrpSpPr>
        <p:grpSpPr>
          <a:xfrm>
            <a:off x="6496061" y="3035496"/>
            <a:ext cx="707572" cy="593440"/>
            <a:chOff x="6496061" y="3035496"/>
            <a:chExt cx="707572" cy="593440"/>
          </a:xfrm>
        </p:grpSpPr>
        <p:sp>
          <p:nvSpPr>
            <p:cNvPr id="70" name="Oval 69"/>
            <p:cNvSpPr/>
            <p:nvPr/>
          </p:nvSpPr>
          <p:spPr>
            <a:xfrm>
              <a:off x="6551380" y="3035496"/>
              <a:ext cx="593441" cy="593440"/>
            </a:xfrm>
            <a:prstGeom prst="ellipse">
              <a:avLst/>
            </a:prstGeom>
            <a:solidFill>
              <a:srgbClr val="0062AE"/>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6496061" y="3102678"/>
              <a:ext cx="707572" cy="441403"/>
            </a:xfrm>
            <a:prstGeom prst="rect">
              <a:avLst/>
            </a:prstGeom>
            <a:noFill/>
          </p:spPr>
          <p:txBody>
            <a:bodyPr wrap="square" rtlCol="0">
              <a:spAutoFit/>
            </a:bodyPr>
            <a:lstStyle/>
            <a:p>
              <a:pPr lvl="0" algn="ctr">
                <a:lnSpc>
                  <a:spcPct val="90000"/>
                </a:lnSpc>
              </a:pPr>
              <a:r>
                <a:rPr lang="en-US" sz="1400" b="1" dirty="0">
                  <a:solidFill>
                    <a:schemeClr val="bg1"/>
                  </a:solidFill>
                  <a:latin typeface="Arial"/>
                  <a:cs typeface="Arial"/>
                </a:rPr>
                <a:t>8x</a:t>
              </a:r>
            </a:p>
            <a:p>
              <a:pPr lvl="0" algn="ctr">
                <a:lnSpc>
                  <a:spcPct val="90000"/>
                </a:lnSpc>
              </a:pPr>
              <a:r>
                <a:rPr lang="en-US" sz="1100" b="1" dirty="0">
                  <a:solidFill>
                    <a:schemeClr val="bg1"/>
                  </a:solidFill>
                  <a:latin typeface="Arial"/>
                  <a:cs typeface="Arial"/>
                </a:rPr>
                <a:t>salary</a:t>
              </a:r>
            </a:p>
          </p:txBody>
        </p:sp>
      </p:grpSp>
      <p:grpSp>
        <p:nvGrpSpPr>
          <p:cNvPr id="72" name="Group 71"/>
          <p:cNvGrpSpPr/>
          <p:nvPr/>
        </p:nvGrpSpPr>
        <p:grpSpPr>
          <a:xfrm>
            <a:off x="7914468" y="3554380"/>
            <a:ext cx="707572" cy="593440"/>
            <a:chOff x="7914468" y="3554380"/>
            <a:chExt cx="707572" cy="593440"/>
          </a:xfrm>
        </p:grpSpPr>
        <p:sp>
          <p:nvSpPr>
            <p:cNvPr id="73" name="Oval 72"/>
            <p:cNvSpPr/>
            <p:nvPr/>
          </p:nvSpPr>
          <p:spPr>
            <a:xfrm>
              <a:off x="7969787" y="3554380"/>
              <a:ext cx="593441" cy="593440"/>
            </a:xfrm>
            <a:prstGeom prst="ellipse">
              <a:avLst/>
            </a:prstGeom>
            <a:solidFill>
              <a:srgbClr val="0062AE"/>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7914468" y="3621562"/>
              <a:ext cx="707572" cy="441403"/>
            </a:xfrm>
            <a:prstGeom prst="rect">
              <a:avLst/>
            </a:prstGeom>
            <a:noFill/>
          </p:spPr>
          <p:txBody>
            <a:bodyPr wrap="square" rtlCol="0">
              <a:spAutoFit/>
            </a:bodyPr>
            <a:lstStyle/>
            <a:p>
              <a:pPr lvl="0" algn="ctr">
                <a:lnSpc>
                  <a:spcPct val="90000"/>
                </a:lnSpc>
              </a:pPr>
              <a:r>
                <a:rPr lang="en-US" sz="1400" b="1" dirty="0">
                  <a:solidFill>
                    <a:schemeClr val="bg1"/>
                  </a:solidFill>
                  <a:latin typeface="Arial"/>
                  <a:cs typeface="Arial"/>
                </a:rPr>
                <a:t>10x</a:t>
              </a:r>
            </a:p>
            <a:p>
              <a:pPr lvl="0" algn="ctr">
                <a:lnSpc>
                  <a:spcPct val="90000"/>
                </a:lnSpc>
              </a:pPr>
              <a:r>
                <a:rPr lang="en-US" sz="1100" b="1" dirty="0">
                  <a:solidFill>
                    <a:schemeClr val="bg1"/>
                  </a:solidFill>
                  <a:latin typeface="Arial"/>
                  <a:cs typeface="Arial"/>
                </a:rPr>
                <a:t>salary</a:t>
              </a:r>
            </a:p>
          </p:txBody>
        </p:sp>
      </p:grpSp>
      <p:grpSp>
        <p:nvGrpSpPr>
          <p:cNvPr id="75" name="Group 74"/>
          <p:cNvGrpSpPr/>
          <p:nvPr/>
        </p:nvGrpSpPr>
        <p:grpSpPr>
          <a:xfrm>
            <a:off x="331788" y="2114550"/>
            <a:ext cx="2650172" cy="319441"/>
            <a:chOff x="331788" y="2114550"/>
            <a:chExt cx="2650172" cy="319441"/>
          </a:xfrm>
        </p:grpSpPr>
        <p:sp>
          <p:nvSpPr>
            <p:cNvPr id="76" name="TextBox 75"/>
            <p:cNvSpPr txBox="1"/>
            <p:nvPr/>
          </p:nvSpPr>
          <p:spPr>
            <a:xfrm>
              <a:off x="331788" y="2135845"/>
              <a:ext cx="792070" cy="246221"/>
            </a:xfrm>
            <a:prstGeom prst="rect">
              <a:avLst/>
            </a:prstGeom>
            <a:noFill/>
          </p:spPr>
          <p:txBody>
            <a:bodyPr wrap="square" rtlCol="0">
              <a:spAutoFit/>
            </a:bodyPr>
            <a:lstStyle/>
            <a:p>
              <a:r>
                <a:rPr lang="en-US" sz="1000" b="1" dirty="0">
                  <a:solidFill>
                    <a:srgbClr val="404040"/>
                  </a:solidFill>
                  <a:latin typeface="Arial"/>
                  <a:cs typeface="Arial"/>
                </a:rPr>
                <a:t>Age 40 </a:t>
              </a:r>
            </a:p>
          </p:txBody>
        </p:sp>
        <p:pic>
          <p:nvPicPr>
            <p:cNvPr id="77" name="Picture 7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5200" y="2114550"/>
              <a:ext cx="619760" cy="319441"/>
            </a:xfrm>
            <a:prstGeom prst="rect">
              <a:avLst/>
            </a:prstGeom>
          </p:spPr>
        </p:pic>
        <p:pic>
          <p:nvPicPr>
            <p:cNvPr id="78" name="Picture 7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6400" y="2114550"/>
              <a:ext cx="619760" cy="319441"/>
            </a:xfrm>
            <a:prstGeom prst="rect">
              <a:avLst/>
            </a:prstGeom>
          </p:spPr>
        </p:pic>
        <p:pic>
          <p:nvPicPr>
            <p:cNvPr id="79" name="Picture 7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2200" y="2114550"/>
              <a:ext cx="619760" cy="319441"/>
            </a:xfrm>
            <a:prstGeom prst="rect">
              <a:avLst/>
            </a:prstGeom>
          </p:spPr>
        </p:pic>
      </p:grpSp>
      <p:grpSp>
        <p:nvGrpSpPr>
          <p:cNvPr id="80" name="Group 79"/>
          <p:cNvGrpSpPr/>
          <p:nvPr/>
        </p:nvGrpSpPr>
        <p:grpSpPr>
          <a:xfrm>
            <a:off x="331788" y="2627630"/>
            <a:ext cx="4758372" cy="319441"/>
            <a:chOff x="331788" y="2627630"/>
            <a:chExt cx="4758372" cy="319441"/>
          </a:xfrm>
        </p:grpSpPr>
        <p:sp>
          <p:nvSpPr>
            <p:cNvPr id="81" name="TextBox 80"/>
            <p:cNvSpPr txBox="1"/>
            <p:nvPr/>
          </p:nvSpPr>
          <p:spPr>
            <a:xfrm>
              <a:off x="331788" y="2666128"/>
              <a:ext cx="792070" cy="246221"/>
            </a:xfrm>
            <a:prstGeom prst="rect">
              <a:avLst/>
            </a:prstGeom>
            <a:noFill/>
          </p:spPr>
          <p:txBody>
            <a:bodyPr wrap="square" rtlCol="0">
              <a:spAutoFit/>
            </a:bodyPr>
            <a:lstStyle/>
            <a:p>
              <a:r>
                <a:rPr lang="en-US" sz="1000" b="1" dirty="0">
                  <a:solidFill>
                    <a:srgbClr val="404040"/>
                  </a:solidFill>
                  <a:latin typeface="Arial"/>
                  <a:cs typeface="Arial"/>
                </a:rPr>
                <a:t>Age 50 </a:t>
              </a:r>
            </a:p>
          </p:txBody>
        </p:sp>
        <p:pic>
          <p:nvPicPr>
            <p:cNvPr id="82" name="Picture 8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5200" y="2627630"/>
              <a:ext cx="619760" cy="319441"/>
            </a:xfrm>
            <a:prstGeom prst="rect">
              <a:avLst/>
            </a:prstGeom>
          </p:spPr>
        </p:pic>
        <p:pic>
          <p:nvPicPr>
            <p:cNvPr id="83" name="Picture 8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6400" y="2627630"/>
              <a:ext cx="619760" cy="319441"/>
            </a:xfrm>
            <a:prstGeom prst="rect">
              <a:avLst/>
            </a:prstGeom>
          </p:spPr>
        </p:pic>
        <p:pic>
          <p:nvPicPr>
            <p:cNvPr id="113" name="Picture 1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2200" y="2627630"/>
              <a:ext cx="619760" cy="319441"/>
            </a:xfrm>
            <a:prstGeom prst="rect">
              <a:avLst/>
            </a:prstGeom>
          </p:spPr>
        </p:pic>
        <p:pic>
          <p:nvPicPr>
            <p:cNvPr id="120" name="Picture 1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2920" y="2627630"/>
              <a:ext cx="619760" cy="319441"/>
            </a:xfrm>
            <a:prstGeom prst="rect">
              <a:avLst/>
            </a:prstGeom>
          </p:spPr>
        </p:pic>
        <p:pic>
          <p:nvPicPr>
            <p:cNvPr id="123" name="Picture 1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4120" y="2627630"/>
              <a:ext cx="619760" cy="319441"/>
            </a:xfrm>
            <a:prstGeom prst="rect">
              <a:avLst/>
            </a:prstGeom>
          </p:spPr>
        </p:pic>
        <p:pic>
          <p:nvPicPr>
            <p:cNvPr id="127" name="Picture 1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0400" y="2627630"/>
              <a:ext cx="619760" cy="319441"/>
            </a:xfrm>
            <a:prstGeom prst="rect">
              <a:avLst/>
            </a:prstGeom>
          </p:spPr>
        </p:pic>
      </p:grpSp>
      <p:grpSp>
        <p:nvGrpSpPr>
          <p:cNvPr id="130" name="Group 129"/>
          <p:cNvGrpSpPr/>
          <p:nvPr/>
        </p:nvGrpSpPr>
        <p:grpSpPr>
          <a:xfrm>
            <a:off x="331788" y="3182022"/>
            <a:ext cx="6145212" cy="319441"/>
            <a:chOff x="331788" y="3182022"/>
            <a:chExt cx="6145212" cy="319441"/>
          </a:xfrm>
        </p:grpSpPr>
        <p:sp>
          <p:nvSpPr>
            <p:cNvPr id="133" name="TextBox 132"/>
            <p:cNvSpPr txBox="1"/>
            <p:nvPr/>
          </p:nvSpPr>
          <p:spPr>
            <a:xfrm>
              <a:off x="331788" y="3220044"/>
              <a:ext cx="792070" cy="246221"/>
            </a:xfrm>
            <a:prstGeom prst="rect">
              <a:avLst/>
            </a:prstGeom>
            <a:noFill/>
          </p:spPr>
          <p:txBody>
            <a:bodyPr wrap="square" rtlCol="0">
              <a:spAutoFit/>
            </a:bodyPr>
            <a:lstStyle/>
            <a:p>
              <a:r>
                <a:rPr lang="en-US" sz="1000" b="1" dirty="0">
                  <a:solidFill>
                    <a:srgbClr val="404040"/>
                  </a:solidFill>
                  <a:latin typeface="Arial"/>
                  <a:cs typeface="Arial"/>
                </a:rPr>
                <a:t>Age 60 </a:t>
              </a:r>
            </a:p>
          </p:txBody>
        </p:sp>
        <p:pic>
          <p:nvPicPr>
            <p:cNvPr id="136" name="Picture 1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5200" y="3182022"/>
              <a:ext cx="619760" cy="319441"/>
            </a:xfrm>
            <a:prstGeom prst="rect">
              <a:avLst/>
            </a:prstGeom>
          </p:spPr>
        </p:pic>
        <p:pic>
          <p:nvPicPr>
            <p:cNvPr id="137" name="Picture 13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6400" y="3182022"/>
              <a:ext cx="619760" cy="319441"/>
            </a:xfrm>
            <a:prstGeom prst="rect">
              <a:avLst/>
            </a:prstGeom>
          </p:spPr>
        </p:pic>
        <p:pic>
          <p:nvPicPr>
            <p:cNvPr id="138" name="Picture 13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2200" y="3182022"/>
              <a:ext cx="619760" cy="319441"/>
            </a:xfrm>
            <a:prstGeom prst="rect">
              <a:avLst/>
            </a:prstGeom>
          </p:spPr>
        </p:pic>
        <p:pic>
          <p:nvPicPr>
            <p:cNvPr id="139" name="Picture 13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2920" y="3182022"/>
              <a:ext cx="619760" cy="319441"/>
            </a:xfrm>
            <a:prstGeom prst="rect">
              <a:avLst/>
            </a:prstGeom>
          </p:spPr>
        </p:pic>
        <p:pic>
          <p:nvPicPr>
            <p:cNvPr id="140" name="Picture 13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4120" y="3182022"/>
              <a:ext cx="619760" cy="319441"/>
            </a:xfrm>
            <a:prstGeom prst="rect">
              <a:avLst/>
            </a:prstGeom>
          </p:spPr>
        </p:pic>
        <p:pic>
          <p:nvPicPr>
            <p:cNvPr id="141" name="Picture 1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0400" y="3182022"/>
              <a:ext cx="619760" cy="319441"/>
            </a:xfrm>
            <a:prstGeom prst="rect">
              <a:avLst/>
            </a:prstGeom>
          </p:spPr>
        </p:pic>
        <p:pic>
          <p:nvPicPr>
            <p:cNvPr id="142" name="Picture 1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6520" y="3182022"/>
              <a:ext cx="619760" cy="319441"/>
            </a:xfrm>
            <a:prstGeom prst="rect">
              <a:avLst/>
            </a:prstGeom>
          </p:spPr>
        </p:pic>
        <p:pic>
          <p:nvPicPr>
            <p:cNvPr id="143" name="Picture 1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7240" y="3182022"/>
              <a:ext cx="619760" cy="319441"/>
            </a:xfrm>
            <a:prstGeom prst="rect">
              <a:avLst/>
            </a:prstGeom>
          </p:spPr>
        </p:pic>
      </p:grpSp>
      <p:grpSp>
        <p:nvGrpSpPr>
          <p:cNvPr id="144" name="Group 143"/>
          <p:cNvGrpSpPr/>
          <p:nvPr/>
        </p:nvGrpSpPr>
        <p:grpSpPr>
          <a:xfrm>
            <a:off x="331788" y="3714750"/>
            <a:ext cx="7542212" cy="319441"/>
            <a:chOff x="331788" y="3714750"/>
            <a:chExt cx="7542212" cy="319441"/>
          </a:xfrm>
        </p:grpSpPr>
        <p:sp>
          <p:nvSpPr>
            <p:cNvPr id="145" name="TextBox 144"/>
            <p:cNvSpPr txBox="1"/>
            <p:nvPr/>
          </p:nvSpPr>
          <p:spPr>
            <a:xfrm>
              <a:off x="331788" y="3737862"/>
              <a:ext cx="792070" cy="246221"/>
            </a:xfrm>
            <a:prstGeom prst="rect">
              <a:avLst/>
            </a:prstGeom>
            <a:noFill/>
          </p:spPr>
          <p:txBody>
            <a:bodyPr wrap="square" rtlCol="0">
              <a:spAutoFit/>
            </a:bodyPr>
            <a:lstStyle/>
            <a:p>
              <a:r>
                <a:rPr lang="en-US" sz="1000" b="1" dirty="0">
                  <a:solidFill>
                    <a:srgbClr val="404040"/>
                  </a:solidFill>
                  <a:latin typeface="Arial"/>
                  <a:cs typeface="Arial"/>
                </a:rPr>
                <a:t>Age 67 </a:t>
              </a:r>
            </a:p>
          </p:txBody>
        </p:sp>
        <p:pic>
          <p:nvPicPr>
            <p:cNvPr id="146" name="Picture 14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5200" y="3714750"/>
              <a:ext cx="619760" cy="319441"/>
            </a:xfrm>
            <a:prstGeom prst="rect">
              <a:avLst/>
            </a:prstGeom>
          </p:spPr>
        </p:pic>
        <p:pic>
          <p:nvPicPr>
            <p:cNvPr id="147" name="Picture 1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6400" y="3714750"/>
              <a:ext cx="619760" cy="319441"/>
            </a:xfrm>
            <a:prstGeom prst="rect">
              <a:avLst/>
            </a:prstGeom>
          </p:spPr>
        </p:pic>
        <p:pic>
          <p:nvPicPr>
            <p:cNvPr id="148" name="Picture 14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2200" y="3714750"/>
              <a:ext cx="619760" cy="319441"/>
            </a:xfrm>
            <a:prstGeom prst="rect">
              <a:avLst/>
            </a:prstGeom>
          </p:spPr>
        </p:pic>
        <p:pic>
          <p:nvPicPr>
            <p:cNvPr id="149" name="Picture 1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2920" y="3714750"/>
              <a:ext cx="619760" cy="319441"/>
            </a:xfrm>
            <a:prstGeom prst="rect">
              <a:avLst/>
            </a:prstGeom>
          </p:spPr>
        </p:pic>
        <p:pic>
          <p:nvPicPr>
            <p:cNvPr id="150" name="Picture 14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4120" y="3714750"/>
              <a:ext cx="619760" cy="319441"/>
            </a:xfrm>
            <a:prstGeom prst="rect">
              <a:avLst/>
            </a:prstGeom>
          </p:spPr>
        </p:pic>
        <p:pic>
          <p:nvPicPr>
            <p:cNvPr id="151" name="Picture 15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0400" y="3714750"/>
              <a:ext cx="619760" cy="319441"/>
            </a:xfrm>
            <a:prstGeom prst="rect">
              <a:avLst/>
            </a:prstGeom>
          </p:spPr>
        </p:pic>
        <p:pic>
          <p:nvPicPr>
            <p:cNvPr id="152" name="Picture 15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6520" y="3714750"/>
              <a:ext cx="619760" cy="319441"/>
            </a:xfrm>
            <a:prstGeom prst="rect">
              <a:avLst/>
            </a:prstGeom>
          </p:spPr>
        </p:pic>
        <p:pic>
          <p:nvPicPr>
            <p:cNvPr id="153" name="Picture 15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7240" y="3714750"/>
              <a:ext cx="619760" cy="319441"/>
            </a:xfrm>
            <a:prstGeom prst="rect">
              <a:avLst/>
            </a:prstGeom>
          </p:spPr>
        </p:pic>
        <p:pic>
          <p:nvPicPr>
            <p:cNvPr id="154" name="Picture 15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8440" y="3714750"/>
              <a:ext cx="619760" cy="319441"/>
            </a:xfrm>
            <a:prstGeom prst="rect">
              <a:avLst/>
            </a:prstGeom>
          </p:spPr>
        </p:pic>
        <p:pic>
          <p:nvPicPr>
            <p:cNvPr id="155" name="Picture 15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4240" y="3714750"/>
              <a:ext cx="619760" cy="319441"/>
            </a:xfrm>
            <a:prstGeom prst="rect">
              <a:avLst/>
            </a:prstGeom>
          </p:spPr>
        </p:pic>
      </p:grpSp>
      <p:grpSp>
        <p:nvGrpSpPr>
          <p:cNvPr id="94" name="Group 93"/>
          <p:cNvGrpSpPr/>
          <p:nvPr/>
        </p:nvGrpSpPr>
        <p:grpSpPr>
          <a:xfrm>
            <a:off x="253397" y="0"/>
            <a:ext cx="2407627" cy="561402"/>
            <a:chOff x="5913317" y="0"/>
            <a:chExt cx="2407627" cy="561402"/>
          </a:xfrm>
        </p:grpSpPr>
        <p:sp>
          <p:nvSpPr>
            <p:cNvPr id="95" name="Round Same Side Corner Rectangle 94"/>
            <p:cNvSpPr/>
            <p:nvPr/>
          </p:nvSpPr>
          <p:spPr>
            <a:xfrm rot="10800000">
              <a:off x="5913317" y="0"/>
              <a:ext cx="2407627" cy="561402"/>
            </a:xfrm>
            <a:prstGeom prst="round2SameRect">
              <a:avLst>
                <a:gd name="adj1" fmla="val 19799"/>
                <a:gd name="adj2" fmla="val 0"/>
              </a:avLst>
            </a:prstGeom>
            <a:solidFill>
              <a:schemeClr val="bg1"/>
            </a:solidFill>
            <a:ln>
              <a:noFill/>
            </a:ln>
            <a:effectLst>
              <a:outerShdw blurRad="498475" dist="215900" dir="2700000" algn="tl" rotWithShape="0">
                <a:srgbClr val="000000">
                  <a:alpha val="2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96" name="Group 95"/>
            <p:cNvGrpSpPr/>
            <p:nvPr/>
          </p:nvGrpSpPr>
          <p:grpSpPr>
            <a:xfrm>
              <a:off x="6005854" y="117953"/>
              <a:ext cx="1794690" cy="328396"/>
              <a:chOff x="-10494" y="2448962"/>
              <a:chExt cx="1794690" cy="288079"/>
            </a:xfrm>
          </p:grpSpPr>
          <p:grpSp>
            <p:nvGrpSpPr>
              <p:cNvPr id="98" name="Group 97"/>
              <p:cNvGrpSpPr/>
              <p:nvPr/>
            </p:nvGrpSpPr>
            <p:grpSpPr>
              <a:xfrm>
                <a:off x="-10494" y="2448962"/>
                <a:ext cx="1794690" cy="288079"/>
                <a:chOff x="0" y="2469957"/>
                <a:chExt cx="2934470" cy="644272"/>
              </a:xfrm>
            </p:grpSpPr>
            <p:sp>
              <p:nvSpPr>
                <p:cNvPr id="100" name="Rounded Rectangle 99"/>
                <p:cNvSpPr/>
                <p:nvPr/>
              </p:nvSpPr>
              <p:spPr>
                <a:xfrm>
                  <a:off x="0" y="2469957"/>
                  <a:ext cx="2934470" cy="644272"/>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101" name="Round Same Side Corner Rectangle 100"/>
                <p:cNvSpPr/>
                <p:nvPr/>
              </p:nvSpPr>
              <p:spPr>
                <a:xfrm rot="10800000">
                  <a:off x="59442" y="2532189"/>
                  <a:ext cx="2807121" cy="536901"/>
                </a:xfrm>
                <a:prstGeom prst="round2SameRect">
                  <a:avLst>
                    <a:gd name="adj1" fmla="val 13370"/>
                    <a:gd name="adj2" fmla="val 13675"/>
                  </a:avLst>
                </a:prstGeom>
                <a:solidFill>
                  <a:schemeClr val="tx2"/>
                </a:solidFill>
                <a:ln w="12700" cap="rnd" cmpd="sng">
                  <a:solidFill>
                    <a:schemeClr val="bg1">
                      <a:lumMod val="85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sp>
            <p:nvSpPr>
              <p:cNvPr id="99" name="TextBox 98"/>
              <p:cNvSpPr txBox="1"/>
              <p:nvPr/>
            </p:nvSpPr>
            <p:spPr>
              <a:xfrm>
                <a:off x="20992" y="2495247"/>
                <a:ext cx="1721222" cy="227242"/>
              </a:xfrm>
              <a:prstGeom prst="rect">
                <a:avLst/>
              </a:prstGeom>
              <a:solidFill>
                <a:schemeClr val="tx2"/>
              </a:solidFill>
            </p:spPr>
            <p:txBody>
              <a:bodyPr wrap="square" rtlCol="0">
                <a:spAutoFit/>
              </a:bodyPr>
              <a:lstStyle/>
              <a:p>
                <a:pPr lvl="0" algn="ctr">
                  <a:lnSpc>
                    <a:spcPct val="80000"/>
                  </a:lnSpc>
                </a:pPr>
                <a:r>
                  <a:rPr lang="en-US" sz="1300" b="1" kern="1300" dirty="0">
                    <a:solidFill>
                      <a:schemeClr val="bg1"/>
                    </a:solidFill>
                    <a:latin typeface="Arial"/>
                    <a:cs typeface="Arial"/>
                  </a:rPr>
                  <a:t>SAVINGS</a:t>
                </a:r>
                <a:endParaRPr lang="en-US" sz="1300" b="1" dirty="0">
                  <a:solidFill>
                    <a:schemeClr val="bg1"/>
                  </a:solidFill>
                  <a:latin typeface="Arial"/>
                  <a:cs typeface="Arial"/>
                </a:endParaRPr>
              </a:p>
            </p:txBody>
          </p:sp>
        </p:grpSp>
        <p:sp>
          <p:nvSpPr>
            <p:cNvPr id="97" name="Oval 96"/>
            <p:cNvSpPr/>
            <p:nvPr/>
          </p:nvSpPr>
          <p:spPr>
            <a:xfrm>
              <a:off x="7877325" y="115662"/>
              <a:ext cx="339904" cy="33990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pic>
        <p:nvPicPr>
          <p:cNvPr id="102" name="Picture 10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8540" y="191586"/>
            <a:ext cx="231140" cy="183063"/>
          </a:xfrm>
          <a:prstGeom prst="rect">
            <a:avLst/>
          </a:prstGeom>
          <a:solidFill>
            <a:schemeClr val="tx2"/>
          </a:solidFill>
        </p:spPr>
      </p:pic>
    </p:spTree>
    <p:extLst>
      <p:ext uri="{BB962C8B-B14F-4D97-AF65-F5344CB8AC3E}">
        <p14:creationId xmlns:p14="http://schemas.microsoft.com/office/powerpoint/2010/main" val="279821359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400"/>
                                        <p:tgtEl>
                                          <p:spTgt spid="57"/>
                                        </p:tgtEl>
                                      </p:cBhvr>
                                    </p:animEffect>
                                  </p:childTnLst>
                                </p:cTn>
                              </p:par>
                              <p:par>
                                <p:cTn id="8" presetID="22" presetClass="entr" presetSubtype="8"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wipe(left)">
                                      <p:cBhvr>
                                        <p:cTn id="10" dur="600"/>
                                        <p:tgtEl>
                                          <p:spTgt spid="75"/>
                                        </p:tgtEl>
                                      </p:cBhvr>
                                    </p:animEffect>
                                  </p:childTnLst>
                                </p:cTn>
                              </p:par>
                              <p:par>
                                <p:cTn id="11" presetID="22" presetClass="entr" presetSubtype="8" fill="hold"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wipe(left)">
                                      <p:cBhvr>
                                        <p:cTn id="13" dur="800"/>
                                        <p:tgtEl>
                                          <p:spTgt spid="80"/>
                                        </p:tgtEl>
                                      </p:cBhvr>
                                    </p:animEffect>
                                  </p:childTnLst>
                                </p:cTn>
                              </p:par>
                              <p:par>
                                <p:cTn id="14" presetID="22" presetClass="entr" presetSubtype="8" fill="hold" nodeType="withEffect">
                                  <p:stCondLst>
                                    <p:cond delay="0"/>
                                  </p:stCondLst>
                                  <p:childTnLst>
                                    <p:set>
                                      <p:cBhvr>
                                        <p:cTn id="15" dur="1" fill="hold">
                                          <p:stCondLst>
                                            <p:cond delay="0"/>
                                          </p:stCondLst>
                                        </p:cTn>
                                        <p:tgtEl>
                                          <p:spTgt spid="130"/>
                                        </p:tgtEl>
                                        <p:attrNameLst>
                                          <p:attrName>style.visibility</p:attrName>
                                        </p:attrNameLst>
                                      </p:cBhvr>
                                      <p:to>
                                        <p:strVal val="visible"/>
                                      </p:to>
                                    </p:set>
                                    <p:animEffect transition="in" filter="wipe(left)">
                                      <p:cBhvr>
                                        <p:cTn id="16" dur="1000"/>
                                        <p:tgtEl>
                                          <p:spTgt spid="130"/>
                                        </p:tgtEl>
                                      </p:cBhvr>
                                    </p:animEffect>
                                  </p:childTnLst>
                                </p:cTn>
                              </p:par>
                              <p:par>
                                <p:cTn id="17" presetID="22" presetClass="entr" presetSubtype="8" fill="hold" nodeType="withEffect">
                                  <p:stCondLst>
                                    <p:cond delay="0"/>
                                  </p:stCondLst>
                                  <p:childTnLst>
                                    <p:set>
                                      <p:cBhvr>
                                        <p:cTn id="18" dur="1" fill="hold">
                                          <p:stCondLst>
                                            <p:cond delay="0"/>
                                          </p:stCondLst>
                                        </p:cTn>
                                        <p:tgtEl>
                                          <p:spTgt spid="144"/>
                                        </p:tgtEl>
                                        <p:attrNameLst>
                                          <p:attrName>style.visibility</p:attrName>
                                        </p:attrNameLst>
                                      </p:cBhvr>
                                      <p:to>
                                        <p:strVal val="visible"/>
                                      </p:to>
                                    </p:set>
                                    <p:animEffect transition="in" filter="wipe(left)">
                                      <p:cBhvr>
                                        <p:cTn id="19" dur="1200"/>
                                        <p:tgtEl>
                                          <p:spTgt spid="144"/>
                                        </p:tgtEl>
                                      </p:cBhvr>
                                    </p:animEffect>
                                  </p:childTnLst>
                                </p:cTn>
                              </p:par>
                            </p:childTnLst>
                          </p:cTn>
                        </p:par>
                        <p:par>
                          <p:cTn id="20" fill="hold">
                            <p:stCondLst>
                              <p:cond delay="1200"/>
                            </p:stCondLst>
                            <p:childTnLst>
                              <p:par>
                                <p:cTn id="21" presetID="53" presetClass="entr" presetSubtype="16"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500" fill="hold"/>
                                        <p:tgtEl>
                                          <p:spTgt spid="60"/>
                                        </p:tgtEl>
                                        <p:attrNameLst>
                                          <p:attrName>ppt_w</p:attrName>
                                        </p:attrNameLst>
                                      </p:cBhvr>
                                      <p:tavLst>
                                        <p:tav tm="0">
                                          <p:val>
                                            <p:fltVal val="0"/>
                                          </p:val>
                                        </p:tav>
                                        <p:tav tm="100000">
                                          <p:val>
                                            <p:strVal val="#ppt_w"/>
                                          </p:val>
                                        </p:tav>
                                      </p:tavLst>
                                    </p:anim>
                                    <p:anim calcmode="lin" valueType="num">
                                      <p:cBhvr>
                                        <p:cTn id="24" dur="500" fill="hold"/>
                                        <p:tgtEl>
                                          <p:spTgt spid="60"/>
                                        </p:tgtEl>
                                        <p:attrNameLst>
                                          <p:attrName>ppt_h</p:attrName>
                                        </p:attrNameLst>
                                      </p:cBhvr>
                                      <p:tavLst>
                                        <p:tav tm="0">
                                          <p:val>
                                            <p:fltVal val="0"/>
                                          </p:val>
                                        </p:tav>
                                        <p:tav tm="100000">
                                          <p:val>
                                            <p:strVal val="#ppt_h"/>
                                          </p:val>
                                        </p:tav>
                                      </p:tavLst>
                                    </p:anim>
                                    <p:animEffect transition="in" filter="fade">
                                      <p:cBhvr>
                                        <p:cTn id="25" dur="500"/>
                                        <p:tgtEl>
                                          <p:spTgt spid="60"/>
                                        </p:tgtEl>
                                      </p:cBhvr>
                                    </p:animEffect>
                                  </p:childTnLst>
                                </p:cTn>
                              </p:par>
                              <p:par>
                                <p:cTn id="26" presetID="53" presetClass="entr" presetSubtype="16"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p:cTn id="28" dur="500" fill="hold"/>
                                        <p:tgtEl>
                                          <p:spTgt spid="63"/>
                                        </p:tgtEl>
                                        <p:attrNameLst>
                                          <p:attrName>ppt_w</p:attrName>
                                        </p:attrNameLst>
                                      </p:cBhvr>
                                      <p:tavLst>
                                        <p:tav tm="0">
                                          <p:val>
                                            <p:fltVal val="0"/>
                                          </p:val>
                                        </p:tav>
                                        <p:tav tm="100000">
                                          <p:val>
                                            <p:strVal val="#ppt_w"/>
                                          </p:val>
                                        </p:tav>
                                      </p:tavLst>
                                    </p:anim>
                                    <p:anim calcmode="lin" valueType="num">
                                      <p:cBhvr>
                                        <p:cTn id="29" dur="500" fill="hold"/>
                                        <p:tgtEl>
                                          <p:spTgt spid="63"/>
                                        </p:tgtEl>
                                        <p:attrNameLst>
                                          <p:attrName>ppt_h</p:attrName>
                                        </p:attrNameLst>
                                      </p:cBhvr>
                                      <p:tavLst>
                                        <p:tav tm="0">
                                          <p:val>
                                            <p:fltVal val="0"/>
                                          </p:val>
                                        </p:tav>
                                        <p:tav tm="100000">
                                          <p:val>
                                            <p:strVal val="#ppt_h"/>
                                          </p:val>
                                        </p:tav>
                                      </p:tavLst>
                                    </p:anim>
                                    <p:animEffect transition="in" filter="fade">
                                      <p:cBhvr>
                                        <p:cTn id="30" dur="500"/>
                                        <p:tgtEl>
                                          <p:spTgt spid="63"/>
                                        </p:tgtEl>
                                      </p:cBhvr>
                                    </p:animEffect>
                                  </p:childTnLst>
                                </p:cTn>
                              </p:par>
                              <p:par>
                                <p:cTn id="31" presetID="53" presetClass="entr" presetSubtype="16"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p:cTn id="33" dur="500" fill="hold"/>
                                        <p:tgtEl>
                                          <p:spTgt spid="66"/>
                                        </p:tgtEl>
                                        <p:attrNameLst>
                                          <p:attrName>ppt_w</p:attrName>
                                        </p:attrNameLst>
                                      </p:cBhvr>
                                      <p:tavLst>
                                        <p:tav tm="0">
                                          <p:val>
                                            <p:fltVal val="0"/>
                                          </p:val>
                                        </p:tav>
                                        <p:tav tm="100000">
                                          <p:val>
                                            <p:strVal val="#ppt_w"/>
                                          </p:val>
                                        </p:tav>
                                      </p:tavLst>
                                    </p:anim>
                                    <p:anim calcmode="lin" valueType="num">
                                      <p:cBhvr>
                                        <p:cTn id="34" dur="500" fill="hold"/>
                                        <p:tgtEl>
                                          <p:spTgt spid="66"/>
                                        </p:tgtEl>
                                        <p:attrNameLst>
                                          <p:attrName>ppt_h</p:attrName>
                                        </p:attrNameLst>
                                      </p:cBhvr>
                                      <p:tavLst>
                                        <p:tav tm="0">
                                          <p:val>
                                            <p:fltVal val="0"/>
                                          </p:val>
                                        </p:tav>
                                        <p:tav tm="100000">
                                          <p:val>
                                            <p:strVal val="#ppt_h"/>
                                          </p:val>
                                        </p:tav>
                                      </p:tavLst>
                                    </p:anim>
                                    <p:animEffect transition="in" filter="fade">
                                      <p:cBhvr>
                                        <p:cTn id="35" dur="500"/>
                                        <p:tgtEl>
                                          <p:spTgt spid="66"/>
                                        </p:tgtEl>
                                      </p:cBhvr>
                                    </p:animEffect>
                                  </p:childTnLst>
                                </p:cTn>
                              </p:par>
                              <p:par>
                                <p:cTn id="36" presetID="53" presetClass="entr" presetSubtype="16" fill="hold" nodeType="with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p:cTn id="38" dur="500" fill="hold"/>
                                        <p:tgtEl>
                                          <p:spTgt spid="69"/>
                                        </p:tgtEl>
                                        <p:attrNameLst>
                                          <p:attrName>ppt_w</p:attrName>
                                        </p:attrNameLst>
                                      </p:cBhvr>
                                      <p:tavLst>
                                        <p:tav tm="0">
                                          <p:val>
                                            <p:fltVal val="0"/>
                                          </p:val>
                                        </p:tav>
                                        <p:tav tm="100000">
                                          <p:val>
                                            <p:strVal val="#ppt_w"/>
                                          </p:val>
                                        </p:tav>
                                      </p:tavLst>
                                    </p:anim>
                                    <p:anim calcmode="lin" valueType="num">
                                      <p:cBhvr>
                                        <p:cTn id="39" dur="500" fill="hold"/>
                                        <p:tgtEl>
                                          <p:spTgt spid="69"/>
                                        </p:tgtEl>
                                        <p:attrNameLst>
                                          <p:attrName>ppt_h</p:attrName>
                                        </p:attrNameLst>
                                      </p:cBhvr>
                                      <p:tavLst>
                                        <p:tav tm="0">
                                          <p:val>
                                            <p:fltVal val="0"/>
                                          </p:val>
                                        </p:tav>
                                        <p:tav tm="100000">
                                          <p:val>
                                            <p:strVal val="#ppt_h"/>
                                          </p:val>
                                        </p:tav>
                                      </p:tavLst>
                                    </p:anim>
                                    <p:animEffect transition="in" filter="fade">
                                      <p:cBhvr>
                                        <p:cTn id="40" dur="500"/>
                                        <p:tgtEl>
                                          <p:spTgt spid="69"/>
                                        </p:tgtEl>
                                      </p:cBhvr>
                                    </p:animEffect>
                                  </p:childTnLst>
                                </p:cTn>
                              </p:par>
                              <p:par>
                                <p:cTn id="41" presetID="53" presetClass="entr" presetSubtype="16"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7516092" y="0"/>
            <a:ext cx="1648898" cy="5155045"/>
          </a:xfrm>
          <a:prstGeom prst="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9"/>
          <p:cNvSpPr/>
          <p:nvPr/>
        </p:nvSpPr>
        <p:spPr>
          <a:xfrm>
            <a:off x="3981320" y="-1"/>
            <a:ext cx="4459981" cy="5155819"/>
          </a:xfrm>
          <a:custGeom>
            <a:avLst/>
            <a:gdLst/>
            <a:ahLst/>
            <a:cxnLst/>
            <a:rect l="l" t="t" r="r" b="b"/>
            <a:pathLst>
              <a:path w="4459981" h="5155819">
                <a:moveTo>
                  <a:pt x="516068" y="0"/>
                </a:moveTo>
                <a:lnTo>
                  <a:pt x="4459981" y="0"/>
                </a:lnTo>
                <a:lnTo>
                  <a:pt x="4459981" y="5155819"/>
                </a:lnTo>
                <a:lnTo>
                  <a:pt x="405208" y="5155819"/>
                </a:lnTo>
                <a:lnTo>
                  <a:pt x="334498" y="4946340"/>
                </a:lnTo>
                <a:cubicBezTo>
                  <a:pt x="117109" y="4245740"/>
                  <a:pt x="0" y="3500853"/>
                  <a:pt x="0" y="2728548"/>
                </a:cubicBezTo>
                <a:cubicBezTo>
                  <a:pt x="0" y="1827527"/>
                  <a:pt x="159398" y="963823"/>
                  <a:pt x="451470" y="164227"/>
                </a:cubicBezTo>
                <a:close/>
              </a:path>
            </a:pathLst>
          </a:cu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870896" y="3614818"/>
            <a:ext cx="2472574" cy="318036"/>
          </a:xfrm>
          <a:prstGeom prst="rect">
            <a:avLst/>
          </a:prstGeom>
          <a:noFill/>
        </p:spPr>
        <p:txBody>
          <a:bodyPr wrap="square" rtlCol="0">
            <a:spAutoFit/>
          </a:bodyPr>
          <a:lstStyle/>
          <a:p>
            <a:pPr algn="ctr">
              <a:lnSpc>
                <a:spcPct val="90000"/>
              </a:lnSpc>
            </a:pPr>
            <a:r>
              <a:rPr lang="en-US" sz="1600" b="1" dirty="0">
                <a:solidFill>
                  <a:srgbClr val="D43815"/>
                </a:solidFill>
                <a:latin typeface="Arial"/>
                <a:cs typeface="Arial"/>
              </a:rPr>
              <a:t>Markets are volatile</a:t>
            </a:r>
          </a:p>
        </p:txBody>
      </p:sp>
      <p:grpSp>
        <p:nvGrpSpPr>
          <p:cNvPr id="20" name="Group 19"/>
          <p:cNvGrpSpPr/>
          <p:nvPr/>
        </p:nvGrpSpPr>
        <p:grpSpPr>
          <a:xfrm>
            <a:off x="6342239" y="1565260"/>
            <a:ext cx="2028718" cy="483722"/>
            <a:chOff x="6121370" y="2049773"/>
            <a:chExt cx="2028718" cy="483722"/>
          </a:xfrm>
        </p:grpSpPr>
        <p:grpSp>
          <p:nvGrpSpPr>
            <p:cNvPr id="34" name="Group 33"/>
            <p:cNvGrpSpPr/>
            <p:nvPr/>
          </p:nvGrpSpPr>
          <p:grpSpPr>
            <a:xfrm>
              <a:off x="6121370" y="2162666"/>
              <a:ext cx="233363" cy="228600"/>
              <a:chOff x="4849812" y="1039813"/>
              <a:chExt cx="233363" cy="228600"/>
            </a:xfrm>
          </p:grpSpPr>
          <p:sp>
            <p:nvSpPr>
              <p:cNvPr id="35" name="Freeform 34"/>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sp>
            <p:nvSpPr>
              <p:cNvPr id="36" name="Freeform 35"/>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grpSp>
        <p:sp>
          <p:nvSpPr>
            <p:cNvPr id="37" name="TextBox 36"/>
            <p:cNvSpPr txBox="1"/>
            <p:nvPr/>
          </p:nvSpPr>
          <p:spPr>
            <a:xfrm>
              <a:off x="6457298" y="2049773"/>
              <a:ext cx="1692790" cy="483722"/>
            </a:xfrm>
            <a:prstGeom prst="rect">
              <a:avLst/>
            </a:prstGeom>
            <a:noFill/>
          </p:spPr>
          <p:txBody>
            <a:bodyPr wrap="square" rtlCol="0">
              <a:spAutoFit/>
            </a:bodyPr>
            <a:lstStyle/>
            <a:p>
              <a:pPr>
                <a:lnSpc>
                  <a:spcPct val="90000"/>
                </a:lnSpc>
              </a:pPr>
              <a:r>
                <a:rPr lang="en-US" sz="1400" b="1" dirty="0">
                  <a:solidFill>
                    <a:srgbClr val="FFFFFF"/>
                  </a:solidFill>
                  <a:latin typeface="Arial"/>
                  <a:cs typeface="Arial"/>
                </a:rPr>
                <a:t>Review </a:t>
              </a:r>
              <a:br>
                <a:rPr lang="en-US" sz="1400" b="1" dirty="0">
                  <a:solidFill>
                    <a:srgbClr val="FFFFFF"/>
                  </a:solidFill>
                  <a:latin typeface="Arial"/>
                  <a:cs typeface="Arial"/>
                </a:rPr>
              </a:br>
              <a:r>
                <a:rPr lang="en-US" sz="1400" b="1" dirty="0">
                  <a:solidFill>
                    <a:srgbClr val="FFFFFF"/>
                  </a:solidFill>
                  <a:latin typeface="Arial"/>
                  <a:cs typeface="Arial"/>
                </a:rPr>
                <a:t>investments</a:t>
              </a:r>
            </a:p>
          </p:txBody>
        </p:sp>
      </p:grpSp>
      <p:grpSp>
        <p:nvGrpSpPr>
          <p:cNvPr id="21" name="Group 20"/>
          <p:cNvGrpSpPr/>
          <p:nvPr/>
        </p:nvGrpSpPr>
        <p:grpSpPr>
          <a:xfrm>
            <a:off x="6342239" y="3129513"/>
            <a:ext cx="1815776" cy="483722"/>
            <a:chOff x="6121370" y="3366471"/>
            <a:chExt cx="1815776" cy="483722"/>
          </a:xfrm>
        </p:grpSpPr>
        <p:grpSp>
          <p:nvGrpSpPr>
            <p:cNvPr id="40" name="Group 39"/>
            <p:cNvGrpSpPr/>
            <p:nvPr/>
          </p:nvGrpSpPr>
          <p:grpSpPr>
            <a:xfrm>
              <a:off x="6121370" y="3494305"/>
              <a:ext cx="233363" cy="228600"/>
              <a:chOff x="4849812" y="1039813"/>
              <a:chExt cx="233363" cy="228600"/>
            </a:xfrm>
          </p:grpSpPr>
          <p:sp>
            <p:nvSpPr>
              <p:cNvPr id="41" name="Freeform 40"/>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sp>
            <p:nvSpPr>
              <p:cNvPr id="42" name="Freeform 41"/>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595959"/>
                  </a:solidFill>
                </a:endParaRPr>
              </a:p>
            </p:txBody>
          </p:sp>
        </p:grpSp>
        <p:sp>
          <p:nvSpPr>
            <p:cNvPr id="43" name="TextBox 42"/>
            <p:cNvSpPr txBox="1"/>
            <p:nvPr/>
          </p:nvSpPr>
          <p:spPr>
            <a:xfrm>
              <a:off x="6457298" y="3366471"/>
              <a:ext cx="1479848" cy="483722"/>
            </a:xfrm>
            <a:prstGeom prst="rect">
              <a:avLst/>
            </a:prstGeom>
            <a:noFill/>
          </p:spPr>
          <p:txBody>
            <a:bodyPr wrap="square" rtlCol="0">
              <a:spAutoFit/>
            </a:bodyPr>
            <a:lstStyle/>
            <a:p>
              <a:pPr>
                <a:lnSpc>
                  <a:spcPct val="90000"/>
                </a:lnSpc>
              </a:pPr>
              <a:r>
                <a:rPr lang="en-US" sz="1400" b="1" dirty="0">
                  <a:solidFill>
                    <a:schemeClr val="bg1"/>
                  </a:solidFill>
                  <a:latin typeface="Arial"/>
                  <a:cs typeface="Arial"/>
                </a:rPr>
                <a:t>Build a long-</a:t>
              </a:r>
              <a:br>
                <a:rPr lang="en-US" sz="1400" b="1" dirty="0">
                  <a:solidFill>
                    <a:schemeClr val="bg1"/>
                  </a:solidFill>
                  <a:latin typeface="Arial"/>
                  <a:cs typeface="Arial"/>
                </a:rPr>
              </a:br>
              <a:r>
                <a:rPr lang="en-US" sz="1400" b="1" dirty="0">
                  <a:solidFill>
                    <a:schemeClr val="bg1"/>
                  </a:solidFill>
                  <a:latin typeface="Arial"/>
                  <a:cs typeface="Arial"/>
                </a:rPr>
                <a:t>term plan</a:t>
              </a:r>
            </a:p>
          </p:txBody>
        </p:sp>
      </p:grpSp>
      <p:grpSp>
        <p:nvGrpSpPr>
          <p:cNvPr id="17" name="Group 16"/>
          <p:cNvGrpSpPr/>
          <p:nvPr/>
        </p:nvGrpSpPr>
        <p:grpSpPr>
          <a:xfrm>
            <a:off x="1115522" y="2910871"/>
            <a:ext cx="369202" cy="581076"/>
            <a:chOff x="1700827" y="2910871"/>
            <a:chExt cx="369202" cy="581076"/>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63558" r="81406"/>
            <a:stretch/>
          </p:blipFill>
          <p:spPr>
            <a:xfrm>
              <a:off x="1700827" y="2910871"/>
              <a:ext cx="369202" cy="581076"/>
            </a:xfrm>
            <a:prstGeom prst="rect">
              <a:avLst/>
            </a:prstGeom>
          </p:spPr>
        </p:pic>
        <p:sp>
          <p:nvSpPr>
            <p:cNvPr id="4" name="Rectangle 3"/>
            <p:cNvSpPr/>
            <p:nvPr/>
          </p:nvSpPr>
          <p:spPr>
            <a:xfrm>
              <a:off x="1720704" y="2970696"/>
              <a:ext cx="265044" cy="496956"/>
            </a:xfrm>
            <a:prstGeom prst="rect">
              <a:avLst/>
            </a:prstGeom>
            <a:solidFill>
              <a:srgbClr val="0D4571">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5211893" y="2891205"/>
            <a:ext cx="938656" cy="938654"/>
            <a:chOff x="4991024" y="3128163"/>
            <a:chExt cx="938656" cy="938654"/>
          </a:xfrm>
        </p:grpSpPr>
        <p:sp>
          <p:nvSpPr>
            <p:cNvPr id="39" name="Oval 38"/>
            <p:cNvSpPr/>
            <p:nvPr/>
          </p:nvSpPr>
          <p:spPr>
            <a:xfrm>
              <a:off x="4991024" y="3128163"/>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grpSp>
          <p:nvGrpSpPr>
            <p:cNvPr id="54" name="Group 53"/>
            <p:cNvGrpSpPr/>
            <p:nvPr/>
          </p:nvGrpSpPr>
          <p:grpSpPr>
            <a:xfrm>
              <a:off x="5181048" y="3338165"/>
              <a:ext cx="576263" cy="577850"/>
              <a:chOff x="1790700" y="3525838"/>
              <a:chExt cx="576263" cy="577850"/>
            </a:xfrm>
            <a:solidFill>
              <a:srgbClr val="D43815"/>
            </a:solidFill>
          </p:grpSpPr>
          <p:sp>
            <p:nvSpPr>
              <p:cNvPr id="55" name="Freeform 17"/>
              <p:cNvSpPr>
                <a:spLocks noEditPoints="1"/>
              </p:cNvSpPr>
              <p:nvPr/>
            </p:nvSpPr>
            <p:spPr bwMode="auto">
              <a:xfrm>
                <a:off x="1790700" y="3525838"/>
                <a:ext cx="536575" cy="539750"/>
              </a:xfrm>
              <a:custGeom>
                <a:avLst/>
                <a:gdLst>
                  <a:gd name="T0" fmla="*/ 152 w 224"/>
                  <a:gd name="T1" fmla="*/ 11 h 224"/>
                  <a:gd name="T2" fmla="*/ 216 w 224"/>
                  <a:gd name="T3" fmla="*/ 54 h 224"/>
                  <a:gd name="T4" fmla="*/ 216 w 224"/>
                  <a:gd name="T5" fmla="*/ 104 h 224"/>
                  <a:gd name="T6" fmla="*/ 220 w 224"/>
                  <a:gd name="T7" fmla="*/ 108 h 224"/>
                  <a:gd name="T8" fmla="*/ 224 w 224"/>
                  <a:gd name="T9" fmla="*/ 104 h 224"/>
                  <a:gd name="T10" fmla="*/ 224 w 224"/>
                  <a:gd name="T11" fmla="*/ 52 h 224"/>
                  <a:gd name="T12" fmla="*/ 222 w 224"/>
                  <a:gd name="T13" fmla="*/ 49 h 224"/>
                  <a:gd name="T14" fmla="*/ 150 w 224"/>
                  <a:gd name="T15" fmla="*/ 1 h 224"/>
                  <a:gd name="T16" fmla="*/ 150 w 224"/>
                  <a:gd name="T17" fmla="*/ 0 h 224"/>
                  <a:gd name="T18" fmla="*/ 149 w 224"/>
                  <a:gd name="T19" fmla="*/ 0 h 224"/>
                  <a:gd name="T20" fmla="*/ 147 w 224"/>
                  <a:gd name="T21" fmla="*/ 0 h 224"/>
                  <a:gd name="T22" fmla="*/ 146 w 224"/>
                  <a:gd name="T23" fmla="*/ 0 h 224"/>
                  <a:gd name="T24" fmla="*/ 146 w 224"/>
                  <a:gd name="T25" fmla="*/ 1 h 224"/>
                  <a:gd name="T26" fmla="*/ 76 w 224"/>
                  <a:gd name="T27" fmla="*/ 47 h 224"/>
                  <a:gd name="T28" fmla="*/ 6 w 224"/>
                  <a:gd name="T29" fmla="*/ 1 h 224"/>
                  <a:gd name="T30" fmla="*/ 2 w 224"/>
                  <a:gd name="T31" fmla="*/ 0 h 224"/>
                  <a:gd name="T32" fmla="*/ 0 w 224"/>
                  <a:gd name="T33" fmla="*/ 4 h 224"/>
                  <a:gd name="T34" fmla="*/ 0 w 224"/>
                  <a:gd name="T35" fmla="*/ 172 h 224"/>
                  <a:gd name="T36" fmla="*/ 2 w 224"/>
                  <a:gd name="T37" fmla="*/ 175 h 224"/>
                  <a:gd name="T38" fmla="*/ 74 w 224"/>
                  <a:gd name="T39" fmla="*/ 223 h 224"/>
                  <a:gd name="T40" fmla="*/ 74 w 224"/>
                  <a:gd name="T41" fmla="*/ 224 h 224"/>
                  <a:gd name="T42" fmla="*/ 75 w 224"/>
                  <a:gd name="T43" fmla="*/ 224 h 224"/>
                  <a:gd name="T44" fmla="*/ 76 w 224"/>
                  <a:gd name="T45" fmla="*/ 224 h 224"/>
                  <a:gd name="T46" fmla="*/ 77 w 224"/>
                  <a:gd name="T47" fmla="*/ 224 h 224"/>
                  <a:gd name="T48" fmla="*/ 78 w 224"/>
                  <a:gd name="T49" fmla="*/ 224 h 224"/>
                  <a:gd name="T50" fmla="*/ 78 w 224"/>
                  <a:gd name="T51" fmla="*/ 223 h 224"/>
                  <a:gd name="T52" fmla="*/ 138 w 224"/>
                  <a:gd name="T53" fmla="*/ 183 h 224"/>
                  <a:gd name="T54" fmla="*/ 139 w 224"/>
                  <a:gd name="T55" fmla="*/ 178 h 224"/>
                  <a:gd name="T56" fmla="*/ 134 w 224"/>
                  <a:gd name="T57" fmla="*/ 177 h 224"/>
                  <a:gd name="T58" fmla="*/ 80 w 224"/>
                  <a:gd name="T59" fmla="*/ 213 h 224"/>
                  <a:gd name="T60" fmla="*/ 80 w 224"/>
                  <a:gd name="T61" fmla="*/ 54 h 224"/>
                  <a:gd name="T62" fmla="*/ 144 w 224"/>
                  <a:gd name="T63" fmla="*/ 11 h 224"/>
                  <a:gd name="T64" fmla="*/ 144 w 224"/>
                  <a:gd name="T65" fmla="*/ 104 h 224"/>
                  <a:gd name="T66" fmla="*/ 148 w 224"/>
                  <a:gd name="T67" fmla="*/ 108 h 224"/>
                  <a:gd name="T68" fmla="*/ 152 w 224"/>
                  <a:gd name="T69" fmla="*/ 104 h 224"/>
                  <a:gd name="T70" fmla="*/ 152 w 224"/>
                  <a:gd name="T71" fmla="*/ 11 h 224"/>
                  <a:gd name="T72" fmla="*/ 8 w 224"/>
                  <a:gd name="T73" fmla="*/ 11 h 224"/>
                  <a:gd name="T74" fmla="*/ 72 w 224"/>
                  <a:gd name="T75" fmla="*/ 54 h 224"/>
                  <a:gd name="T76" fmla="*/ 72 w 224"/>
                  <a:gd name="T77" fmla="*/ 213 h 224"/>
                  <a:gd name="T78" fmla="*/ 8 w 224"/>
                  <a:gd name="T79" fmla="*/ 170 h 224"/>
                  <a:gd name="T80" fmla="*/ 8 w 224"/>
                  <a:gd name="T81" fmla="*/ 1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224">
                    <a:moveTo>
                      <a:pt x="152" y="11"/>
                    </a:moveTo>
                    <a:cubicBezTo>
                      <a:pt x="216" y="54"/>
                      <a:pt x="216" y="54"/>
                      <a:pt x="216" y="54"/>
                    </a:cubicBezTo>
                    <a:cubicBezTo>
                      <a:pt x="216" y="104"/>
                      <a:pt x="216" y="104"/>
                      <a:pt x="216" y="104"/>
                    </a:cubicBezTo>
                    <a:cubicBezTo>
                      <a:pt x="216" y="106"/>
                      <a:pt x="218" y="108"/>
                      <a:pt x="220" y="108"/>
                    </a:cubicBezTo>
                    <a:cubicBezTo>
                      <a:pt x="222" y="108"/>
                      <a:pt x="224" y="106"/>
                      <a:pt x="224" y="104"/>
                    </a:cubicBezTo>
                    <a:cubicBezTo>
                      <a:pt x="224" y="52"/>
                      <a:pt x="224" y="52"/>
                      <a:pt x="224" y="52"/>
                    </a:cubicBezTo>
                    <a:cubicBezTo>
                      <a:pt x="224" y="51"/>
                      <a:pt x="223" y="49"/>
                      <a:pt x="222" y="49"/>
                    </a:cubicBezTo>
                    <a:cubicBezTo>
                      <a:pt x="150" y="1"/>
                      <a:pt x="150" y="1"/>
                      <a:pt x="150" y="1"/>
                    </a:cubicBezTo>
                    <a:cubicBezTo>
                      <a:pt x="150" y="1"/>
                      <a:pt x="150" y="1"/>
                      <a:pt x="150" y="0"/>
                    </a:cubicBezTo>
                    <a:cubicBezTo>
                      <a:pt x="150" y="0"/>
                      <a:pt x="150" y="0"/>
                      <a:pt x="149" y="0"/>
                    </a:cubicBezTo>
                    <a:cubicBezTo>
                      <a:pt x="148" y="0"/>
                      <a:pt x="148" y="0"/>
                      <a:pt x="147" y="0"/>
                    </a:cubicBezTo>
                    <a:cubicBezTo>
                      <a:pt x="146" y="0"/>
                      <a:pt x="146" y="0"/>
                      <a:pt x="146" y="0"/>
                    </a:cubicBezTo>
                    <a:cubicBezTo>
                      <a:pt x="146" y="1"/>
                      <a:pt x="146" y="1"/>
                      <a:pt x="146" y="1"/>
                    </a:cubicBezTo>
                    <a:cubicBezTo>
                      <a:pt x="76" y="47"/>
                      <a:pt x="76" y="47"/>
                      <a:pt x="76" y="47"/>
                    </a:cubicBezTo>
                    <a:cubicBezTo>
                      <a:pt x="6" y="1"/>
                      <a:pt x="6" y="1"/>
                      <a:pt x="6" y="1"/>
                    </a:cubicBezTo>
                    <a:cubicBezTo>
                      <a:pt x="5" y="0"/>
                      <a:pt x="3" y="0"/>
                      <a:pt x="2" y="0"/>
                    </a:cubicBezTo>
                    <a:cubicBezTo>
                      <a:pt x="1" y="1"/>
                      <a:pt x="0" y="3"/>
                      <a:pt x="0" y="4"/>
                    </a:cubicBezTo>
                    <a:cubicBezTo>
                      <a:pt x="0" y="172"/>
                      <a:pt x="0" y="172"/>
                      <a:pt x="0" y="172"/>
                    </a:cubicBezTo>
                    <a:cubicBezTo>
                      <a:pt x="0" y="173"/>
                      <a:pt x="1" y="175"/>
                      <a:pt x="2" y="175"/>
                    </a:cubicBezTo>
                    <a:cubicBezTo>
                      <a:pt x="74" y="223"/>
                      <a:pt x="74" y="223"/>
                      <a:pt x="74" y="223"/>
                    </a:cubicBezTo>
                    <a:cubicBezTo>
                      <a:pt x="74" y="223"/>
                      <a:pt x="74" y="223"/>
                      <a:pt x="74" y="224"/>
                    </a:cubicBezTo>
                    <a:cubicBezTo>
                      <a:pt x="74" y="224"/>
                      <a:pt x="74" y="224"/>
                      <a:pt x="75" y="224"/>
                    </a:cubicBezTo>
                    <a:cubicBezTo>
                      <a:pt x="75" y="224"/>
                      <a:pt x="76" y="224"/>
                      <a:pt x="76" y="224"/>
                    </a:cubicBezTo>
                    <a:cubicBezTo>
                      <a:pt x="76" y="224"/>
                      <a:pt x="77" y="224"/>
                      <a:pt x="77" y="224"/>
                    </a:cubicBezTo>
                    <a:cubicBezTo>
                      <a:pt x="78" y="224"/>
                      <a:pt x="78" y="224"/>
                      <a:pt x="78" y="224"/>
                    </a:cubicBezTo>
                    <a:cubicBezTo>
                      <a:pt x="78" y="223"/>
                      <a:pt x="78" y="223"/>
                      <a:pt x="78" y="223"/>
                    </a:cubicBezTo>
                    <a:cubicBezTo>
                      <a:pt x="138" y="183"/>
                      <a:pt x="138" y="183"/>
                      <a:pt x="138" y="183"/>
                    </a:cubicBezTo>
                    <a:cubicBezTo>
                      <a:pt x="140" y="182"/>
                      <a:pt x="141" y="180"/>
                      <a:pt x="139" y="178"/>
                    </a:cubicBezTo>
                    <a:cubicBezTo>
                      <a:pt x="138" y="176"/>
                      <a:pt x="136" y="175"/>
                      <a:pt x="134" y="177"/>
                    </a:cubicBezTo>
                    <a:cubicBezTo>
                      <a:pt x="80" y="213"/>
                      <a:pt x="80" y="213"/>
                      <a:pt x="80" y="213"/>
                    </a:cubicBezTo>
                    <a:cubicBezTo>
                      <a:pt x="80" y="54"/>
                      <a:pt x="80" y="54"/>
                      <a:pt x="80" y="54"/>
                    </a:cubicBezTo>
                    <a:cubicBezTo>
                      <a:pt x="144" y="11"/>
                      <a:pt x="144" y="11"/>
                      <a:pt x="144" y="11"/>
                    </a:cubicBezTo>
                    <a:cubicBezTo>
                      <a:pt x="144" y="104"/>
                      <a:pt x="144" y="104"/>
                      <a:pt x="144" y="104"/>
                    </a:cubicBezTo>
                    <a:cubicBezTo>
                      <a:pt x="144" y="106"/>
                      <a:pt x="146" y="108"/>
                      <a:pt x="148" y="108"/>
                    </a:cubicBezTo>
                    <a:cubicBezTo>
                      <a:pt x="150" y="108"/>
                      <a:pt x="152" y="106"/>
                      <a:pt x="152" y="104"/>
                    </a:cubicBezTo>
                    <a:lnTo>
                      <a:pt x="152" y="11"/>
                    </a:lnTo>
                    <a:close/>
                    <a:moveTo>
                      <a:pt x="8" y="11"/>
                    </a:moveTo>
                    <a:cubicBezTo>
                      <a:pt x="72" y="54"/>
                      <a:pt x="72" y="54"/>
                      <a:pt x="72" y="54"/>
                    </a:cubicBezTo>
                    <a:cubicBezTo>
                      <a:pt x="72" y="213"/>
                      <a:pt x="72" y="213"/>
                      <a:pt x="72" y="213"/>
                    </a:cubicBezTo>
                    <a:cubicBezTo>
                      <a:pt x="8" y="170"/>
                      <a:pt x="8" y="170"/>
                      <a:pt x="8" y="170"/>
                    </a:cubicBezTo>
                    <a:lnTo>
                      <a:pt x="8" y="11"/>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8"/>
              <p:cNvSpPr>
                <a:spLocks noEditPoints="1"/>
              </p:cNvSpPr>
              <p:nvPr/>
            </p:nvSpPr>
            <p:spPr bwMode="auto">
              <a:xfrm>
                <a:off x="2212975" y="3871913"/>
                <a:ext cx="95250" cy="96838"/>
              </a:xfrm>
              <a:custGeom>
                <a:avLst/>
                <a:gdLst>
                  <a:gd name="T0" fmla="*/ 20 w 40"/>
                  <a:gd name="T1" fmla="*/ 0 h 40"/>
                  <a:gd name="T2" fmla="*/ 0 w 40"/>
                  <a:gd name="T3" fmla="*/ 20 h 40"/>
                  <a:gd name="T4" fmla="*/ 20 w 40"/>
                  <a:gd name="T5" fmla="*/ 40 h 40"/>
                  <a:gd name="T6" fmla="*/ 40 w 40"/>
                  <a:gd name="T7" fmla="*/ 20 h 40"/>
                  <a:gd name="T8" fmla="*/ 20 w 40"/>
                  <a:gd name="T9" fmla="*/ 0 h 40"/>
                  <a:gd name="T10" fmla="*/ 20 w 40"/>
                  <a:gd name="T11" fmla="*/ 32 h 40"/>
                  <a:gd name="T12" fmla="*/ 8 w 40"/>
                  <a:gd name="T13" fmla="*/ 20 h 40"/>
                  <a:gd name="T14" fmla="*/ 20 w 40"/>
                  <a:gd name="T15" fmla="*/ 8 h 40"/>
                  <a:gd name="T16" fmla="*/ 32 w 40"/>
                  <a:gd name="T17" fmla="*/ 20 h 40"/>
                  <a:gd name="T18" fmla="*/ 20 w 40"/>
                  <a:gd name="T1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0" y="32"/>
                    </a:moveTo>
                    <a:cubicBezTo>
                      <a:pt x="13" y="32"/>
                      <a:pt x="8" y="27"/>
                      <a:pt x="8" y="20"/>
                    </a:cubicBezTo>
                    <a:cubicBezTo>
                      <a:pt x="8" y="13"/>
                      <a:pt x="13" y="8"/>
                      <a:pt x="20" y="8"/>
                    </a:cubicBezTo>
                    <a:cubicBezTo>
                      <a:pt x="27" y="8"/>
                      <a:pt x="32" y="13"/>
                      <a:pt x="32" y="20"/>
                    </a:cubicBezTo>
                    <a:cubicBezTo>
                      <a:pt x="32" y="27"/>
                      <a:pt x="27" y="32"/>
                      <a:pt x="20" y="32"/>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9"/>
              <p:cNvSpPr>
                <a:spLocks noEditPoints="1"/>
              </p:cNvSpPr>
              <p:nvPr/>
            </p:nvSpPr>
            <p:spPr bwMode="auto">
              <a:xfrm>
                <a:off x="2155825" y="3814763"/>
                <a:ext cx="211138" cy="288925"/>
              </a:xfrm>
              <a:custGeom>
                <a:avLst/>
                <a:gdLst>
                  <a:gd name="T0" fmla="*/ 44 w 88"/>
                  <a:gd name="T1" fmla="*/ 0 h 120"/>
                  <a:gd name="T2" fmla="*/ 0 w 88"/>
                  <a:gd name="T3" fmla="*/ 44 h 120"/>
                  <a:gd name="T4" fmla="*/ 41 w 88"/>
                  <a:gd name="T5" fmla="*/ 119 h 120"/>
                  <a:gd name="T6" fmla="*/ 44 w 88"/>
                  <a:gd name="T7" fmla="*/ 120 h 120"/>
                  <a:gd name="T8" fmla="*/ 47 w 88"/>
                  <a:gd name="T9" fmla="*/ 119 h 120"/>
                  <a:gd name="T10" fmla="*/ 88 w 88"/>
                  <a:gd name="T11" fmla="*/ 44 h 120"/>
                  <a:gd name="T12" fmla="*/ 44 w 88"/>
                  <a:gd name="T13" fmla="*/ 0 h 120"/>
                  <a:gd name="T14" fmla="*/ 44 w 88"/>
                  <a:gd name="T15" fmla="*/ 110 h 120"/>
                  <a:gd name="T16" fmla="*/ 8 w 88"/>
                  <a:gd name="T17" fmla="*/ 44 h 120"/>
                  <a:gd name="T18" fmla="*/ 44 w 88"/>
                  <a:gd name="T19" fmla="*/ 8 h 120"/>
                  <a:gd name="T20" fmla="*/ 80 w 88"/>
                  <a:gd name="T21" fmla="*/ 44 h 120"/>
                  <a:gd name="T22" fmla="*/ 44 w 88"/>
                  <a:gd name="T23"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120">
                    <a:moveTo>
                      <a:pt x="44" y="0"/>
                    </a:moveTo>
                    <a:cubicBezTo>
                      <a:pt x="20" y="0"/>
                      <a:pt x="0" y="20"/>
                      <a:pt x="0" y="44"/>
                    </a:cubicBezTo>
                    <a:cubicBezTo>
                      <a:pt x="0" y="67"/>
                      <a:pt x="39" y="116"/>
                      <a:pt x="41" y="119"/>
                    </a:cubicBezTo>
                    <a:cubicBezTo>
                      <a:pt x="42" y="119"/>
                      <a:pt x="43" y="120"/>
                      <a:pt x="44" y="120"/>
                    </a:cubicBezTo>
                    <a:cubicBezTo>
                      <a:pt x="45" y="120"/>
                      <a:pt x="46" y="119"/>
                      <a:pt x="47" y="119"/>
                    </a:cubicBezTo>
                    <a:cubicBezTo>
                      <a:pt x="49" y="116"/>
                      <a:pt x="88" y="67"/>
                      <a:pt x="88" y="44"/>
                    </a:cubicBezTo>
                    <a:cubicBezTo>
                      <a:pt x="88" y="20"/>
                      <a:pt x="68" y="0"/>
                      <a:pt x="44" y="0"/>
                    </a:cubicBezTo>
                    <a:close/>
                    <a:moveTo>
                      <a:pt x="44" y="110"/>
                    </a:moveTo>
                    <a:cubicBezTo>
                      <a:pt x="32" y="93"/>
                      <a:pt x="8" y="60"/>
                      <a:pt x="8" y="44"/>
                    </a:cubicBezTo>
                    <a:cubicBezTo>
                      <a:pt x="8" y="24"/>
                      <a:pt x="24" y="8"/>
                      <a:pt x="44" y="8"/>
                    </a:cubicBezTo>
                    <a:cubicBezTo>
                      <a:pt x="64" y="8"/>
                      <a:pt x="80" y="24"/>
                      <a:pt x="80" y="44"/>
                    </a:cubicBezTo>
                    <a:cubicBezTo>
                      <a:pt x="80" y="60"/>
                      <a:pt x="56" y="93"/>
                      <a:pt x="44" y="110"/>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44" name="Picture 43"/>
          <p:cNvPicPr>
            <a:picLocks noChangeAspect="1"/>
          </p:cNvPicPr>
          <p:nvPr/>
        </p:nvPicPr>
        <p:blipFill rotWithShape="1">
          <a:blip r:embed="rId3" cstate="screen">
            <a:extLst>
              <a:ext uri="{28A0092B-C50C-407E-A947-70E740481C1C}">
                <a14:useLocalDpi xmlns:a14="http://schemas.microsoft.com/office/drawing/2010/main"/>
              </a:ext>
            </a:extLst>
          </a:blip>
          <a:srcRect t="25039" r="79528" b="36442"/>
          <a:stretch/>
        </p:blipFill>
        <p:spPr>
          <a:xfrm>
            <a:off x="1119473" y="2300660"/>
            <a:ext cx="406486" cy="614181"/>
          </a:xfrm>
          <a:prstGeom prst="rect">
            <a:avLst/>
          </a:prstGeom>
        </p:spPr>
      </p:pic>
      <p:pic>
        <p:nvPicPr>
          <p:cNvPr id="45" name="Picture 44"/>
          <p:cNvPicPr>
            <a:picLocks noChangeAspect="1"/>
          </p:cNvPicPr>
          <p:nvPr/>
        </p:nvPicPr>
        <p:blipFill rotWithShape="1">
          <a:blip r:embed="rId3" cstate="screen">
            <a:extLst>
              <a:ext uri="{28A0092B-C50C-407E-A947-70E740481C1C}">
                <a14:useLocalDpi xmlns:a14="http://schemas.microsoft.com/office/drawing/2010/main"/>
              </a:ext>
            </a:extLst>
          </a:blip>
          <a:srcRect l="19442" t="-4171" r="62698" b="67453"/>
          <a:stretch/>
        </p:blipFill>
        <p:spPr>
          <a:xfrm>
            <a:off x="1484723" y="1830633"/>
            <a:ext cx="354627" cy="585472"/>
          </a:xfrm>
          <a:prstGeom prst="rect">
            <a:avLst/>
          </a:prstGeom>
        </p:spPr>
      </p:pic>
      <p:grpSp>
        <p:nvGrpSpPr>
          <p:cNvPr id="16" name="Group 15"/>
          <p:cNvGrpSpPr/>
          <p:nvPr/>
        </p:nvGrpSpPr>
        <p:grpSpPr>
          <a:xfrm>
            <a:off x="1459983" y="2420076"/>
            <a:ext cx="420602" cy="1133990"/>
            <a:chOff x="2045288" y="2420076"/>
            <a:chExt cx="420602" cy="1133990"/>
          </a:xfrm>
        </p:grpSpPr>
        <p:sp>
          <p:nvSpPr>
            <p:cNvPr id="49" name="Rectangle 48"/>
            <p:cNvSpPr/>
            <p:nvPr/>
          </p:nvSpPr>
          <p:spPr>
            <a:xfrm>
              <a:off x="2160233" y="2528957"/>
              <a:ext cx="223079" cy="938695"/>
            </a:xfrm>
            <a:prstGeom prst="rect">
              <a:avLst/>
            </a:prstGeom>
            <a:solidFill>
              <a:srgbClr val="0D4571">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45"/>
            <p:cNvPicPr>
              <a:picLocks noChangeAspect="1"/>
            </p:cNvPicPr>
            <p:nvPr/>
          </p:nvPicPr>
          <p:blipFill rotWithShape="1">
            <a:blip r:embed="rId3" cstate="screen">
              <a:extLst>
                <a:ext uri="{28A0092B-C50C-407E-A947-70E740481C1C}">
                  <a14:useLocalDpi xmlns:a14="http://schemas.microsoft.com/office/drawing/2010/main"/>
                </a:ext>
              </a:extLst>
            </a:blip>
            <a:srcRect l="18412" t="32547" r="60405" b="-3665"/>
            <a:stretch/>
          </p:blipFill>
          <p:spPr>
            <a:xfrm>
              <a:off x="2045288" y="2420076"/>
              <a:ext cx="420602" cy="1133990"/>
            </a:xfrm>
            <a:prstGeom prst="rect">
              <a:avLst/>
            </a:prstGeom>
          </p:spPr>
        </p:pic>
      </p:grpSp>
      <p:grpSp>
        <p:nvGrpSpPr>
          <p:cNvPr id="15" name="Group 14"/>
          <p:cNvGrpSpPr/>
          <p:nvPr/>
        </p:nvGrpSpPr>
        <p:grpSpPr>
          <a:xfrm>
            <a:off x="1864092" y="2597519"/>
            <a:ext cx="428850" cy="944026"/>
            <a:chOff x="2449397" y="2597519"/>
            <a:chExt cx="428850" cy="944026"/>
          </a:xfrm>
        </p:grpSpPr>
        <p:sp>
          <p:nvSpPr>
            <p:cNvPr id="50" name="Rectangle 49"/>
            <p:cNvSpPr/>
            <p:nvPr/>
          </p:nvSpPr>
          <p:spPr>
            <a:xfrm>
              <a:off x="2573261" y="2716696"/>
              <a:ext cx="218661" cy="750956"/>
            </a:xfrm>
            <a:prstGeom prst="rect">
              <a:avLst/>
            </a:prstGeom>
            <a:solidFill>
              <a:srgbClr val="0D4571">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rotWithShape="1">
            <a:blip r:embed="rId3" cstate="screen">
              <a:extLst>
                <a:ext uri="{28A0092B-C50C-407E-A947-70E740481C1C}">
                  <a14:useLocalDpi xmlns:a14="http://schemas.microsoft.com/office/drawing/2010/main"/>
                </a:ext>
              </a:extLst>
            </a:blip>
            <a:srcRect l="38566" t="44460" r="39836" b="-3664"/>
            <a:stretch/>
          </p:blipFill>
          <p:spPr>
            <a:xfrm>
              <a:off x="2449397" y="2597519"/>
              <a:ext cx="428850" cy="944026"/>
            </a:xfrm>
            <a:prstGeom prst="rect">
              <a:avLst/>
            </a:prstGeom>
          </p:spPr>
        </p:pic>
      </p:grpSp>
      <p:grpSp>
        <p:nvGrpSpPr>
          <p:cNvPr id="13" name="Group 12"/>
          <p:cNvGrpSpPr/>
          <p:nvPr/>
        </p:nvGrpSpPr>
        <p:grpSpPr>
          <a:xfrm>
            <a:off x="2294996" y="2745948"/>
            <a:ext cx="449640" cy="799567"/>
            <a:chOff x="2883476" y="2745948"/>
            <a:chExt cx="449640" cy="799567"/>
          </a:xfrm>
        </p:grpSpPr>
        <p:sp>
          <p:nvSpPr>
            <p:cNvPr id="52" name="Rectangle 51"/>
            <p:cNvSpPr/>
            <p:nvPr/>
          </p:nvSpPr>
          <p:spPr>
            <a:xfrm>
              <a:off x="2998434" y="2882348"/>
              <a:ext cx="257314" cy="585304"/>
            </a:xfrm>
            <a:prstGeom prst="rect">
              <a:avLst/>
            </a:prstGeom>
            <a:solidFill>
              <a:srgbClr val="0D4571">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rotWithShape="1">
            <a:blip r:embed="rId3" cstate="screen">
              <a:extLst>
                <a:ext uri="{28A0092B-C50C-407E-A947-70E740481C1C}">
                  <a14:useLocalDpi xmlns:a14="http://schemas.microsoft.com/office/drawing/2010/main"/>
                </a:ext>
              </a:extLst>
            </a:blip>
            <a:srcRect l="60164" t="53520" r="17191" b="-3665"/>
            <a:stretch/>
          </p:blipFill>
          <p:spPr>
            <a:xfrm>
              <a:off x="2883476" y="2745948"/>
              <a:ext cx="449640" cy="799567"/>
            </a:xfrm>
            <a:prstGeom prst="rect">
              <a:avLst/>
            </a:prstGeom>
          </p:spPr>
        </p:pic>
      </p:grpSp>
      <p:grpSp>
        <p:nvGrpSpPr>
          <p:cNvPr id="2" name="Group 1"/>
          <p:cNvGrpSpPr/>
          <p:nvPr/>
        </p:nvGrpSpPr>
        <p:grpSpPr>
          <a:xfrm>
            <a:off x="2742237" y="2605766"/>
            <a:ext cx="466135" cy="943720"/>
            <a:chOff x="3327542" y="2605766"/>
            <a:chExt cx="466135" cy="943720"/>
          </a:xfrm>
        </p:grpSpPr>
        <p:sp>
          <p:nvSpPr>
            <p:cNvPr id="51" name="Rectangle 50"/>
            <p:cNvSpPr/>
            <p:nvPr/>
          </p:nvSpPr>
          <p:spPr>
            <a:xfrm>
              <a:off x="3411461" y="2716696"/>
              <a:ext cx="218661" cy="750956"/>
            </a:xfrm>
            <a:prstGeom prst="rect">
              <a:avLst/>
            </a:prstGeom>
            <a:solidFill>
              <a:srgbClr val="0D4571">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rotWithShape="1">
            <a:blip r:embed="rId3" cstate="screen">
              <a:extLst>
                <a:ext uri="{28A0092B-C50C-407E-A947-70E740481C1C}">
                  <a14:useLocalDpi xmlns:a14="http://schemas.microsoft.com/office/drawing/2010/main"/>
                </a:ext>
              </a:extLst>
            </a:blip>
            <a:srcRect l="82809" t="44480" r="-6285" b="-3665"/>
            <a:stretch/>
          </p:blipFill>
          <p:spPr>
            <a:xfrm>
              <a:off x="3327542" y="2605766"/>
              <a:ext cx="466135" cy="943720"/>
            </a:xfrm>
            <a:prstGeom prst="rect">
              <a:avLst/>
            </a:prstGeom>
          </p:spPr>
        </p:pic>
      </p:grpSp>
      <p:pic>
        <p:nvPicPr>
          <p:cNvPr id="58" name="Picture 57"/>
          <p:cNvPicPr>
            <a:picLocks noChangeAspect="1"/>
          </p:cNvPicPr>
          <p:nvPr/>
        </p:nvPicPr>
        <p:blipFill rotWithShape="1">
          <a:blip r:embed="rId3" cstate="screen">
            <a:extLst>
              <a:ext uri="{28A0092B-C50C-407E-A947-70E740481C1C}">
                <a14:useLocalDpi xmlns:a14="http://schemas.microsoft.com/office/drawing/2010/main"/>
              </a:ext>
            </a:extLst>
          </a:blip>
          <a:srcRect l="38566" t="1805" r="39836" b="55540"/>
          <a:stretch/>
        </p:blipFill>
        <p:spPr>
          <a:xfrm>
            <a:off x="1868044" y="1921339"/>
            <a:ext cx="428850" cy="680150"/>
          </a:xfrm>
          <a:prstGeom prst="rect">
            <a:avLst/>
          </a:prstGeom>
        </p:spPr>
      </p:pic>
      <p:pic>
        <p:nvPicPr>
          <p:cNvPr id="59" name="Picture 58"/>
          <p:cNvPicPr>
            <a:picLocks noChangeAspect="1"/>
          </p:cNvPicPr>
          <p:nvPr/>
        </p:nvPicPr>
        <p:blipFill rotWithShape="1">
          <a:blip r:embed="rId3" cstate="screen">
            <a:extLst>
              <a:ext uri="{28A0092B-C50C-407E-A947-70E740481C1C}">
                <a14:useLocalDpi xmlns:a14="http://schemas.microsoft.com/office/drawing/2010/main"/>
              </a:ext>
            </a:extLst>
          </a:blip>
          <a:srcRect l="60164" t="6727" r="17191" b="46480"/>
          <a:stretch/>
        </p:blipFill>
        <p:spPr>
          <a:xfrm>
            <a:off x="2292598" y="2003801"/>
            <a:ext cx="449640" cy="746118"/>
          </a:xfrm>
          <a:prstGeom prst="rect">
            <a:avLst/>
          </a:prstGeom>
        </p:spPr>
      </p:pic>
      <p:pic>
        <p:nvPicPr>
          <p:cNvPr id="60" name="Picture 59"/>
          <p:cNvPicPr>
            <a:picLocks noChangeAspect="1"/>
          </p:cNvPicPr>
          <p:nvPr/>
        </p:nvPicPr>
        <p:blipFill rotWithShape="1">
          <a:blip r:embed="rId3" cstate="screen">
            <a:extLst>
              <a:ext uri="{28A0092B-C50C-407E-A947-70E740481C1C}">
                <a14:useLocalDpi xmlns:a14="http://schemas.microsoft.com/office/drawing/2010/main"/>
              </a:ext>
            </a:extLst>
          </a:blip>
          <a:srcRect l="82809" t="4410" r="-6285" b="55520"/>
          <a:stretch/>
        </p:blipFill>
        <p:spPr>
          <a:xfrm>
            <a:off x="2746189" y="1962570"/>
            <a:ext cx="466135" cy="638920"/>
          </a:xfrm>
          <a:prstGeom prst="rect">
            <a:avLst/>
          </a:prstGeom>
        </p:spPr>
      </p:pic>
      <p:sp>
        <p:nvSpPr>
          <p:cNvPr id="71" name="TextBox 70"/>
          <p:cNvSpPr txBox="1"/>
          <p:nvPr/>
        </p:nvSpPr>
        <p:spPr>
          <a:xfrm>
            <a:off x="262986" y="708405"/>
            <a:ext cx="3676051" cy="461665"/>
          </a:xfrm>
          <a:prstGeom prst="rect">
            <a:avLst/>
          </a:prstGeom>
          <a:noFill/>
        </p:spPr>
        <p:txBody>
          <a:bodyPr wrap="square" rtlCol="0">
            <a:spAutoFit/>
          </a:bodyPr>
          <a:lstStyle/>
          <a:p>
            <a:r>
              <a:rPr lang="en-US" sz="2400" b="1" dirty="0">
                <a:solidFill>
                  <a:srgbClr val="0D4571"/>
                </a:solidFill>
                <a:latin typeface="Arial"/>
                <a:cs typeface="Arial"/>
              </a:rPr>
              <a:t>Impactful market</a:t>
            </a:r>
          </a:p>
        </p:txBody>
      </p:sp>
      <p:grpSp>
        <p:nvGrpSpPr>
          <p:cNvPr id="63" name="Group 62"/>
          <p:cNvGrpSpPr/>
          <p:nvPr/>
        </p:nvGrpSpPr>
        <p:grpSpPr>
          <a:xfrm>
            <a:off x="253397" y="0"/>
            <a:ext cx="2407627" cy="561402"/>
            <a:chOff x="5913317" y="0"/>
            <a:chExt cx="2407627" cy="561402"/>
          </a:xfrm>
        </p:grpSpPr>
        <p:sp>
          <p:nvSpPr>
            <p:cNvPr id="65" name="Round Same Side Corner Rectangle 64"/>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73" name="Group 72"/>
            <p:cNvGrpSpPr/>
            <p:nvPr/>
          </p:nvGrpSpPr>
          <p:grpSpPr>
            <a:xfrm>
              <a:off x="5998058" y="117953"/>
              <a:ext cx="1806980" cy="328396"/>
              <a:chOff x="-18290" y="2448962"/>
              <a:chExt cx="1806980" cy="288079"/>
            </a:xfrm>
          </p:grpSpPr>
          <p:sp>
            <p:nvSpPr>
              <p:cNvPr id="75" name="Rounded Rectangle 74"/>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76" name="TextBox 75"/>
              <p:cNvSpPr txBox="1"/>
              <p:nvPr/>
            </p:nvSpPr>
            <p:spPr>
              <a:xfrm>
                <a:off x="-18290" y="2496281"/>
                <a:ext cx="1806980" cy="227242"/>
              </a:xfrm>
              <a:prstGeom prst="rect">
                <a:avLst/>
              </a:prstGeom>
              <a:noFill/>
            </p:spPr>
            <p:txBody>
              <a:bodyPr wrap="square" rtlCol="0">
                <a:spAutoFit/>
              </a:bodyPr>
              <a:lstStyle/>
              <a:p>
                <a:pPr lvl="0" algn="ctr">
                  <a:lnSpc>
                    <a:spcPct val="80000"/>
                  </a:lnSpc>
                </a:pPr>
                <a:r>
                  <a:rPr lang="en-US" sz="1300" b="1" kern="1300" dirty="0">
                    <a:solidFill>
                      <a:schemeClr val="bg1"/>
                    </a:solidFill>
                    <a:latin typeface="Arial"/>
                    <a:cs typeface="Arial"/>
                  </a:rPr>
                  <a:t>GET STARTED</a:t>
                </a:r>
                <a:endParaRPr lang="en-US" sz="1300" b="1" dirty="0">
                  <a:solidFill>
                    <a:schemeClr val="bg1"/>
                  </a:solidFill>
                  <a:latin typeface="Arial"/>
                  <a:cs typeface="Arial"/>
                </a:endParaRPr>
              </a:p>
            </p:txBody>
          </p:sp>
        </p:grpSp>
        <p:sp>
          <p:nvSpPr>
            <p:cNvPr id="74" name="Oval 73"/>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grpSp>
        <p:nvGrpSpPr>
          <p:cNvPr id="77" name="Group 76"/>
          <p:cNvGrpSpPr/>
          <p:nvPr/>
        </p:nvGrpSpPr>
        <p:grpSpPr>
          <a:xfrm>
            <a:off x="2285999" y="175689"/>
            <a:ext cx="193675" cy="193675"/>
            <a:chOff x="8694738" y="7683501"/>
            <a:chExt cx="577850" cy="577851"/>
          </a:xfrm>
          <a:solidFill>
            <a:schemeClr val="bg1"/>
          </a:solidFill>
        </p:grpSpPr>
        <p:sp>
          <p:nvSpPr>
            <p:cNvPr id="78" name="Freeform 171"/>
            <p:cNvSpPr>
              <a:spLocks noEditPoints="1"/>
            </p:cNvSpPr>
            <p:nvPr/>
          </p:nvSpPr>
          <p:spPr bwMode="auto">
            <a:xfrm>
              <a:off x="8694738" y="7875589"/>
              <a:ext cx="577850" cy="385763"/>
            </a:xfrm>
            <a:custGeom>
              <a:avLst/>
              <a:gdLst>
                <a:gd name="T0" fmla="*/ 236 w 240"/>
                <a:gd name="T1" fmla="*/ 152 h 160"/>
                <a:gd name="T2" fmla="*/ 224 w 240"/>
                <a:gd name="T3" fmla="*/ 152 h 160"/>
                <a:gd name="T4" fmla="*/ 224 w 240"/>
                <a:gd name="T5" fmla="*/ 4 h 160"/>
                <a:gd name="T6" fmla="*/ 220 w 240"/>
                <a:gd name="T7" fmla="*/ 0 h 160"/>
                <a:gd name="T8" fmla="*/ 188 w 240"/>
                <a:gd name="T9" fmla="*/ 0 h 160"/>
                <a:gd name="T10" fmla="*/ 184 w 240"/>
                <a:gd name="T11" fmla="*/ 4 h 160"/>
                <a:gd name="T12" fmla="*/ 184 w 240"/>
                <a:gd name="T13" fmla="*/ 152 h 160"/>
                <a:gd name="T14" fmla="*/ 168 w 240"/>
                <a:gd name="T15" fmla="*/ 152 h 160"/>
                <a:gd name="T16" fmla="*/ 168 w 240"/>
                <a:gd name="T17" fmla="*/ 76 h 160"/>
                <a:gd name="T18" fmla="*/ 164 w 240"/>
                <a:gd name="T19" fmla="*/ 72 h 160"/>
                <a:gd name="T20" fmla="*/ 132 w 240"/>
                <a:gd name="T21" fmla="*/ 72 h 160"/>
                <a:gd name="T22" fmla="*/ 128 w 240"/>
                <a:gd name="T23" fmla="*/ 76 h 160"/>
                <a:gd name="T24" fmla="*/ 128 w 240"/>
                <a:gd name="T25" fmla="*/ 152 h 160"/>
                <a:gd name="T26" fmla="*/ 112 w 240"/>
                <a:gd name="T27" fmla="*/ 152 h 160"/>
                <a:gd name="T28" fmla="*/ 112 w 240"/>
                <a:gd name="T29" fmla="*/ 52 h 160"/>
                <a:gd name="T30" fmla="*/ 108 w 240"/>
                <a:gd name="T31" fmla="*/ 48 h 160"/>
                <a:gd name="T32" fmla="*/ 76 w 240"/>
                <a:gd name="T33" fmla="*/ 48 h 160"/>
                <a:gd name="T34" fmla="*/ 72 w 240"/>
                <a:gd name="T35" fmla="*/ 52 h 160"/>
                <a:gd name="T36" fmla="*/ 72 w 240"/>
                <a:gd name="T37" fmla="*/ 152 h 160"/>
                <a:gd name="T38" fmla="*/ 56 w 240"/>
                <a:gd name="T39" fmla="*/ 152 h 160"/>
                <a:gd name="T40" fmla="*/ 56 w 240"/>
                <a:gd name="T41" fmla="*/ 108 h 160"/>
                <a:gd name="T42" fmla="*/ 52 w 240"/>
                <a:gd name="T43" fmla="*/ 104 h 160"/>
                <a:gd name="T44" fmla="*/ 20 w 240"/>
                <a:gd name="T45" fmla="*/ 104 h 160"/>
                <a:gd name="T46" fmla="*/ 16 w 240"/>
                <a:gd name="T47" fmla="*/ 108 h 160"/>
                <a:gd name="T48" fmla="*/ 16 w 240"/>
                <a:gd name="T49" fmla="*/ 152 h 160"/>
                <a:gd name="T50" fmla="*/ 4 w 240"/>
                <a:gd name="T51" fmla="*/ 152 h 160"/>
                <a:gd name="T52" fmla="*/ 0 w 240"/>
                <a:gd name="T53" fmla="*/ 156 h 160"/>
                <a:gd name="T54" fmla="*/ 4 w 240"/>
                <a:gd name="T55" fmla="*/ 160 h 160"/>
                <a:gd name="T56" fmla="*/ 20 w 240"/>
                <a:gd name="T57" fmla="*/ 160 h 160"/>
                <a:gd name="T58" fmla="*/ 52 w 240"/>
                <a:gd name="T59" fmla="*/ 160 h 160"/>
                <a:gd name="T60" fmla="*/ 76 w 240"/>
                <a:gd name="T61" fmla="*/ 160 h 160"/>
                <a:gd name="T62" fmla="*/ 108 w 240"/>
                <a:gd name="T63" fmla="*/ 160 h 160"/>
                <a:gd name="T64" fmla="*/ 132 w 240"/>
                <a:gd name="T65" fmla="*/ 160 h 160"/>
                <a:gd name="T66" fmla="*/ 164 w 240"/>
                <a:gd name="T67" fmla="*/ 160 h 160"/>
                <a:gd name="T68" fmla="*/ 188 w 240"/>
                <a:gd name="T69" fmla="*/ 160 h 160"/>
                <a:gd name="T70" fmla="*/ 220 w 240"/>
                <a:gd name="T71" fmla="*/ 160 h 160"/>
                <a:gd name="T72" fmla="*/ 236 w 240"/>
                <a:gd name="T73" fmla="*/ 160 h 160"/>
                <a:gd name="T74" fmla="*/ 240 w 240"/>
                <a:gd name="T75" fmla="*/ 156 h 160"/>
                <a:gd name="T76" fmla="*/ 236 w 240"/>
                <a:gd name="T77" fmla="*/ 152 h 160"/>
                <a:gd name="T78" fmla="*/ 24 w 240"/>
                <a:gd name="T79" fmla="*/ 152 h 160"/>
                <a:gd name="T80" fmla="*/ 24 w 240"/>
                <a:gd name="T81" fmla="*/ 112 h 160"/>
                <a:gd name="T82" fmla="*/ 48 w 240"/>
                <a:gd name="T83" fmla="*/ 112 h 160"/>
                <a:gd name="T84" fmla="*/ 48 w 240"/>
                <a:gd name="T85" fmla="*/ 152 h 160"/>
                <a:gd name="T86" fmla="*/ 24 w 240"/>
                <a:gd name="T87" fmla="*/ 152 h 160"/>
                <a:gd name="T88" fmla="*/ 80 w 240"/>
                <a:gd name="T89" fmla="*/ 152 h 160"/>
                <a:gd name="T90" fmla="*/ 80 w 240"/>
                <a:gd name="T91" fmla="*/ 56 h 160"/>
                <a:gd name="T92" fmla="*/ 104 w 240"/>
                <a:gd name="T93" fmla="*/ 56 h 160"/>
                <a:gd name="T94" fmla="*/ 104 w 240"/>
                <a:gd name="T95" fmla="*/ 152 h 160"/>
                <a:gd name="T96" fmla="*/ 80 w 240"/>
                <a:gd name="T97" fmla="*/ 152 h 160"/>
                <a:gd name="T98" fmla="*/ 136 w 240"/>
                <a:gd name="T99" fmla="*/ 152 h 160"/>
                <a:gd name="T100" fmla="*/ 136 w 240"/>
                <a:gd name="T101" fmla="*/ 80 h 160"/>
                <a:gd name="T102" fmla="*/ 160 w 240"/>
                <a:gd name="T103" fmla="*/ 80 h 160"/>
                <a:gd name="T104" fmla="*/ 160 w 240"/>
                <a:gd name="T105" fmla="*/ 152 h 160"/>
                <a:gd name="T106" fmla="*/ 136 w 240"/>
                <a:gd name="T107" fmla="*/ 152 h 160"/>
                <a:gd name="T108" fmla="*/ 192 w 240"/>
                <a:gd name="T109" fmla="*/ 152 h 160"/>
                <a:gd name="T110" fmla="*/ 192 w 240"/>
                <a:gd name="T111" fmla="*/ 8 h 160"/>
                <a:gd name="T112" fmla="*/ 216 w 240"/>
                <a:gd name="T113" fmla="*/ 8 h 160"/>
                <a:gd name="T114" fmla="*/ 216 w 240"/>
                <a:gd name="T115" fmla="*/ 152 h 160"/>
                <a:gd name="T116" fmla="*/ 192 w 240"/>
                <a:gd name="T11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160">
                  <a:moveTo>
                    <a:pt x="236" y="152"/>
                  </a:moveTo>
                  <a:cubicBezTo>
                    <a:pt x="224" y="152"/>
                    <a:pt x="224" y="152"/>
                    <a:pt x="224" y="152"/>
                  </a:cubicBezTo>
                  <a:cubicBezTo>
                    <a:pt x="224" y="4"/>
                    <a:pt x="224" y="4"/>
                    <a:pt x="224" y="4"/>
                  </a:cubicBezTo>
                  <a:cubicBezTo>
                    <a:pt x="224" y="2"/>
                    <a:pt x="222" y="0"/>
                    <a:pt x="220" y="0"/>
                  </a:cubicBezTo>
                  <a:cubicBezTo>
                    <a:pt x="188" y="0"/>
                    <a:pt x="188" y="0"/>
                    <a:pt x="188" y="0"/>
                  </a:cubicBezTo>
                  <a:cubicBezTo>
                    <a:pt x="186" y="0"/>
                    <a:pt x="184" y="2"/>
                    <a:pt x="184" y="4"/>
                  </a:cubicBezTo>
                  <a:cubicBezTo>
                    <a:pt x="184" y="152"/>
                    <a:pt x="184" y="152"/>
                    <a:pt x="184" y="152"/>
                  </a:cubicBezTo>
                  <a:cubicBezTo>
                    <a:pt x="168" y="152"/>
                    <a:pt x="168" y="152"/>
                    <a:pt x="168" y="152"/>
                  </a:cubicBezTo>
                  <a:cubicBezTo>
                    <a:pt x="168" y="76"/>
                    <a:pt x="168" y="76"/>
                    <a:pt x="168" y="76"/>
                  </a:cubicBezTo>
                  <a:cubicBezTo>
                    <a:pt x="168" y="74"/>
                    <a:pt x="166" y="72"/>
                    <a:pt x="164" y="72"/>
                  </a:cubicBezTo>
                  <a:cubicBezTo>
                    <a:pt x="132" y="72"/>
                    <a:pt x="132" y="72"/>
                    <a:pt x="132" y="72"/>
                  </a:cubicBezTo>
                  <a:cubicBezTo>
                    <a:pt x="130" y="72"/>
                    <a:pt x="128" y="74"/>
                    <a:pt x="128" y="76"/>
                  </a:cubicBezTo>
                  <a:cubicBezTo>
                    <a:pt x="128" y="152"/>
                    <a:pt x="128" y="152"/>
                    <a:pt x="128" y="152"/>
                  </a:cubicBezTo>
                  <a:cubicBezTo>
                    <a:pt x="112" y="152"/>
                    <a:pt x="112" y="152"/>
                    <a:pt x="112" y="152"/>
                  </a:cubicBezTo>
                  <a:cubicBezTo>
                    <a:pt x="112" y="52"/>
                    <a:pt x="112" y="52"/>
                    <a:pt x="112" y="52"/>
                  </a:cubicBezTo>
                  <a:cubicBezTo>
                    <a:pt x="112" y="50"/>
                    <a:pt x="110" y="48"/>
                    <a:pt x="108" y="48"/>
                  </a:cubicBezTo>
                  <a:cubicBezTo>
                    <a:pt x="76" y="48"/>
                    <a:pt x="76" y="48"/>
                    <a:pt x="76" y="48"/>
                  </a:cubicBezTo>
                  <a:cubicBezTo>
                    <a:pt x="74" y="48"/>
                    <a:pt x="72" y="50"/>
                    <a:pt x="72" y="52"/>
                  </a:cubicBezTo>
                  <a:cubicBezTo>
                    <a:pt x="72" y="152"/>
                    <a:pt x="72" y="152"/>
                    <a:pt x="72" y="152"/>
                  </a:cubicBezTo>
                  <a:cubicBezTo>
                    <a:pt x="56" y="152"/>
                    <a:pt x="56" y="152"/>
                    <a:pt x="56" y="152"/>
                  </a:cubicBezTo>
                  <a:cubicBezTo>
                    <a:pt x="56" y="108"/>
                    <a:pt x="56" y="108"/>
                    <a:pt x="56" y="108"/>
                  </a:cubicBezTo>
                  <a:cubicBezTo>
                    <a:pt x="56" y="106"/>
                    <a:pt x="54" y="104"/>
                    <a:pt x="52" y="104"/>
                  </a:cubicBezTo>
                  <a:cubicBezTo>
                    <a:pt x="20" y="104"/>
                    <a:pt x="20" y="104"/>
                    <a:pt x="20" y="104"/>
                  </a:cubicBezTo>
                  <a:cubicBezTo>
                    <a:pt x="18" y="104"/>
                    <a:pt x="16" y="106"/>
                    <a:pt x="16" y="108"/>
                  </a:cubicBezTo>
                  <a:cubicBezTo>
                    <a:pt x="16" y="152"/>
                    <a:pt x="16" y="152"/>
                    <a:pt x="16" y="152"/>
                  </a:cubicBezTo>
                  <a:cubicBezTo>
                    <a:pt x="4" y="152"/>
                    <a:pt x="4" y="152"/>
                    <a:pt x="4" y="152"/>
                  </a:cubicBezTo>
                  <a:cubicBezTo>
                    <a:pt x="2" y="152"/>
                    <a:pt x="0" y="154"/>
                    <a:pt x="0" y="156"/>
                  </a:cubicBezTo>
                  <a:cubicBezTo>
                    <a:pt x="0" y="158"/>
                    <a:pt x="2" y="160"/>
                    <a:pt x="4" y="160"/>
                  </a:cubicBezTo>
                  <a:cubicBezTo>
                    <a:pt x="20" y="160"/>
                    <a:pt x="20" y="160"/>
                    <a:pt x="20" y="160"/>
                  </a:cubicBezTo>
                  <a:cubicBezTo>
                    <a:pt x="52" y="160"/>
                    <a:pt x="52" y="160"/>
                    <a:pt x="52" y="160"/>
                  </a:cubicBezTo>
                  <a:cubicBezTo>
                    <a:pt x="76" y="160"/>
                    <a:pt x="76" y="160"/>
                    <a:pt x="76" y="160"/>
                  </a:cubicBezTo>
                  <a:cubicBezTo>
                    <a:pt x="108" y="160"/>
                    <a:pt x="108" y="160"/>
                    <a:pt x="108" y="160"/>
                  </a:cubicBezTo>
                  <a:cubicBezTo>
                    <a:pt x="132" y="160"/>
                    <a:pt x="132" y="160"/>
                    <a:pt x="132" y="160"/>
                  </a:cubicBezTo>
                  <a:cubicBezTo>
                    <a:pt x="164" y="160"/>
                    <a:pt x="164" y="160"/>
                    <a:pt x="164" y="160"/>
                  </a:cubicBezTo>
                  <a:cubicBezTo>
                    <a:pt x="188" y="160"/>
                    <a:pt x="188" y="160"/>
                    <a:pt x="188" y="160"/>
                  </a:cubicBezTo>
                  <a:cubicBezTo>
                    <a:pt x="220" y="160"/>
                    <a:pt x="220" y="160"/>
                    <a:pt x="220" y="160"/>
                  </a:cubicBezTo>
                  <a:cubicBezTo>
                    <a:pt x="236" y="160"/>
                    <a:pt x="236" y="160"/>
                    <a:pt x="236" y="160"/>
                  </a:cubicBezTo>
                  <a:cubicBezTo>
                    <a:pt x="238" y="160"/>
                    <a:pt x="240" y="158"/>
                    <a:pt x="240" y="156"/>
                  </a:cubicBezTo>
                  <a:cubicBezTo>
                    <a:pt x="240" y="154"/>
                    <a:pt x="238" y="152"/>
                    <a:pt x="236" y="152"/>
                  </a:cubicBezTo>
                  <a:close/>
                  <a:moveTo>
                    <a:pt x="24" y="152"/>
                  </a:moveTo>
                  <a:cubicBezTo>
                    <a:pt x="24" y="112"/>
                    <a:pt x="24" y="112"/>
                    <a:pt x="24" y="112"/>
                  </a:cubicBezTo>
                  <a:cubicBezTo>
                    <a:pt x="48" y="112"/>
                    <a:pt x="48" y="112"/>
                    <a:pt x="48" y="112"/>
                  </a:cubicBezTo>
                  <a:cubicBezTo>
                    <a:pt x="48" y="152"/>
                    <a:pt x="48" y="152"/>
                    <a:pt x="48" y="152"/>
                  </a:cubicBezTo>
                  <a:lnTo>
                    <a:pt x="24" y="152"/>
                  </a:lnTo>
                  <a:close/>
                  <a:moveTo>
                    <a:pt x="80" y="152"/>
                  </a:moveTo>
                  <a:cubicBezTo>
                    <a:pt x="80" y="56"/>
                    <a:pt x="80" y="56"/>
                    <a:pt x="80" y="56"/>
                  </a:cubicBezTo>
                  <a:cubicBezTo>
                    <a:pt x="104" y="56"/>
                    <a:pt x="104" y="56"/>
                    <a:pt x="104" y="56"/>
                  </a:cubicBezTo>
                  <a:cubicBezTo>
                    <a:pt x="104" y="152"/>
                    <a:pt x="104" y="152"/>
                    <a:pt x="104" y="152"/>
                  </a:cubicBezTo>
                  <a:lnTo>
                    <a:pt x="80" y="152"/>
                  </a:lnTo>
                  <a:close/>
                  <a:moveTo>
                    <a:pt x="136" y="152"/>
                  </a:moveTo>
                  <a:cubicBezTo>
                    <a:pt x="136" y="80"/>
                    <a:pt x="136" y="80"/>
                    <a:pt x="136" y="80"/>
                  </a:cubicBezTo>
                  <a:cubicBezTo>
                    <a:pt x="160" y="80"/>
                    <a:pt x="160" y="80"/>
                    <a:pt x="160" y="80"/>
                  </a:cubicBezTo>
                  <a:cubicBezTo>
                    <a:pt x="160" y="152"/>
                    <a:pt x="160" y="152"/>
                    <a:pt x="160" y="152"/>
                  </a:cubicBezTo>
                  <a:lnTo>
                    <a:pt x="136" y="152"/>
                  </a:lnTo>
                  <a:close/>
                  <a:moveTo>
                    <a:pt x="192" y="152"/>
                  </a:moveTo>
                  <a:cubicBezTo>
                    <a:pt x="192" y="8"/>
                    <a:pt x="192" y="8"/>
                    <a:pt x="192" y="8"/>
                  </a:cubicBezTo>
                  <a:cubicBezTo>
                    <a:pt x="216" y="8"/>
                    <a:pt x="216" y="8"/>
                    <a:pt x="216" y="8"/>
                  </a:cubicBezTo>
                  <a:cubicBezTo>
                    <a:pt x="216" y="152"/>
                    <a:pt x="216" y="152"/>
                    <a:pt x="216" y="152"/>
                  </a:cubicBezTo>
                  <a:lnTo>
                    <a:pt x="192" y="152"/>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EditPoints="1"/>
            </p:cNvSpPr>
            <p:nvPr/>
          </p:nvSpPr>
          <p:spPr bwMode="auto">
            <a:xfrm>
              <a:off x="8732838" y="7683501"/>
              <a:ext cx="511175" cy="317500"/>
            </a:xfrm>
            <a:custGeom>
              <a:avLst/>
              <a:gdLst>
                <a:gd name="T0" fmla="*/ 16 w 212"/>
                <a:gd name="T1" fmla="*/ 132 h 132"/>
                <a:gd name="T2" fmla="*/ 32 w 212"/>
                <a:gd name="T3" fmla="*/ 116 h 132"/>
                <a:gd name="T4" fmla="*/ 30 w 212"/>
                <a:gd name="T5" fmla="*/ 109 h 132"/>
                <a:gd name="T6" fmla="*/ 67 w 212"/>
                <a:gd name="T7" fmla="*/ 77 h 132"/>
                <a:gd name="T8" fmla="*/ 76 w 212"/>
                <a:gd name="T9" fmla="*/ 80 h 132"/>
                <a:gd name="T10" fmla="*/ 89 w 212"/>
                <a:gd name="T11" fmla="*/ 73 h 132"/>
                <a:gd name="T12" fmla="*/ 120 w 212"/>
                <a:gd name="T13" fmla="*/ 86 h 132"/>
                <a:gd name="T14" fmla="*/ 120 w 212"/>
                <a:gd name="T15" fmla="*/ 88 h 132"/>
                <a:gd name="T16" fmla="*/ 136 w 212"/>
                <a:gd name="T17" fmla="*/ 104 h 132"/>
                <a:gd name="T18" fmla="*/ 152 w 212"/>
                <a:gd name="T19" fmla="*/ 88 h 132"/>
                <a:gd name="T20" fmla="*/ 149 w 212"/>
                <a:gd name="T21" fmla="*/ 79 h 132"/>
                <a:gd name="T22" fmla="*/ 189 w 212"/>
                <a:gd name="T23" fmla="*/ 30 h 132"/>
                <a:gd name="T24" fmla="*/ 196 w 212"/>
                <a:gd name="T25" fmla="*/ 32 h 132"/>
                <a:gd name="T26" fmla="*/ 212 w 212"/>
                <a:gd name="T27" fmla="*/ 16 h 132"/>
                <a:gd name="T28" fmla="*/ 196 w 212"/>
                <a:gd name="T29" fmla="*/ 0 h 132"/>
                <a:gd name="T30" fmla="*/ 180 w 212"/>
                <a:gd name="T31" fmla="*/ 16 h 132"/>
                <a:gd name="T32" fmla="*/ 183 w 212"/>
                <a:gd name="T33" fmla="*/ 25 h 132"/>
                <a:gd name="T34" fmla="*/ 143 w 212"/>
                <a:gd name="T35" fmla="*/ 74 h 132"/>
                <a:gd name="T36" fmla="*/ 136 w 212"/>
                <a:gd name="T37" fmla="*/ 72 h 132"/>
                <a:gd name="T38" fmla="*/ 123 w 212"/>
                <a:gd name="T39" fmla="*/ 79 h 132"/>
                <a:gd name="T40" fmla="*/ 92 w 212"/>
                <a:gd name="T41" fmla="*/ 66 h 132"/>
                <a:gd name="T42" fmla="*/ 92 w 212"/>
                <a:gd name="T43" fmla="*/ 64 h 132"/>
                <a:gd name="T44" fmla="*/ 76 w 212"/>
                <a:gd name="T45" fmla="*/ 48 h 132"/>
                <a:gd name="T46" fmla="*/ 60 w 212"/>
                <a:gd name="T47" fmla="*/ 64 h 132"/>
                <a:gd name="T48" fmla="*/ 62 w 212"/>
                <a:gd name="T49" fmla="*/ 71 h 132"/>
                <a:gd name="T50" fmla="*/ 25 w 212"/>
                <a:gd name="T51" fmla="*/ 103 h 132"/>
                <a:gd name="T52" fmla="*/ 16 w 212"/>
                <a:gd name="T53" fmla="*/ 100 h 132"/>
                <a:gd name="T54" fmla="*/ 0 w 212"/>
                <a:gd name="T55" fmla="*/ 116 h 132"/>
                <a:gd name="T56" fmla="*/ 16 w 212"/>
                <a:gd name="T57" fmla="*/ 132 h 132"/>
                <a:gd name="T58" fmla="*/ 196 w 212"/>
                <a:gd name="T59" fmla="*/ 8 h 132"/>
                <a:gd name="T60" fmla="*/ 204 w 212"/>
                <a:gd name="T61" fmla="*/ 16 h 132"/>
                <a:gd name="T62" fmla="*/ 196 w 212"/>
                <a:gd name="T63" fmla="*/ 24 h 132"/>
                <a:gd name="T64" fmla="*/ 188 w 212"/>
                <a:gd name="T65" fmla="*/ 16 h 132"/>
                <a:gd name="T66" fmla="*/ 196 w 212"/>
                <a:gd name="T67" fmla="*/ 8 h 132"/>
                <a:gd name="T68" fmla="*/ 136 w 212"/>
                <a:gd name="T69" fmla="*/ 80 h 132"/>
                <a:gd name="T70" fmla="*/ 141 w 212"/>
                <a:gd name="T71" fmla="*/ 82 h 132"/>
                <a:gd name="T72" fmla="*/ 141 w 212"/>
                <a:gd name="T73" fmla="*/ 82 h 132"/>
                <a:gd name="T74" fmla="*/ 141 w 212"/>
                <a:gd name="T75" fmla="*/ 82 h 132"/>
                <a:gd name="T76" fmla="*/ 144 w 212"/>
                <a:gd name="T77" fmla="*/ 88 h 132"/>
                <a:gd name="T78" fmla="*/ 136 w 212"/>
                <a:gd name="T79" fmla="*/ 96 h 132"/>
                <a:gd name="T80" fmla="*/ 128 w 212"/>
                <a:gd name="T81" fmla="*/ 88 h 132"/>
                <a:gd name="T82" fmla="*/ 136 w 212"/>
                <a:gd name="T83" fmla="*/ 80 h 132"/>
                <a:gd name="T84" fmla="*/ 76 w 212"/>
                <a:gd name="T85" fmla="*/ 56 h 132"/>
                <a:gd name="T86" fmla="*/ 84 w 212"/>
                <a:gd name="T87" fmla="*/ 64 h 132"/>
                <a:gd name="T88" fmla="*/ 76 w 212"/>
                <a:gd name="T89" fmla="*/ 72 h 132"/>
                <a:gd name="T90" fmla="*/ 68 w 212"/>
                <a:gd name="T91" fmla="*/ 64 h 132"/>
                <a:gd name="T92" fmla="*/ 76 w 212"/>
                <a:gd name="T93" fmla="*/ 56 h 132"/>
                <a:gd name="T94" fmla="*/ 16 w 212"/>
                <a:gd name="T95" fmla="*/ 108 h 132"/>
                <a:gd name="T96" fmla="*/ 22 w 212"/>
                <a:gd name="T97" fmla="*/ 111 h 132"/>
                <a:gd name="T98" fmla="*/ 22 w 212"/>
                <a:gd name="T99" fmla="*/ 111 h 132"/>
                <a:gd name="T100" fmla="*/ 22 w 212"/>
                <a:gd name="T101" fmla="*/ 111 h 132"/>
                <a:gd name="T102" fmla="*/ 24 w 212"/>
                <a:gd name="T103" fmla="*/ 116 h 132"/>
                <a:gd name="T104" fmla="*/ 16 w 212"/>
                <a:gd name="T105" fmla="*/ 124 h 132"/>
                <a:gd name="T106" fmla="*/ 8 w 212"/>
                <a:gd name="T107" fmla="*/ 116 h 132"/>
                <a:gd name="T108" fmla="*/ 16 w 212"/>
                <a:gd name="T10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 h="132">
                  <a:moveTo>
                    <a:pt x="16" y="132"/>
                  </a:moveTo>
                  <a:cubicBezTo>
                    <a:pt x="25" y="132"/>
                    <a:pt x="32" y="125"/>
                    <a:pt x="32" y="116"/>
                  </a:cubicBezTo>
                  <a:cubicBezTo>
                    <a:pt x="32" y="113"/>
                    <a:pt x="31" y="111"/>
                    <a:pt x="30" y="109"/>
                  </a:cubicBezTo>
                  <a:cubicBezTo>
                    <a:pt x="67" y="77"/>
                    <a:pt x="67" y="77"/>
                    <a:pt x="67" y="77"/>
                  </a:cubicBezTo>
                  <a:cubicBezTo>
                    <a:pt x="70" y="79"/>
                    <a:pt x="73" y="80"/>
                    <a:pt x="76" y="80"/>
                  </a:cubicBezTo>
                  <a:cubicBezTo>
                    <a:pt x="81" y="80"/>
                    <a:pt x="86" y="77"/>
                    <a:pt x="89" y="73"/>
                  </a:cubicBezTo>
                  <a:cubicBezTo>
                    <a:pt x="120" y="86"/>
                    <a:pt x="120" y="86"/>
                    <a:pt x="120" y="86"/>
                  </a:cubicBezTo>
                  <a:cubicBezTo>
                    <a:pt x="120" y="87"/>
                    <a:pt x="120" y="87"/>
                    <a:pt x="120" y="88"/>
                  </a:cubicBezTo>
                  <a:cubicBezTo>
                    <a:pt x="120" y="97"/>
                    <a:pt x="127" y="104"/>
                    <a:pt x="136" y="104"/>
                  </a:cubicBezTo>
                  <a:cubicBezTo>
                    <a:pt x="145" y="104"/>
                    <a:pt x="152" y="97"/>
                    <a:pt x="152" y="88"/>
                  </a:cubicBezTo>
                  <a:cubicBezTo>
                    <a:pt x="152" y="85"/>
                    <a:pt x="151" y="81"/>
                    <a:pt x="149" y="79"/>
                  </a:cubicBezTo>
                  <a:cubicBezTo>
                    <a:pt x="189" y="30"/>
                    <a:pt x="189" y="30"/>
                    <a:pt x="189" y="30"/>
                  </a:cubicBezTo>
                  <a:cubicBezTo>
                    <a:pt x="191" y="31"/>
                    <a:pt x="194" y="32"/>
                    <a:pt x="196" y="32"/>
                  </a:cubicBezTo>
                  <a:cubicBezTo>
                    <a:pt x="205" y="32"/>
                    <a:pt x="212" y="25"/>
                    <a:pt x="212" y="16"/>
                  </a:cubicBezTo>
                  <a:cubicBezTo>
                    <a:pt x="212" y="7"/>
                    <a:pt x="205" y="0"/>
                    <a:pt x="196" y="0"/>
                  </a:cubicBezTo>
                  <a:cubicBezTo>
                    <a:pt x="187" y="0"/>
                    <a:pt x="180" y="7"/>
                    <a:pt x="180" y="16"/>
                  </a:cubicBezTo>
                  <a:cubicBezTo>
                    <a:pt x="180" y="19"/>
                    <a:pt x="181" y="23"/>
                    <a:pt x="183" y="25"/>
                  </a:cubicBezTo>
                  <a:cubicBezTo>
                    <a:pt x="143" y="74"/>
                    <a:pt x="143" y="74"/>
                    <a:pt x="143" y="74"/>
                  </a:cubicBezTo>
                  <a:cubicBezTo>
                    <a:pt x="141" y="73"/>
                    <a:pt x="138" y="72"/>
                    <a:pt x="136" y="72"/>
                  </a:cubicBezTo>
                  <a:cubicBezTo>
                    <a:pt x="131" y="72"/>
                    <a:pt x="126" y="75"/>
                    <a:pt x="123" y="79"/>
                  </a:cubicBezTo>
                  <a:cubicBezTo>
                    <a:pt x="92" y="66"/>
                    <a:pt x="92" y="66"/>
                    <a:pt x="92" y="66"/>
                  </a:cubicBezTo>
                  <a:cubicBezTo>
                    <a:pt x="92" y="65"/>
                    <a:pt x="92" y="65"/>
                    <a:pt x="92" y="64"/>
                  </a:cubicBezTo>
                  <a:cubicBezTo>
                    <a:pt x="92" y="55"/>
                    <a:pt x="85" y="48"/>
                    <a:pt x="76" y="48"/>
                  </a:cubicBezTo>
                  <a:cubicBezTo>
                    <a:pt x="67" y="48"/>
                    <a:pt x="60" y="55"/>
                    <a:pt x="60" y="64"/>
                  </a:cubicBezTo>
                  <a:cubicBezTo>
                    <a:pt x="60" y="67"/>
                    <a:pt x="61" y="69"/>
                    <a:pt x="62" y="71"/>
                  </a:cubicBezTo>
                  <a:cubicBezTo>
                    <a:pt x="25" y="103"/>
                    <a:pt x="25" y="103"/>
                    <a:pt x="25" y="103"/>
                  </a:cubicBezTo>
                  <a:cubicBezTo>
                    <a:pt x="22" y="101"/>
                    <a:pt x="19" y="100"/>
                    <a:pt x="16" y="100"/>
                  </a:cubicBezTo>
                  <a:cubicBezTo>
                    <a:pt x="7" y="100"/>
                    <a:pt x="0" y="107"/>
                    <a:pt x="0" y="116"/>
                  </a:cubicBezTo>
                  <a:cubicBezTo>
                    <a:pt x="0" y="125"/>
                    <a:pt x="7" y="132"/>
                    <a:pt x="16" y="132"/>
                  </a:cubicBezTo>
                  <a:close/>
                  <a:moveTo>
                    <a:pt x="196" y="8"/>
                  </a:moveTo>
                  <a:cubicBezTo>
                    <a:pt x="200" y="8"/>
                    <a:pt x="204" y="12"/>
                    <a:pt x="204" y="16"/>
                  </a:cubicBezTo>
                  <a:cubicBezTo>
                    <a:pt x="204" y="20"/>
                    <a:pt x="200" y="24"/>
                    <a:pt x="196" y="24"/>
                  </a:cubicBezTo>
                  <a:cubicBezTo>
                    <a:pt x="192" y="24"/>
                    <a:pt x="188" y="20"/>
                    <a:pt x="188" y="16"/>
                  </a:cubicBezTo>
                  <a:cubicBezTo>
                    <a:pt x="188" y="12"/>
                    <a:pt x="192" y="8"/>
                    <a:pt x="196" y="8"/>
                  </a:cubicBezTo>
                  <a:close/>
                  <a:moveTo>
                    <a:pt x="136" y="80"/>
                  </a:moveTo>
                  <a:cubicBezTo>
                    <a:pt x="138" y="80"/>
                    <a:pt x="140" y="81"/>
                    <a:pt x="141" y="82"/>
                  </a:cubicBezTo>
                  <a:cubicBezTo>
                    <a:pt x="141" y="82"/>
                    <a:pt x="141" y="82"/>
                    <a:pt x="141" y="82"/>
                  </a:cubicBezTo>
                  <a:cubicBezTo>
                    <a:pt x="141" y="82"/>
                    <a:pt x="141" y="82"/>
                    <a:pt x="141" y="82"/>
                  </a:cubicBezTo>
                  <a:cubicBezTo>
                    <a:pt x="143" y="83"/>
                    <a:pt x="144" y="86"/>
                    <a:pt x="144" y="88"/>
                  </a:cubicBezTo>
                  <a:cubicBezTo>
                    <a:pt x="144" y="92"/>
                    <a:pt x="140" y="96"/>
                    <a:pt x="136" y="96"/>
                  </a:cubicBezTo>
                  <a:cubicBezTo>
                    <a:pt x="132" y="96"/>
                    <a:pt x="128" y="92"/>
                    <a:pt x="128" y="88"/>
                  </a:cubicBezTo>
                  <a:cubicBezTo>
                    <a:pt x="128" y="84"/>
                    <a:pt x="132" y="80"/>
                    <a:pt x="136" y="80"/>
                  </a:cubicBezTo>
                  <a:close/>
                  <a:moveTo>
                    <a:pt x="76" y="56"/>
                  </a:moveTo>
                  <a:cubicBezTo>
                    <a:pt x="80" y="56"/>
                    <a:pt x="84" y="60"/>
                    <a:pt x="84" y="64"/>
                  </a:cubicBezTo>
                  <a:cubicBezTo>
                    <a:pt x="84" y="68"/>
                    <a:pt x="80" y="72"/>
                    <a:pt x="76" y="72"/>
                  </a:cubicBezTo>
                  <a:cubicBezTo>
                    <a:pt x="72" y="72"/>
                    <a:pt x="68" y="68"/>
                    <a:pt x="68" y="64"/>
                  </a:cubicBezTo>
                  <a:cubicBezTo>
                    <a:pt x="68" y="60"/>
                    <a:pt x="72" y="56"/>
                    <a:pt x="76" y="56"/>
                  </a:cubicBezTo>
                  <a:close/>
                  <a:moveTo>
                    <a:pt x="16" y="108"/>
                  </a:moveTo>
                  <a:cubicBezTo>
                    <a:pt x="18" y="108"/>
                    <a:pt x="21" y="109"/>
                    <a:pt x="22" y="111"/>
                  </a:cubicBezTo>
                  <a:cubicBezTo>
                    <a:pt x="22" y="111"/>
                    <a:pt x="22" y="111"/>
                    <a:pt x="22" y="111"/>
                  </a:cubicBezTo>
                  <a:cubicBezTo>
                    <a:pt x="22" y="111"/>
                    <a:pt x="22" y="111"/>
                    <a:pt x="22" y="111"/>
                  </a:cubicBezTo>
                  <a:cubicBezTo>
                    <a:pt x="23" y="112"/>
                    <a:pt x="24" y="114"/>
                    <a:pt x="24" y="116"/>
                  </a:cubicBezTo>
                  <a:cubicBezTo>
                    <a:pt x="24" y="120"/>
                    <a:pt x="20" y="124"/>
                    <a:pt x="16" y="124"/>
                  </a:cubicBezTo>
                  <a:cubicBezTo>
                    <a:pt x="12" y="124"/>
                    <a:pt x="8" y="120"/>
                    <a:pt x="8" y="116"/>
                  </a:cubicBezTo>
                  <a:cubicBezTo>
                    <a:pt x="8" y="112"/>
                    <a:pt x="12" y="108"/>
                    <a:pt x="16" y="10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5211893" y="1312011"/>
            <a:ext cx="938656" cy="938654"/>
            <a:chOff x="5211893" y="1312011"/>
            <a:chExt cx="938656" cy="938654"/>
          </a:xfrm>
        </p:grpSpPr>
        <p:sp>
          <p:nvSpPr>
            <p:cNvPr id="33" name="Oval 32"/>
            <p:cNvSpPr/>
            <p:nvPr/>
          </p:nvSpPr>
          <p:spPr>
            <a:xfrm>
              <a:off x="5211893" y="1312011"/>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pic>
          <p:nvPicPr>
            <p:cNvPr id="5" name="Picture 4"/>
            <p:cNvPicPr>
              <a:picLocks noChangeAspect="1"/>
            </p:cNvPicPr>
            <p:nvPr/>
          </p:nvPicPr>
          <p:blipFill>
            <a:blip r:embed="rId4"/>
            <a:stretch>
              <a:fillRect/>
            </a:stretch>
          </p:blipFill>
          <p:spPr>
            <a:xfrm>
              <a:off x="5349887" y="1449070"/>
              <a:ext cx="606716" cy="606716"/>
            </a:xfrm>
            <a:prstGeom prst="rect">
              <a:avLst/>
            </a:prstGeom>
          </p:spPr>
        </p:pic>
      </p:grpSp>
    </p:spTree>
    <p:extLst>
      <p:ext uri="{BB962C8B-B14F-4D97-AF65-F5344CB8AC3E}">
        <p14:creationId xmlns:p14="http://schemas.microsoft.com/office/powerpoint/2010/main" val="250867669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20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40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nodeType="withEffect">
                                  <p:stCondLst>
                                    <p:cond delay="6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nodeType="withEffect">
                                  <p:stCondLst>
                                    <p:cond delay="80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47"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20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40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1000"/>
                                        <p:tgtEl>
                                          <p:spTgt spid="58"/>
                                        </p:tgtEl>
                                      </p:cBhvr>
                                    </p:animEffect>
                                    <p:anim calcmode="lin" valueType="num">
                                      <p:cBhvr>
                                        <p:cTn id="33" dur="1000" fill="hold"/>
                                        <p:tgtEl>
                                          <p:spTgt spid="58"/>
                                        </p:tgtEl>
                                        <p:attrNameLst>
                                          <p:attrName>ppt_x</p:attrName>
                                        </p:attrNameLst>
                                      </p:cBhvr>
                                      <p:tavLst>
                                        <p:tav tm="0">
                                          <p:val>
                                            <p:strVal val="#ppt_x"/>
                                          </p:val>
                                        </p:tav>
                                        <p:tav tm="100000">
                                          <p:val>
                                            <p:strVal val="#ppt_x"/>
                                          </p:val>
                                        </p:tav>
                                      </p:tavLst>
                                    </p:anim>
                                    <p:anim calcmode="lin" valueType="num">
                                      <p:cBhvr>
                                        <p:cTn id="34" dur="1000" fill="hold"/>
                                        <p:tgtEl>
                                          <p:spTgt spid="5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60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1000"/>
                                        <p:tgtEl>
                                          <p:spTgt spid="59"/>
                                        </p:tgtEl>
                                      </p:cBhvr>
                                    </p:animEffect>
                                    <p:anim calcmode="lin" valueType="num">
                                      <p:cBhvr>
                                        <p:cTn id="38" dur="1000" fill="hold"/>
                                        <p:tgtEl>
                                          <p:spTgt spid="59"/>
                                        </p:tgtEl>
                                        <p:attrNameLst>
                                          <p:attrName>ppt_x</p:attrName>
                                        </p:attrNameLst>
                                      </p:cBhvr>
                                      <p:tavLst>
                                        <p:tav tm="0">
                                          <p:val>
                                            <p:strVal val="#ppt_x"/>
                                          </p:val>
                                        </p:tav>
                                        <p:tav tm="100000">
                                          <p:val>
                                            <p:strVal val="#ppt_x"/>
                                          </p:val>
                                        </p:tav>
                                      </p:tavLst>
                                    </p:anim>
                                    <p:anim calcmode="lin" valueType="num">
                                      <p:cBhvr>
                                        <p:cTn id="39" dur="1000" fill="hold"/>
                                        <p:tgtEl>
                                          <p:spTgt spid="5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80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anim calcmode="lin" valueType="num">
                                      <p:cBhvr>
                                        <p:cTn id="43" dur="1000" fill="hold"/>
                                        <p:tgtEl>
                                          <p:spTgt spid="60"/>
                                        </p:tgtEl>
                                        <p:attrNameLst>
                                          <p:attrName>ppt_x</p:attrName>
                                        </p:attrNameLst>
                                      </p:cBhvr>
                                      <p:tavLst>
                                        <p:tav tm="0">
                                          <p:val>
                                            <p:strVal val="#ppt_x"/>
                                          </p:val>
                                        </p:tav>
                                        <p:tav tm="100000">
                                          <p:val>
                                            <p:strVal val="#ppt_x"/>
                                          </p:val>
                                        </p:tav>
                                      </p:tavLst>
                                    </p:anim>
                                    <p:anim calcmode="lin" valueType="num">
                                      <p:cBhvr>
                                        <p:cTn id="44" dur="1000" fill="hold"/>
                                        <p:tgtEl>
                                          <p:spTgt spid="60"/>
                                        </p:tgtEl>
                                        <p:attrNameLst>
                                          <p:attrName>ppt_y</p:attrName>
                                        </p:attrNameLst>
                                      </p:cBhvr>
                                      <p:tavLst>
                                        <p:tav tm="0">
                                          <p:val>
                                            <p:strVal val="#ppt_y-.1"/>
                                          </p:val>
                                        </p:tav>
                                        <p:tav tm="100000">
                                          <p:val>
                                            <p:strVal val="#ppt_y"/>
                                          </p:val>
                                        </p:tav>
                                      </p:tavLst>
                                    </p:anim>
                                  </p:childTnLst>
                                </p:cTn>
                              </p:par>
                            </p:childTnLst>
                          </p:cTn>
                        </p:par>
                        <p:par>
                          <p:cTn id="45" fill="hold">
                            <p:stCondLst>
                              <p:cond delay="1800"/>
                            </p:stCondLst>
                            <p:childTnLst>
                              <p:par>
                                <p:cTn id="46" presetID="53" presetClass="entr" presetSubtype="16"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par>
                          <p:cTn id="51" fill="hold">
                            <p:stCondLst>
                              <p:cond delay="2300"/>
                            </p:stCondLst>
                            <p:childTnLst>
                              <p:par>
                                <p:cTn id="52" presetID="45"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ppt_w</p:attrName>
                                        </p:attrNameLst>
                                      </p:cBhvr>
                                      <p:tavLst>
                                        <p:tav tm="0" fmla="#ppt_w*sin(2.5*pi*$)">
                                          <p:val>
                                            <p:fltVal val="0"/>
                                          </p:val>
                                        </p:tav>
                                        <p:tav tm="100000">
                                          <p:val>
                                            <p:fltVal val="1"/>
                                          </p:val>
                                        </p:tav>
                                      </p:tavLst>
                                    </p:anim>
                                    <p:anim calcmode="lin" valueType="num">
                                      <p:cBhvr>
                                        <p:cTn id="56" dur="1000" fill="hold"/>
                                        <p:tgtEl>
                                          <p:spTgt spid="6"/>
                                        </p:tgtEl>
                                        <p:attrNameLst>
                                          <p:attrName>ppt_h</p:attrName>
                                        </p:attrNameLst>
                                      </p:cBhvr>
                                      <p:tavLst>
                                        <p:tav tm="0">
                                          <p:val>
                                            <p:strVal val="#ppt_h"/>
                                          </p:val>
                                        </p:tav>
                                        <p:tav tm="100000">
                                          <p:val>
                                            <p:strVal val="#ppt_h"/>
                                          </p:val>
                                        </p:tav>
                                      </p:tavLst>
                                    </p:anim>
                                  </p:childTnLst>
                                </p:cTn>
                              </p:par>
                            </p:childTnLst>
                          </p:cTn>
                        </p:par>
                        <p:par>
                          <p:cTn id="57" fill="hold">
                            <p:stCondLst>
                              <p:cond delay="3300"/>
                            </p:stCondLst>
                            <p:childTnLst>
                              <p:par>
                                <p:cTn id="58" presetID="22" presetClass="entr" presetSubtype="8" fill="hold"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par>
                          <p:cTn id="61" fill="hold">
                            <p:stCondLst>
                              <p:cond delay="3800"/>
                            </p:stCondLst>
                            <p:childTnLst>
                              <p:par>
                                <p:cTn id="62" presetID="45" presetClass="entr" presetSubtype="0"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ppt_w</p:attrName>
                                        </p:attrNameLst>
                                      </p:cBhvr>
                                      <p:tavLst>
                                        <p:tav tm="0" fmla="#ppt_w*sin(2.5*pi*$)">
                                          <p:val>
                                            <p:fltVal val="0"/>
                                          </p:val>
                                        </p:tav>
                                        <p:tav tm="100000">
                                          <p:val>
                                            <p:fltVal val="1"/>
                                          </p:val>
                                        </p:tav>
                                      </p:tavLst>
                                    </p:anim>
                                    <p:anim calcmode="lin" valueType="num">
                                      <p:cBhvr>
                                        <p:cTn id="66" dur="1000" fill="hold"/>
                                        <p:tgtEl>
                                          <p:spTgt spid="19"/>
                                        </p:tgtEl>
                                        <p:attrNameLst>
                                          <p:attrName>ppt_h</p:attrName>
                                        </p:attrNameLst>
                                      </p:cBhvr>
                                      <p:tavLst>
                                        <p:tav tm="0">
                                          <p:val>
                                            <p:strVal val="#ppt_h"/>
                                          </p:val>
                                        </p:tav>
                                        <p:tav tm="100000">
                                          <p:val>
                                            <p:strVal val="#ppt_h"/>
                                          </p:val>
                                        </p:tav>
                                      </p:tavLst>
                                    </p:anim>
                                  </p:childTnLst>
                                </p:cTn>
                              </p:par>
                            </p:childTnLst>
                          </p:cTn>
                        </p:par>
                        <p:par>
                          <p:cTn id="67" fill="hold">
                            <p:stCondLst>
                              <p:cond delay="4800"/>
                            </p:stCondLst>
                            <p:childTnLst>
                              <p:par>
                                <p:cTn id="68" presetID="22" presetClass="entr" presetSubtype="8"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6261026" y="3402599"/>
            <a:ext cx="1777333" cy="523220"/>
          </a:xfrm>
          <a:prstGeom prst="rect">
            <a:avLst/>
          </a:prstGeom>
          <a:noFill/>
        </p:spPr>
        <p:txBody>
          <a:bodyPr wrap="square" rtlCol="0">
            <a:spAutoFit/>
          </a:bodyPr>
          <a:lstStyle/>
          <a:p>
            <a:pPr algn="ctr"/>
            <a:r>
              <a:rPr lang="en-US" sz="1400" b="1" dirty="0">
                <a:solidFill>
                  <a:srgbClr val="0D4571"/>
                </a:solidFill>
                <a:latin typeface="Arial"/>
                <a:cs typeface="Arial"/>
              </a:rPr>
              <a:t>Continuously manage your plan</a:t>
            </a:r>
          </a:p>
        </p:txBody>
      </p:sp>
      <p:sp>
        <p:nvSpPr>
          <p:cNvPr id="45" name="TextBox 44"/>
          <p:cNvSpPr txBox="1"/>
          <p:nvPr/>
        </p:nvSpPr>
        <p:spPr>
          <a:xfrm>
            <a:off x="3629365" y="3394762"/>
            <a:ext cx="1885490" cy="523220"/>
          </a:xfrm>
          <a:prstGeom prst="rect">
            <a:avLst/>
          </a:prstGeom>
          <a:noFill/>
        </p:spPr>
        <p:txBody>
          <a:bodyPr wrap="square" rtlCol="0">
            <a:spAutoFit/>
          </a:bodyPr>
          <a:lstStyle/>
          <a:p>
            <a:pPr algn="ctr"/>
            <a:r>
              <a:rPr lang="en-US" sz="1400" b="1" dirty="0">
                <a:solidFill>
                  <a:srgbClr val="0D4571"/>
                </a:solidFill>
                <a:latin typeface="Arial"/>
                <a:cs typeface="Arial"/>
              </a:rPr>
              <a:t>Build an </a:t>
            </a:r>
            <a:br>
              <a:rPr lang="en-US" sz="1400" b="1" dirty="0">
                <a:solidFill>
                  <a:srgbClr val="0D4571"/>
                </a:solidFill>
                <a:latin typeface="Arial"/>
                <a:cs typeface="Arial"/>
              </a:rPr>
            </a:br>
            <a:r>
              <a:rPr lang="en-US" sz="1400" b="1" dirty="0">
                <a:solidFill>
                  <a:srgbClr val="0D4571"/>
                </a:solidFill>
                <a:latin typeface="Arial"/>
                <a:cs typeface="Arial"/>
              </a:rPr>
              <a:t>investment plan</a:t>
            </a:r>
          </a:p>
        </p:txBody>
      </p:sp>
      <p:sp>
        <p:nvSpPr>
          <p:cNvPr id="46" name="TextBox 45"/>
          <p:cNvSpPr txBox="1"/>
          <p:nvPr/>
        </p:nvSpPr>
        <p:spPr>
          <a:xfrm>
            <a:off x="872993" y="3399565"/>
            <a:ext cx="2134838" cy="523220"/>
          </a:xfrm>
          <a:prstGeom prst="rect">
            <a:avLst/>
          </a:prstGeom>
          <a:noFill/>
        </p:spPr>
        <p:txBody>
          <a:bodyPr wrap="square" rtlCol="0">
            <a:spAutoFit/>
          </a:bodyPr>
          <a:lstStyle/>
          <a:p>
            <a:pPr algn="ctr"/>
            <a:r>
              <a:rPr lang="en-US" sz="1400" b="1" dirty="0">
                <a:solidFill>
                  <a:srgbClr val="0D4571"/>
                </a:solidFill>
                <a:latin typeface="Arial"/>
                <a:cs typeface="Arial"/>
              </a:rPr>
              <a:t>Define </a:t>
            </a:r>
            <a:br>
              <a:rPr lang="en-US" sz="1400" b="1" dirty="0">
                <a:solidFill>
                  <a:srgbClr val="0D4571"/>
                </a:solidFill>
                <a:latin typeface="Arial"/>
                <a:cs typeface="Arial"/>
              </a:rPr>
            </a:br>
            <a:r>
              <a:rPr lang="en-US" sz="1400" b="1" dirty="0">
                <a:solidFill>
                  <a:srgbClr val="0D4571"/>
                </a:solidFill>
                <a:latin typeface="Arial"/>
                <a:cs typeface="Arial"/>
              </a:rPr>
              <a:t>your goals</a:t>
            </a:r>
          </a:p>
        </p:txBody>
      </p:sp>
      <p:grpSp>
        <p:nvGrpSpPr>
          <p:cNvPr id="47" name="Group 46"/>
          <p:cNvGrpSpPr/>
          <p:nvPr/>
        </p:nvGrpSpPr>
        <p:grpSpPr>
          <a:xfrm>
            <a:off x="3091481" y="2609807"/>
            <a:ext cx="233363" cy="228600"/>
            <a:chOff x="4849812" y="1039813"/>
            <a:chExt cx="233363" cy="228600"/>
          </a:xfrm>
        </p:grpSpPr>
        <p:sp>
          <p:nvSpPr>
            <p:cNvPr id="48" name="Freeform 47"/>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Freeform 48"/>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5758914" y="2609807"/>
            <a:ext cx="233363" cy="228600"/>
            <a:chOff x="4849812" y="1039813"/>
            <a:chExt cx="233363" cy="228600"/>
          </a:xfrm>
        </p:grpSpPr>
        <p:sp>
          <p:nvSpPr>
            <p:cNvPr id="51" name="Freeform 50"/>
            <p:cNvSpPr/>
            <p:nvPr/>
          </p:nvSpPr>
          <p:spPr>
            <a:xfrm rot="16200000">
              <a:off x="4800600"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rot="16200000">
              <a:off x="4903788" y="1089025"/>
              <a:ext cx="228600" cy="130175"/>
            </a:xfrm>
            <a:custGeom>
              <a:avLst/>
              <a:gdLst>
                <a:gd name="connsiteX0" fmla="*/ 0 w 228600"/>
                <a:gd name="connsiteY0" fmla="*/ 0 h 130175"/>
                <a:gd name="connsiteX1" fmla="*/ 114300 w 228600"/>
                <a:gd name="connsiteY1" fmla="*/ 130175 h 130175"/>
                <a:gd name="connsiteX2" fmla="*/ 228600 w 228600"/>
                <a:gd name="connsiteY2" fmla="*/ 0 h 130175"/>
              </a:gdLst>
              <a:ahLst/>
              <a:cxnLst>
                <a:cxn ang="0">
                  <a:pos x="connsiteX0" y="connsiteY0"/>
                </a:cxn>
                <a:cxn ang="0">
                  <a:pos x="connsiteX1" y="connsiteY1"/>
                </a:cxn>
                <a:cxn ang="0">
                  <a:pos x="connsiteX2" y="connsiteY2"/>
                </a:cxn>
              </a:cxnLst>
              <a:rect l="l" t="t" r="r" b="b"/>
              <a:pathLst>
                <a:path w="228600" h="130175">
                  <a:moveTo>
                    <a:pt x="0" y="0"/>
                  </a:moveTo>
                  <a:lnTo>
                    <a:pt x="114300" y="130175"/>
                  </a:lnTo>
                  <a:lnTo>
                    <a:pt x="228600" y="0"/>
                  </a:lnTo>
                </a:path>
              </a:pathLst>
            </a:custGeom>
            <a:ln>
              <a:solidFill>
                <a:srgbClr val="EFAF2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8" name="TextBox 57"/>
          <p:cNvSpPr txBox="1"/>
          <p:nvPr/>
        </p:nvSpPr>
        <p:spPr>
          <a:xfrm>
            <a:off x="6261026" y="1698206"/>
            <a:ext cx="1777333" cy="338554"/>
          </a:xfrm>
          <a:prstGeom prst="rect">
            <a:avLst/>
          </a:prstGeom>
          <a:noFill/>
        </p:spPr>
        <p:txBody>
          <a:bodyPr wrap="square" rtlCol="0">
            <a:spAutoFit/>
          </a:bodyPr>
          <a:lstStyle/>
          <a:p>
            <a:pPr algn="ctr"/>
            <a:r>
              <a:rPr lang="en-US" sz="1600" b="1" dirty="0">
                <a:solidFill>
                  <a:srgbClr val="0D4571"/>
                </a:solidFill>
                <a:latin typeface="Arial"/>
                <a:cs typeface="Arial"/>
              </a:rPr>
              <a:t>STEP 3</a:t>
            </a:r>
          </a:p>
        </p:txBody>
      </p:sp>
      <p:sp>
        <p:nvSpPr>
          <p:cNvPr id="59" name="TextBox 58"/>
          <p:cNvSpPr txBox="1"/>
          <p:nvPr/>
        </p:nvSpPr>
        <p:spPr>
          <a:xfrm>
            <a:off x="3629365" y="1690369"/>
            <a:ext cx="1885490" cy="338554"/>
          </a:xfrm>
          <a:prstGeom prst="rect">
            <a:avLst/>
          </a:prstGeom>
          <a:noFill/>
        </p:spPr>
        <p:txBody>
          <a:bodyPr wrap="square" rtlCol="0">
            <a:spAutoFit/>
          </a:bodyPr>
          <a:lstStyle/>
          <a:p>
            <a:pPr algn="ctr"/>
            <a:r>
              <a:rPr lang="en-US" sz="1600" b="1" dirty="0">
                <a:solidFill>
                  <a:srgbClr val="0D4571"/>
                </a:solidFill>
                <a:latin typeface="Arial"/>
                <a:cs typeface="Arial"/>
              </a:rPr>
              <a:t>STEP 2</a:t>
            </a:r>
          </a:p>
        </p:txBody>
      </p:sp>
      <p:sp>
        <p:nvSpPr>
          <p:cNvPr id="60" name="TextBox 59"/>
          <p:cNvSpPr txBox="1"/>
          <p:nvPr/>
        </p:nvSpPr>
        <p:spPr>
          <a:xfrm>
            <a:off x="872993" y="1695172"/>
            <a:ext cx="2134838" cy="338554"/>
          </a:xfrm>
          <a:prstGeom prst="rect">
            <a:avLst/>
          </a:prstGeom>
          <a:noFill/>
        </p:spPr>
        <p:txBody>
          <a:bodyPr wrap="square" rtlCol="0">
            <a:spAutoFit/>
          </a:bodyPr>
          <a:lstStyle/>
          <a:p>
            <a:pPr algn="ctr"/>
            <a:r>
              <a:rPr lang="en-US" sz="1600" b="1" dirty="0">
                <a:solidFill>
                  <a:srgbClr val="0D4571"/>
                </a:solidFill>
                <a:latin typeface="Arial"/>
                <a:cs typeface="Arial"/>
              </a:rPr>
              <a:t>STEP 1</a:t>
            </a:r>
          </a:p>
        </p:txBody>
      </p:sp>
      <p:grpSp>
        <p:nvGrpSpPr>
          <p:cNvPr id="2" name="Group 1"/>
          <p:cNvGrpSpPr/>
          <p:nvPr/>
        </p:nvGrpSpPr>
        <p:grpSpPr>
          <a:xfrm>
            <a:off x="1478967" y="2247660"/>
            <a:ext cx="938656" cy="938654"/>
            <a:chOff x="1478967" y="2247660"/>
            <a:chExt cx="938656" cy="938654"/>
          </a:xfrm>
        </p:grpSpPr>
        <p:sp>
          <p:nvSpPr>
            <p:cNvPr id="55" name="Oval 54"/>
            <p:cNvSpPr/>
            <p:nvPr/>
          </p:nvSpPr>
          <p:spPr>
            <a:xfrm>
              <a:off x="1478967" y="2247660"/>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p:nvGrpSpPr>
          <p:grpSpPr>
            <a:xfrm>
              <a:off x="1715587" y="2485872"/>
              <a:ext cx="475696" cy="475696"/>
              <a:chOff x="1778001" y="4405313"/>
              <a:chExt cx="576263" cy="576263"/>
            </a:xfrm>
            <a:solidFill>
              <a:srgbClr val="D43815"/>
            </a:solidFill>
          </p:grpSpPr>
          <p:sp>
            <p:nvSpPr>
              <p:cNvPr id="25" name="Freeform 50"/>
              <p:cNvSpPr>
                <a:spLocks noEditPoints="1"/>
              </p:cNvSpPr>
              <p:nvPr/>
            </p:nvSpPr>
            <p:spPr bwMode="auto">
              <a:xfrm>
                <a:off x="1778001" y="4405313"/>
                <a:ext cx="460375" cy="576263"/>
              </a:xfrm>
              <a:custGeom>
                <a:avLst/>
                <a:gdLst>
                  <a:gd name="T0" fmla="*/ 192 w 192"/>
                  <a:gd name="T1" fmla="*/ 36 h 240"/>
                  <a:gd name="T2" fmla="*/ 156 w 192"/>
                  <a:gd name="T3" fmla="*/ 0 h 240"/>
                  <a:gd name="T4" fmla="*/ 36 w 192"/>
                  <a:gd name="T5" fmla="*/ 0 h 240"/>
                  <a:gd name="T6" fmla="*/ 36 w 192"/>
                  <a:gd name="T7" fmla="*/ 0 h 240"/>
                  <a:gd name="T8" fmla="*/ 34 w 192"/>
                  <a:gd name="T9" fmla="*/ 0 h 240"/>
                  <a:gd name="T10" fmla="*/ 0 w 192"/>
                  <a:gd name="T11" fmla="*/ 36 h 240"/>
                  <a:gd name="T12" fmla="*/ 0 w 192"/>
                  <a:gd name="T13" fmla="*/ 164 h 240"/>
                  <a:gd name="T14" fmla="*/ 4 w 192"/>
                  <a:gd name="T15" fmla="*/ 168 h 240"/>
                  <a:gd name="T16" fmla="*/ 32 w 192"/>
                  <a:gd name="T17" fmla="*/ 168 h 240"/>
                  <a:gd name="T18" fmla="*/ 32 w 192"/>
                  <a:gd name="T19" fmla="*/ 236 h 240"/>
                  <a:gd name="T20" fmla="*/ 36 w 192"/>
                  <a:gd name="T21" fmla="*/ 240 h 240"/>
                  <a:gd name="T22" fmla="*/ 156 w 192"/>
                  <a:gd name="T23" fmla="*/ 240 h 240"/>
                  <a:gd name="T24" fmla="*/ 160 w 192"/>
                  <a:gd name="T25" fmla="*/ 236 h 240"/>
                  <a:gd name="T26" fmla="*/ 160 w 192"/>
                  <a:gd name="T27" fmla="*/ 72 h 240"/>
                  <a:gd name="T28" fmla="*/ 192 w 192"/>
                  <a:gd name="T29" fmla="*/ 36 h 240"/>
                  <a:gd name="T30" fmla="*/ 8 w 192"/>
                  <a:gd name="T31" fmla="*/ 160 h 240"/>
                  <a:gd name="T32" fmla="*/ 8 w 192"/>
                  <a:gd name="T33" fmla="*/ 36 h 240"/>
                  <a:gd name="T34" fmla="*/ 34 w 192"/>
                  <a:gd name="T35" fmla="*/ 8 h 240"/>
                  <a:gd name="T36" fmla="*/ 60 w 192"/>
                  <a:gd name="T37" fmla="*/ 36 h 240"/>
                  <a:gd name="T38" fmla="*/ 60 w 192"/>
                  <a:gd name="T39" fmla="*/ 40 h 240"/>
                  <a:gd name="T40" fmla="*/ 36 w 192"/>
                  <a:gd name="T41" fmla="*/ 40 h 240"/>
                  <a:gd name="T42" fmla="*/ 32 w 192"/>
                  <a:gd name="T43" fmla="*/ 44 h 240"/>
                  <a:gd name="T44" fmla="*/ 32 w 192"/>
                  <a:gd name="T45" fmla="*/ 68 h 240"/>
                  <a:gd name="T46" fmla="*/ 32 w 192"/>
                  <a:gd name="T47" fmla="*/ 160 h 240"/>
                  <a:gd name="T48" fmla="*/ 8 w 192"/>
                  <a:gd name="T49" fmla="*/ 160 h 240"/>
                  <a:gd name="T50" fmla="*/ 40 w 192"/>
                  <a:gd name="T51" fmla="*/ 64 h 240"/>
                  <a:gd name="T52" fmla="*/ 40 w 192"/>
                  <a:gd name="T53" fmla="*/ 48 h 240"/>
                  <a:gd name="T54" fmla="*/ 58 w 192"/>
                  <a:gd name="T55" fmla="*/ 48 h 240"/>
                  <a:gd name="T56" fmla="*/ 40 w 192"/>
                  <a:gd name="T57" fmla="*/ 64 h 240"/>
                  <a:gd name="T58" fmla="*/ 152 w 192"/>
                  <a:gd name="T59" fmla="*/ 232 h 240"/>
                  <a:gd name="T60" fmla="*/ 40 w 192"/>
                  <a:gd name="T61" fmla="*/ 232 h 240"/>
                  <a:gd name="T62" fmla="*/ 40 w 192"/>
                  <a:gd name="T63" fmla="*/ 72 h 240"/>
                  <a:gd name="T64" fmla="*/ 152 w 192"/>
                  <a:gd name="T65" fmla="*/ 72 h 240"/>
                  <a:gd name="T66" fmla="*/ 152 w 192"/>
                  <a:gd name="T67" fmla="*/ 232 h 240"/>
                  <a:gd name="T68" fmla="*/ 156 w 192"/>
                  <a:gd name="T69" fmla="*/ 64 h 240"/>
                  <a:gd name="T70" fmla="*/ 56 w 192"/>
                  <a:gd name="T71" fmla="*/ 64 h 240"/>
                  <a:gd name="T72" fmla="*/ 68 w 192"/>
                  <a:gd name="T73" fmla="*/ 36 h 240"/>
                  <a:gd name="T74" fmla="*/ 55 w 192"/>
                  <a:gd name="T75" fmla="*/ 8 h 240"/>
                  <a:gd name="T76" fmla="*/ 156 w 192"/>
                  <a:gd name="T77" fmla="*/ 8 h 240"/>
                  <a:gd name="T78" fmla="*/ 184 w 192"/>
                  <a:gd name="T79" fmla="*/ 36 h 240"/>
                  <a:gd name="T80" fmla="*/ 156 w 192"/>
                  <a:gd name="T81" fmla="*/ 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240">
                    <a:moveTo>
                      <a:pt x="192" y="36"/>
                    </a:moveTo>
                    <a:cubicBezTo>
                      <a:pt x="192" y="17"/>
                      <a:pt x="175" y="0"/>
                      <a:pt x="156" y="0"/>
                    </a:cubicBezTo>
                    <a:cubicBezTo>
                      <a:pt x="36" y="0"/>
                      <a:pt x="36" y="0"/>
                      <a:pt x="36" y="0"/>
                    </a:cubicBezTo>
                    <a:cubicBezTo>
                      <a:pt x="36" y="0"/>
                      <a:pt x="36" y="0"/>
                      <a:pt x="36" y="0"/>
                    </a:cubicBezTo>
                    <a:cubicBezTo>
                      <a:pt x="35" y="0"/>
                      <a:pt x="35" y="0"/>
                      <a:pt x="34" y="0"/>
                    </a:cubicBezTo>
                    <a:cubicBezTo>
                      <a:pt x="16" y="0"/>
                      <a:pt x="0" y="16"/>
                      <a:pt x="0" y="36"/>
                    </a:cubicBezTo>
                    <a:cubicBezTo>
                      <a:pt x="0" y="164"/>
                      <a:pt x="0" y="164"/>
                      <a:pt x="0" y="164"/>
                    </a:cubicBezTo>
                    <a:cubicBezTo>
                      <a:pt x="0" y="166"/>
                      <a:pt x="2" y="168"/>
                      <a:pt x="4" y="168"/>
                    </a:cubicBezTo>
                    <a:cubicBezTo>
                      <a:pt x="32" y="168"/>
                      <a:pt x="32" y="168"/>
                      <a:pt x="32" y="168"/>
                    </a:cubicBezTo>
                    <a:cubicBezTo>
                      <a:pt x="32" y="236"/>
                      <a:pt x="32" y="236"/>
                      <a:pt x="32" y="236"/>
                    </a:cubicBezTo>
                    <a:cubicBezTo>
                      <a:pt x="32" y="238"/>
                      <a:pt x="34" y="240"/>
                      <a:pt x="36" y="240"/>
                    </a:cubicBezTo>
                    <a:cubicBezTo>
                      <a:pt x="156" y="240"/>
                      <a:pt x="156" y="240"/>
                      <a:pt x="156" y="240"/>
                    </a:cubicBezTo>
                    <a:cubicBezTo>
                      <a:pt x="158" y="240"/>
                      <a:pt x="160" y="238"/>
                      <a:pt x="160" y="236"/>
                    </a:cubicBezTo>
                    <a:cubicBezTo>
                      <a:pt x="160" y="72"/>
                      <a:pt x="160" y="72"/>
                      <a:pt x="160" y="72"/>
                    </a:cubicBezTo>
                    <a:cubicBezTo>
                      <a:pt x="177" y="70"/>
                      <a:pt x="192" y="53"/>
                      <a:pt x="192" y="36"/>
                    </a:cubicBezTo>
                    <a:close/>
                    <a:moveTo>
                      <a:pt x="8" y="160"/>
                    </a:moveTo>
                    <a:cubicBezTo>
                      <a:pt x="8" y="36"/>
                      <a:pt x="8" y="36"/>
                      <a:pt x="8" y="36"/>
                    </a:cubicBezTo>
                    <a:cubicBezTo>
                      <a:pt x="8" y="21"/>
                      <a:pt x="20" y="8"/>
                      <a:pt x="34" y="8"/>
                    </a:cubicBezTo>
                    <a:cubicBezTo>
                      <a:pt x="48" y="8"/>
                      <a:pt x="60" y="21"/>
                      <a:pt x="60" y="36"/>
                    </a:cubicBezTo>
                    <a:cubicBezTo>
                      <a:pt x="60" y="37"/>
                      <a:pt x="60" y="39"/>
                      <a:pt x="60" y="40"/>
                    </a:cubicBezTo>
                    <a:cubicBezTo>
                      <a:pt x="36" y="40"/>
                      <a:pt x="36" y="40"/>
                      <a:pt x="36" y="40"/>
                    </a:cubicBezTo>
                    <a:cubicBezTo>
                      <a:pt x="34" y="40"/>
                      <a:pt x="32" y="42"/>
                      <a:pt x="32" y="44"/>
                    </a:cubicBezTo>
                    <a:cubicBezTo>
                      <a:pt x="32" y="68"/>
                      <a:pt x="32" y="68"/>
                      <a:pt x="32" y="68"/>
                    </a:cubicBezTo>
                    <a:cubicBezTo>
                      <a:pt x="32" y="160"/>
                      <a:pt x="32" y="160"/>
                      <a:pt x="32" y="160"/>
                    </a:cubicBezTo>
                    <a:lnTo>
                      <a:pt x="8" y="160"/>
                    </a:lnTo>
                    <a:close/>
                    <a:moveTo>
                      <a:pt x="40" y="64"/>
                    </a:moveTo>
                    <a:cubicBezTo>
                      <a:pt x="40" y="48"/>
                      <a:pt x="40" y="48"/>
                      <a:pt x="40" y="48"/>
                    </a:cubicBezTo>
                    <a:cubicBezTo>
                      <a:pt x="58" y="48"/>
                      <a:pt x="58" y="48"/>
                      <a:pt x="58" y="48"/>
                    </a:cubicBezTo>
                    <a:cubicBezTo>
                      <a:pt x="55" y="56"/>
                      <a:pt x="48" y="62"/>
                      <a:pt x="40" y="64"/>
                    </a:cubicBezTo>
                    <a:close/>
                    <a:moveTo>
                      <a:pt x="152" y="232"/>
                    </a:moveTo>
                    <a:cubicBezTo>
                      <a:pt x="40" y="232"/>
                      <a:pt x="40" y="232"/>
                      <a:pt x="40" y="232"/>
                    </a:cubicBezTo>
                    <a:cubicBezTo>
                      <a:pt x="40" y="72"/>
                      <a:pt x="40" y="72"/>
                      <a:pt x="40" y="72"/>
                    </a:cubicBezTo>
                    <a:cubicBezTo>
                      <a:pt x="152" y="72"/>
                      <a:pt x="152" y="72"/>
                      <a:pt x="152" y="72"/>
                    </a:cubicBezTo>
                    <a:lnTo>
                      <a:pt x="152" y="232"/>
                    </a:lnTo>
                    <a:close/>
                    <a:moveTo>
                      <a:pt x="156" y="64"/>
                    </a:moveTo>
                    <a:cubicBezTo>
                      <a:pt x="56" y="64"/>
                      <a:pt x="56" y="64"/>
                      <a:pt x="56" y="64"/>
                    </a:cubicBezTo>
                    <a:cubicBezTo>
                      <a:pt x="63" y="57"/>
                      <a:pt x="68" y="47"/>
                      <a:pt x="68" y="36"/>
                    </a:cubicBezTo>
                    <a:cubicBezTo>
                      <a:pt x="68" y="25"/>
                      <a:pt x="63" y="15"/>
                      <a:pt x="55" y="8"/>
                    </a:cubicBezTo>
                    <a:cubicBezTo>
                      <a:pt x="156" y="8"/>
                      <a:pt x="156" y="8"/>
                      <a:pt x="156" y="8"/>
                    </a:cubicBezTo>
                    <a:cubicBezTo>
                      <a:pt x="170" y="8"/>
                      <a:pt x="184" y="22"/>
                      <a:pt x="184" y="36"/>
                    </a:cubicBezTo>
                    <a:cubicBezTo>
                      <a:pt x="184" y="50"/>
                      <a:pt x="170" y="64"/>
                      <a:pt x="156" y="64"/>
                    </a:cubicBezTo>
                    <a:close/>
                  </a:path>
                </a:pathLst>
              </a:custGeom>
              <a:grpFill/>
              <a:ln w="6350" cmpd="sng">
                <a:solidFill>
                  <a:srgbClr val="DE4E1A"/>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51"/>
              <p:cNvSpPr>
                <a:spLocks/>
              </p:cNvSpPr>
              <p:nvPr/>
            </p:nvSpPr>
            <p:spPr bwMode="auto">
              <a:xfrm>
                <a:off x="1998663" y="4654550"/>
                <a:ext cx="115888" cy="19050"/>
              </a:xfrm>
              <a:custGeom>
                <a:avLst/>
                <a:gdLst>
                  <a:gd name="T0" fmla="*/ 4 w 48"/>
                  <a:gd name="T1" fmla="*/ 8 h 8"/>
                  <a:gd name="T2" fmla="*/ 44 w 48"/>
                  <a:gd name="T3" fmla="*/ 8 h 8"/>
                  <a:gd name="T4" fmla="*/ 48 w 48"/>
                  <a:gd name="T5" fmla="*/ 4 h 8"/>
                  <a:gd name="T6" fmla="*/ 44 w 48"/>
                  <a:gd name="T7" fmla="*/ 0 h 8"/>
                  <a:gd name="T8" fmla="*/ 4 w 48"/>
                  <a:gd name="T9" fmla="*/ 0 h 8"/>
                  <a:gd name="T10" fmla="*/ 0 w 48"/>
                  <a:gd name="T11" fmla="*/ 4 h 8"/>
                  <a:gd name="T12" fmla="*/ 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 y="8"/>
                    </a:moveTo>
                    <a:cubicBezTo>
                      <a:pt x="44" y="8"/>
                      <a:pt x="44" y="8"/>
                      <a:pt x="44" y="8"/>
                    </a:cubicBezTo>
                    <a:cubicBezTo>
                      <a:pt x="46" y="8"/>
                      <a:pt x="48" y="6"/>
                      <a:pt x="48" y="4"/>
                    </a:cubicBezTo>
                    <a:cubicBezTo>
                      <a:pt x="48" y="2"/>
                      <a:pt x="46" y="0"/>
                      <a:pt x="44" y="0"/>
                    </a:cubicBezTo>
                    <a:cubicBezTo>
                      <a:pt x="4" y="0"/>
                      <a:pt x="4" y="0"/>
                      <a:pt x="4" y="0"/>
                    </a:cubicBezTo>
                    <a:cubicBezTo>
                      <a:pt x="2" y="0"/>
                      <a:pt x="0" y="2"/>
                      <a:pt x="0" y="4"/>
                    </a:cubicBezTo>
                    <a:cubicBezTo>
                      <a:pt x="0" y="6"/>
                      <a:pt x="2" y="8"/>
                      <a:pt x="4" y="8"/>
                    </a:cubicBezTo>
                    <a:close/>
                  </a:path>
                </a:pathLst>
              </a:custGeom>
              <a:grpFill/>
              <a:ln w="6350" cmpd="sng">
                <a:solidFill>
                  <a:srgbClr val="DE4E1A"/>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52"/>
              <p:cNvSpPr>
                <a:spLocks/>
              </p:cNvSpPr>
              <p:nvPr/>
            </p:nvSpPr>
            <p:spPr bwMode="auto">
              <a:xfrm>
                <a:off x="1998663" y="4751388"/>
                <a:ext cx="115888" cy="19050"/>
              </a:xfrm>
              <a:custGeom>
                <a:avLst/>
                <a:gdLst>
                  <a:gd name="T0" fmla="*/ 4 w 48"/>
                  <a:gd name="T1" fmla="*/ 8 h 8"/>
                  <a:gd name="T2" fmla="*/ 44 w 48"/>
                  <a:gd name="T3" fmla="*/ 8 h 8"/>
                  <a:gd name="T4" fmla="*/ 48 w 48"/>
                  <a:gd name="T5" fmla="*/ 4 h 8"/>
                  <a:gd name="T6" fmla="*/ 44 w 48"/>
                  <a:gd name="T7" fmla="*/ 0 h 8"/>
                  <a:gd name="T8" fmla="*/ 4 w 48"/>
                  <a:gd name="T9" fmla="*/ 0 h 8"/>
                  <a:gd name="T10" fmla="*/ 0 w 48"/>
                  <a:gd name="T11" fmla="*/ 4 h 8"/>
                  <a:gd name="T12" fmla="*/ 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 y="8"/>
                    </a:moveTo>
                    <a:cubicBezTo>
                      <a:pt x="44" y="8"/>
                      <a:pt x="44" y="8"/>
                      <a:pt x="44" y="8"/>
                    </a:cubicBezTo>
                    <a:cubicBezTo>
                      <a:pt x="46" y="8"/>
                      <a:pt x="48" y="6"/>
                      <a:pt x="48" y="4"/>
                    </a:cubicBezTo>
                    <a:cubicBezTo>
                      <a:pt x="48" y="2"/>
                      <a:pt x="46" y="0"/>
                      <a:pt x="44" y="0"/>
                    </a:cubicBezTo>
                    <a:cubicBezTo>
                      <a:pt x="4" y="0"/>
                      <a:pt x="4" y="0"/>
                      <a:pt x="4" y="0"/>
                    </a:cubicBezTo>
                    <a:cubicBezTo>
                      <a:pt x="2" y="0"/>
                      <a:pt x="0" y="2"/>
                      <a:pt x="0" y="4"/>
                    </a:cubicBezTo>
                    <a:cubicBezTo>
                      <a:pt x="0" y="6"/>
                      <a:pt x="2" y="8"/>
                      <a:pt x="4" y="8"/>
                    </a:cubicBezTo>
                    <a:close/>
                  </a:path>
                </a:pathLst>
              </a:custGeom>
              <a:grpFill/>
              <a:ln w="6350" cmpd="sng">
                <a:solidFill>
                  <a:srgbClr val="DE4E1A"/>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p:cNvSpPr>
              <p:nvPr/>
            </p:nvSpPr>
            <p:spPr bwMode="auto">
              <a:xfrm>
                <a:off x="1998663" y="4848225"/>
                <a:ext cx="115888" cy="19050"/>
              </a:xfrm>
              <a:custGeom>
                <a:avLst/>
                <a:gdLst>
                  <a:gd name="T0" fmla="*/ 4 w 48"/>
                  <a:gd name="T1" fmla="*/ 8 h 8"/>
                  <a:gd name="T2" fmla="*/ 44 w 48"/>
                  <a:gd name="T3" fmla="*/ 8 h 8"/>
                  <a:gd name="T4" fmla="*/ 48 w 48"/>
                  <a:gd name="T5" fmla="*/ 4 h 8"/>
                  <a:gd name="T6" fmla="*/ 44 w 48"/>
                  <a:gd name="T7" fmla="*/ 0 h 8"/>
                  <a:gd name="T8" fmla="*/ 4 w 48"/>
                  <a:gd name="T9" fmla="*/ 0 h 8"/>
                  <a:gd name="T10" fmla="*/ 0 w 48"/>
                  <a:gd name="T11" fmla="*/ 4 h 8"/>
                  <a:gd name="T12" fmla="*/ 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 y="8"/>
                    </a:moveTo>
                    <a:cubicBezTo>
                      <a:pt x="44" y="8"/>
                      <a:pt x="44" y="8"/>
                      <a:pt x="44" y="8"/>
                    </a:cubicBezTo>
                    <a:cubicBezTo>
                      <a:pt x="46" y="8"/>
                      <a:pt x="48" y="6"/>
                      <a:pt x="48" y="4"/>
                    </a:cubicBezTo>
                    <a:cubicBezTo>
                      <a:pt x="48" y="2"/>
                      <a:pt x="46" y="0"/>
                      <a:pt x="44" y="0"/>
                    </a:cubicBezTo>
                    <a:cubicBezTo>
                      <a:pt x="4" y="0"/>
                      <a:pt x="4" y="0"/>
                      <a:pt x="4" y="0"/>
                    </a:cubicBezTo>
                    <a:cubicBezTo>
                      <a:pt x="2" y="0"/>
                      <a:pt x="0" y="2"/>
                      <a:pt x="0" y="4"/>
                    </a:cubicBezTo>
                    <a:cubicBezTo>
                      <a:pt x="0" y="6"/>
                      <a:pt x="2" y="8"/>
                      <a:pt x="4" y="8"/>
                    </a:cubicBezTo>
                    <a:close/>
                  </a:path>
                </a:pathLst>
              </a:custGeom>
              <a:grpFill/>
              <a:ln w="6350" cmpd="sng">
                <a:solidFill>
                  <a:srgbClr val="DE4E1A"/>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54"/>
              <p:cNvSpPr>
                <a:spLocks/>
              </p:cNvSpPr>
              <p:nvPr/>
            </p:nvSpPr>
            <p:spPr bwMode="auto">
              <a:xfrm>
                <a:off x="1901826" y="4597400"/>
                <a:ext cx="77788" cy="66675"/>
              </a:xfrm>
              <a:custGeom>
                <a:avLst/>
                <a:gdLst>
                  <a:gd name="T0" fmla="*/ 5 w 32"/>
                  <a:gd name="T1" fmla="*/ 27 h 28"/>
                  <a:gd name="T2" fmla="*/ 8 w 32"/>
                  <a:gd name="T3" fmla="*/ 28 h 28"/>
                  <a:gd name="T4" fmla="*/ 11 w 32"/>
                  <a:gd name="T5" fmla="*/ 27 h 28"/>
                  <a:gd name="T6" fmla="*/ 31 w 32"/>
                  <a:gd name="T7" fmla="*/ 7 h 28"/>
                  <a:gd name="T8" fmla="*/ 31 w 32"/>
                  <a:gd name="T9" fmla="*/ 1 h 28"/>
                  <a:gd name="T10" fmla="*/ 25 w 32"/>
                  <a:gd name="T11" fmla="*/ 1 h 28"/>
                  <a:gd name="T12" fmla="*/ 8 w 32"/>
                  <a:gd name="T13" fmla="*/ 18 h 28"/>
                  <a:gd name="T14" fmla="*/ 7 w 32"/>
                  <a:gd name="T15" fmla="*/ 17 h 28"/>
                  <a:gd name="T16" fmla="*/ 1 w 32"/>
                  <a:gd name="T17" fmla="*/ 17 h 28"/>
                  <a:gd name="T18" fmla="*/ 1 w 32"/>
                  <a:gd name="T19" fmla="*/ 23 h 28"/>
                  <a:gd name="T20" fmla="*/ 5 w 32"/>
                  <a:gd name="T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8">
                    <a:moveTo>
                      <a:pt x="5" y="27"/>
                    </a:moveTo>
                    <a:cubicBezTo>
                      <a:pt x="6" y="28"/>
                      <a:pt x="7" y="28"/>
                      <a:pt x="8" y="28"/>
                    </a:cubicBezTo>
                    <a:cubicBezTo>
                      <a:pt x="9" y="28"/>
                      <a:pt x="10" y="28"/>
                      <a:pt x="11" y="27"/>
                    </a:cubicBezTo>
                    <a:cubicBezTo>
                      <a:pt x="31" y="7"/>
                      <a:pt x="31" y="7"/>
                      <a:pt x="31" y="7"/>
                    </a:cubicBezTo>
                    <a:cubicBezTo>
                      <a:pt x="32" y="5"/>
                      <a:pt x="32" y="3"/>
                      <a:pt x="31" y="1"/>
                    </a:cubicBezTo>
                    <a:cubicBezTo>
                      <a:pt x="29" y="0"/>
                      <a:pt x="27" y="0"/>
                      <a:pt x="25" y="1"/>
                    </a:cubicBezTo>
                    <a:cubicBezTo>
                      <a:pt x="8" y="18"/>
                      <a:pt x="8" y="18"/>
                      <a:pt x="8" y="18"/>
                    </a:cubicBezTo>
                    <a:cubicBezTo>
                      <a:pt x="7" y="17"/>
                      <a:pt x="7" y="17"/>
                      <a:pt x="7" y="17"/>
                    </a:cubicBezTo>
                    <a:cubicBezTo>
                      <a:pt x="5" y="16"/>
                      <a:pt x="3" y="16"/>
                      <a:pt x="1" y="17"/>
                    </a:cubicBezTo>
                    <a:cubicBezTo>
                      <a:pt x="0" y="19"/>
                      <a:pt x="0" y="21"/>
                      <a:pt x="1" y="23"/>
                    </a:cubicBezTo>
                    <a:lnTo>
                      <a:pt x="5" y="27"/>
                    </a:lnTo>
                    <a:close/>
                  </a:path>
                </a:pathLst>
              </a:custGeom>
              <a:grpFill/>
              <a:ln w="6350" cmpd="sng">
                <a:solidFill>
                  <a:srgbClr val="DE4E1A"/>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5"/>
              <p:cNvSpPr>
                <a:spLocks/>
              </p:cNvSpPr>
              <p:nvPr/>
            </p:nvSpPr>
            <p:spPr bwMode="auto">
              <a:xfrm>
                <a:off x="1901826" y="4694238"/>
                <a:ext cx="77788" cy="66675"/>
              </a:xfrm>
              <a:custGeom>
                <a:avLst/>
                <a:gdLst>
                  <a:gd name="T0" fmla="*/ 5 w 32"/>
                  <a:gd name="T1" fmla="*/ 27 h 28"/>
                  <a:gd name="T2" fmla="*/ 8 w 32"/>
                  <a:gd name="T3" fmla="*/ 28 h 28"/>
                  <a:gd name="T4" fmla="*/ 11 w 32"/>
                  <a:gd name="T5" fmla="*/ 27 h 28"/>
                  <a:gd name="T6" fmla="*/ 31 w 32"/>
                  <a:gd name="T7" fmla="*/ 7 h 28"/>
                  <a:gd name="T8" fmla="*/ 31 w 32"/>
                  <a:gd name="T9" fmla="*/ 1 h 28"/>
                  <a:gd name="T10" fmla="*/ 25 w 32"/>
                  <a:gd name="T11" fmla="*/ 1 h 28"/>
                  <a:gd name="T12" fmla="*/ 8 w 32"/>
                  <a:gd name="T13" fmla="*/ 18 h 28"/>
                  <a:gd name="T14" fmla="*/ 7 w 32"/>
                  <a:gd name="T15" fmla="*/ 17 h 28"/>
                  <a:gd name="T16" fmla="*/ 1 w 32"/>
                  <a:gd name="T17" fmla="*/ 17 h 28"/>
                  <a:gd name="T18" fmla="*/ 1 w 32"/>
                  <a:gd name="T19" fmla="*/ 23 h 28"/>
                  <a:gd name="T20" fmla="*/ 5 w 32"/>
                  <a:gd name="T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8">
                    <a:moveTo>
                      <a:pt x="5" y="27"/>
                    </a:moveTo>
                    <a:cubicBezTo>
                      <a:pt x="6" y="28"/>
                      <a:pt x="7" y="28"/>
                      <a:pt x="8" y="28"/>
                    </a:cubicBezTo>
                    <a:cubicBezTo>
                      <a:pt x="9" y="28"/>
                      <a:pt x="10" y="28"/>
                      <a:pt x="11" y="27"/>
                    </a:cubicBezTo>
                    <a:cubicBezTo>
                      <a:pt x="31" y="7"/>
                      <a:pt x="31" y="7"/>
                      <a:pt x="31" y="7"/>
                    </a:cubicBezTo>
                    <a:cubicBezTo>
                      <a:pt x="32" y="5"/>
                      <a:pt x="32" y="3"/>
                      <a:pt x="31" y="1"/>
                    </a:cubicBezTo>
                    <a:cubicBezTo>
                      <a:pt x="29" y="0"/>
                      <a:pt x="27" y="0"/>
                      <a:pt x="25" y="1"/>
                    </a:cubicBezTo>
                    <a:cubicBezTo>
                      <a:pt x="8" y="18"/>
                      <a:pt x="8" y="18"/>
                      <a:pt x="8" y="18"/>
                    </a:cubicBezTo>
                    <a:cubicBezTo>
                      <a:pt x="7" y="17"/>
                      <a:pt x="7" y="17"/>
                      <a:pt x="7" y="17"/>
                    </a:cubicBezTo>
                    <a:cubicBezTo>
                      <a:pt x="5" y="16"/>
                      <a:pt x="3" y="16"/>
                      <a:pt x="1" y="17"/>
                    </a:cubicBezTo>
                    <a:cubicBezTo>
                      <a:pt x="0" y="19"/>
                      <a:pt x="0" y="21"/>
                      <a:pt x="1" y="23"/>
                    </a:cubicBezTo>
                    <a:lnTo>
                      <a:pt x="5" y="27"/>
                    </a:lnTo>
                    <a:close/>
                  </a:path>
                </a:pathLst>
              </a:custGeom>
              <a:grpFill/>
              <a:ln w="6350" cmpd="sng">
                <a:solidFill>
                  <a:srgbClr val="DE4E1A"/>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56"/>
              <p:cNvSpPr>
                <a:spLocks noEditPoints="1"/>
              </p:cNvSpPr>
              <p:nvPr/>
            </p:nvSpPr>
            <p:spPr bwMode="auto">
              <a:xfrm>
                <a:off x="2219326" y="4540250"/>
                <a:ext cx="134938" cy="441325"/>
              </a:xfrm>
              <a:custGeom>
                <a:avLst/>
                <a:gdLst>
                  <a:gd name="T0" fmla="*/ 36 w 56"/>
                  <a:gd name="T1" fmla="*/ 0 h 184"/>
                  <a:gd name="T2" fmla="*/ 17 w 56"/>
                  <a:gd name="T3" fmla="*/ 12 h 184"/>
                  <a:gd name="T4" fmla="*/ 0 w 56"/>
                  <a:gd name="T5" fmla="*/ 32 h 184"/>
                  <a:gd name="T6" fmla="*/ 0 w 56"/>
                  <a:gd name="T7" fmla="*/ 104 h 184"/>
                  <a:gd name="T8" fmla="*/ 4 w 56"/>
                  <a:gd name="T9" fmla="*/ 108 h 184"/>
                  <a:gd name="T10" fmla="*/ 8 w 56"/>
                  <a:gd name="T11" fmla="*/ 104 h 184"/>
                  <a:gd name="T12" fmla="*/ 8 w 56"/>
                  <a:gd name="T13" fmla="*/ 32 h 184"/>
                  <a:gd name="T14" fmla="*/ 16 w 56"/>
                  <a:gd name="T15" fmla="*/ 20 h 184"/>
                  <a:gd name="T16" fmla="*/ 16 w 56"/>
                  <a:gd name="T17" fmla="*/ 164 h 184"/>
                  <a:gd name="T18" fmla="*/ 36 w 56"/>
                  <a:gd name="T19" fmla="*/ 184 h 184"/>
                  <a:gd name="T20" fmla="*/ 56 w 56"/>
                  <a:gd name="T21" fmla="*/ 160 h 184"/>
                  <a:gd name="T22" fmla="*/ 56 w 56"/>
                  <a:gd name="T23" fmla="*/ 16 h 184"/>
                  <a:gd name="T24" fmla="*/ 36 w 56"/>
                  <a:gd name="T25" fmla="*/ 0 h 184"/>
                  <a:gd name="T26" fmla="*/ 24 w 56"/>
                  <a:gd name="T27" fmla="*/ 96 h 184"/>
                  <a:gd name="T28" fmla="*/ 48 w 56"/>
                  <a:gd name="T29" fmla="*/ 96 h 184"/>
                  <a:gd name="T30" fmla="*/ 48 w 56"/>
                  <a:gd name="T31" fmla="*/ 152 h 184"/>
                  <a:gd name="T32" fmla="*/ 24 w 56"/>
                  <a:gd name="T33" fmla="*/ 152 h 184"/>
                  <a:gd name="T34" fmla="*/ 24 w 56"/>
                  <a:gd name="T35" fmla="*/ 96 h 184"/>
                  <a:gd name="T36" fmla="*/ 36 w 56"/>
                  <a:gd name="T37" fmla="*/ 8 h 184"/>
                  <a:gd name="T38" fmla="*/ 48 w 56"/>
                  <a:gd name="T39" fmla="*/ 16 h 184"/>
                  <a:gd name="T40" fmla="*/ 48 w 56"/>
                  <a:gd name="T41" fmla="*/ 88 h 184"/>
                  <a:gd name="T42" fmla="*/ 24 w 56"/>
                  <a:gd name="T43" fmla="*/ 88 h 184"/>
                  <a:gd name="T44" fmla="*/ 24 w 56"/>
                  <a:gd name="T45" fmla="*/ 16 h 184"/>
                  <a:gd name="T46" fmla="*/ 36 w 56"/>
                  <a:gd name="T47" fmla="*/ 8 h 184"/>
                  <a:gd name="T48" fmla="*/ 36 w 56"/>
                  <a:gd name="T49" fmla="*/ 176 h 184"/>
                  <a:gd name="T50" fmla="*/ 24 w 56"/>
                  <a:gd name="T51" fmla="*/ 164 h 184"/>
                  <a:gd name="T52" fmla="*/ 24 w 56"/>
                  <a:gd name="T53" fmla="*/ 160 h 184"/>
                  <a:gd name="T54" fmla="*/ 48 w 56"/>
                  <a:gd name="T55" fmla="*/ 160 h 184"/>
                  <a:gd name="T56" fmla="*/ 36 w 56"/>
                  <a:gd name="T5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84">
                    <a:moveTo>
                      <a:pt x="36" y="0"/>
                    </a:moveTo>
                    <a:cubicBezTo>
                      <a:pt x="28" y="0"/>
                      <a:pt x="20" y="6"/>
                      <a:pt x="17" y="12"/>
                    </a:cubicBezTo>
                    <a:cubicBezTo>
                      <a:pt x="8" y="13"/>
                      <a:pt x="0" y="19"/>
                      <a:pt x="0" y="32"/>
                    </a:cubicBezTo>
                    <a:cubicBezTo>
                      <a:pt x="0" y="104"/>
                      <a:pt x="0" y="104"/>
                      <a:pt x="0" y="104"/>
                    </a:cubicBezTo>
                    <a:cubicBezTo>
                      <a:pt x="0" y="107"/>
                      <a:pt x="2" y="108"/>
                      <a:pt x="4" y="108"/>
                    </a:cubicBezTo>
                    <a:cubicBezTo>
                      <a:pt x="6" y="108"/>
                      <a:pt x="8" y="107"/>
                      <a:pt x="8" y="104"/>
                    </a:cubicBezTo>
                    <a:cubicBezTo>
                      <a:pt x="8" y="32"/>
                      <a:pt x="8" y="32"/>
                      <a:pt x="8" y="32"/>
                    </a:cubicBezTo>
                    <a:cubicBezTo>
                      <a:pt x="8" y="24"/>
                      <a:pt x="12" y="21"/>
                      <a:pt x="16" y="20"/>
                    </a:cubicBezTo>
                    <a:cubicBezTo>
                      <a:pt x="16" y="164"/>
                      <a:pt x="16" y="164"/>
                      <a:pt x="16" y="164"/>
                    </a:cubicBezTo>
                    <a:cubicBezTo>
                      <a:pt x="16" y="175"/>
                      <a:pt x="25" y="184"/>
                      <a:pt x="36" y="184"/>
                    </a:cubicBezTo>
                    <a:cubicBezTo>
                      <a:pt x="46" y="184"/>
                      <a:pt x="56" y="175"/>
                      <a:pt x="56" y="160"/>
                    </a:cubicBezTo>
                    <a:cubicBezTo>
                      <a:pt x="56" y="16"/>
                      <a:pt x="56" y="16"/>
                      <a:pt x="56" y="16"/>
                    </a:cubicBezTo>
                    <a:cubicBezTo>
                      <a:pt x="56" y="9"/>
                      <a:pt x="46" y="0"/>
                      <a:pt x="36" y="0"/>
                    </a:cubicBezTo>
                    <a:close/>
                    <a:moveTo>
                      <a:pt x="24" y="96"/>
                    </a:moveTo>
                    <a:cubicBezTo>
                      <a:pt x="48" y="96"/>
                      <a:pt x="48" y="96"/>
                      <a:pt x="48" y="96"/>
                    </a:cubicBezTo>
                    <a:cubicBezTo>
                      <a:pt x="48" y="152"/>
                      <a:pt x="48" y="152"/>
                      <a:pt x="48" y="152"/>
                    </a:cubicBezTo>
                    <a:cubicBezTo>
                      <a:pt x="24" y="152"/>
                      <a:pt x="24" y="152"/>
                      <a:pt x="24" y="152"/>
                    </a:cubicBezTo>
                    <a:lnTo>
                      <a:pt x="24" y="96"/>
                    </a:lnTo>
                    <a:close/>
                    <a:moveTo>
                      <a:pt x="36" y="8"/>
                    </a:moveTo>
                    <a:cubicBezTo>
                      <a:pt x="42" y="8"/>
                      <a:pt x="48" y="14"/>
                      <a:pt x="48" y="16"/>
                    </a:cubicBezTo>
                    <a:cubicBezTo>
                      <a:pt x="48" y="88"/>
                      <a:pt x="48" y="88"/>
                      <a:pt x="48" y="88"/>
                    </a:cubicBezTo>
                    <a:cubicBezTo>
                      <a:pt x="24" y="88"/>
                      <a:pt x="24" y="88"/>
                      <a:pt x="24" y="88"/>
                    </a:cubicBezTo>
                    <a:cubicBezTo>
                      <a:pt x="24" y="16"/>
                      <a:pt x="24" y="16"/>
                      <a:pt x="24" y="16"/>
                    </a:cubicBezTo>
                    <a:cubicBezTo>
                      <a:pt x="24" y="14"/>
                      <a:pt x="30" y="8"/>
                      <a:pt x="36" y="8"/>
                    </a:cubicBezTo>
                    <a:close/>
                    <a:moveTo>
                      <a:pt x="36" y="176"/>
                    </a:moveTo>
                    <a:cubicBezTo>
                      <a:pt x="30" y="176"/>
                      <a:pt x="24" y="170"/>
                      <a:pt x="24" y="164"/>
                    </a:cubicBezTo>
                    <a:cubicBezTo>
                      <a:pt x="24" y="160"/>
                      <a:pt x="24" y="160"/>
                      <a:pt x="24" y="160"/>
                    </a:cubicBezTo>
                    <a:cubicBezTo>
                      <a:pt x="48" y="160"/>
                      <a:pt x="48" y="160"/>
                      <a:pt x="48" y="160"/>
                    </a:cubicBezTo>
                    <a:cubicBezTo>
                      <a:pt x="48" y="170"/>
                      <a:pt x="42" y="176"/>
                      <a:pt x="36" y="176"/>
                    </a:cubicBezTo>
                    <a:close/>
                  </a:path>
                </a:pathLst>
              </a:custGeom>
              <a:grpFill/>
              <a:ln w="6350" cmpd="sng">
                <a:solidFill>
                  <a:srgbClr val="DE4E1A"/>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 name="Group 3"/>
          <p:cNvGrpSpPr/>
          <p:nvPr/>
        </p:nvGrpSpPr>
        <p:grpSpPr>
          <a:xfrm>
            <a:off x="6675044" y="2247660"/>
            <a:ext cx="938656" cy="938654"/>
            <a:chOff x="6675044" y="2247660"/>
            <a:chExt cx="938656" cy="938654"/>
          </a:xfrm>
        </p:grpSpPr>
        <p:sp>
          <p:nvSpPr>
            <p:cNvPr id="54" name="Oval 53"/>
            <p:cNvSpPr/>
            <p:nvPr/>
          </p:nvSpPr>
          <p:spPr>
            <a:xfrm>
              <a:off x="6675044" y="2247660"/>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36"/>
            <p:cNvGrpSpPr/>
            <p:nvPr/>
          </p:nvGrpSpPr>
          <p:grpSpPr>
            <a:xfrm>
              <a:off x="6888172" y="2451857"/>
              <a:ext cx="513134" cy="547154"/>
              <a:chOff x="1790700" y="4003675"/>
              <a:chExt cx="574675" cy="612775"/>
            </a:xfrm>
            <a:solidFill>
              <a:srgbClr val="D43815"/>
            </a:solidFill>
          </p:grpSpPr>
          <p:sp>
            <p:nvSpPr>
              <p:cNvPr id="38" name="Freeform 33"/>
              <p:cNvSpPr>
                <a:spLocks noEditPoints="1"/>
              </p:cNvSpPr>
              <p:nvPr/>
            </p:nvSpPr>
            <p:spPr bwMode="auto">
              <a:xfrm>
                <a:off x="2035175" y="4003675"/>
                <a:ext cx="330200" cy="327025"/>
              </a:xfrm>
              <a:custGeom>
                <a:avLst/>
                <a:gdLst>
                  <a:gd name="T0" fmla="*/ 55 w 138"/>
                  <a:gd name="T1" fmla="*/ 136 h 136"/>
                  <a:gd name="T2" fmla="*/ 51 w 138"/>
                  <a:gd name="T3" fmla="*/ 121 h 136"/>
                  <a:gd name="T4" fmla="*/ 21 w 138"/>
                  <a:gd name="T5" fmla="*/ 119 h 136"/>
                  <a:gd name="T6" fmla="*/ 1 w 138"/>
                  <a:gd name="T7" fmla="*/ 91 h 136"/>
                  <a:gd name="T8" fmla="*/ 2 w 138"/>
                  <a:gd name="T9" fmla="*/ 86 h 136"/>
                  <a:gd name="T10" fmla="*/ 15 w 138"/>
                  <a:gd name="T11" fmla="*/ 61 h 136"/>
                  <a:gd name="T12" fmla="*/ 1 w 138"/>
                  <a:gd name="T13" fmla="*/ 51 h 136"/>
                  <a:gd name="T14" fmla="*/ 16 w 138"/>
                  <a:gd name="T15" fmla="*/ 22 h 136"/>
                  <a:gd name="T16" fmla="*/ 35 w 138"/>
                  <a:gd name="T17" fmla="*/ 28 h 136"/>
                  <a:gd name="T18" fmla="*/ 51 w 138"/>
                  <a:gd name="T19" fmla="*/ 4 h 136"/>
                  <a:gd name="T20" fmla="*/ 85 w 138"/>
                  <a:gd name="T21" fmla="*/ 0 h 136"/>
                  <a:gd name="T22" fmla="*/ 89 w 138"/>
                  <a:gd name="T23" fmla="*/ 19 h 136"/>
                  <a:gd name="T24" fmla="*/ 116 w 138"/>
                  <a:gd name="T25" fmla="*/ 20 h 136"/>
                  <a:gd name="T26" fmla="*/ 121 w 138"/>
                  <a:gd name="T27" fmla="*/ 22 h 136"/>
                  <a:gd name="T28" fmla="*/ 135 w 138"/>
                  <a:gd name="T29" fmla="*/ 54 h 136"/>
                  <a:gd name="T30" fmla="*/ 122 w 138"/>
                  <a:gd name="T31" fmla="*/ 79 h 136"/>
                  <a:gd name="T32" fmla="*/ 136 w 138"/>
                  <a:gd name="T33" fmla="*/ 91 h 136"/>
                  <a:gd name="T34" fmla="*/ 119 w 138"/>
                  <a:gd name="T35" fmla="*/ 119 h 136"/>
                  <a:gd name="T36" fmla="*/ 104 w 138"/>
                  <a:gd name="T37" fmla="*/ 112 h 136"/>
                  <a:gd name="T38" fmla="*/ 89 w 138"/>
                  <a:gd name="T39" fmla="*/ 132 h 136"/>
                  <a:gd name="T40" fmla="*/ 59 w 138"/>
                  <a:gd name="T41" fmla="*/ 128 h 136"/>
                  <a:gd name="T42" fmla="*/ 81 w 138"/>
                  <a:gd name="T43" fmla="*/ 118 h 136"/>
                  <a:gd name="T44" fmla="*/ 101 w 138"/>
                  <a:gd name="T45" fmla="*/ 104 h 136"/>
                  <a:gd name="T46" fmla="*/ 116 w 138"/>
                  <a:gd name="T47" fmla="*/ 110 h 136"/>
                  <a:gd name="T48" fmla="*/ 116 w 138"/>
                  <a:gd name="T49" fmla="*/ 84 h 136"/>
                  <a:gd name="T50" fmla="*/ 114 w 138"/>
                  <a:gd name="T51" fmla="*/ 60 h 136"/>
                  <a:gd name="T52" fmla="*/ 128 w 138"/>
                  <a:gd name="T53" fmla="*/ 49 h 136"/>
                  <a:gd name="T54" fmla="*/ 105 w 138"/>
                  <a:gd name="T55" fmla="*/ 36 h 136"/>
                  <a:gd name="T56" fmla="*/ 83 w 138"/>
                  <a:gd name="T57" fmla="*/ 25 h 136"/>
                  <a:gd name="T58" fmla="*/ 81 w 138"/>
                  <a:gd name="T59" fmla="*/ 8 h 136"/>
                  <a:gd name="T60" fmla="*/ 59 w 138"/>
                  <a:gd name="T61" fmla="*/ 22 h 136"/>
                  <a:gd name="T62" fmla="*/ 38 w 138"/>
                  <a:gd name="T63" fmla="*/ 35 h 136"/>
                  <a:gd name="T64" fmla="*/ 21 w 138"/>
                  <a:gd name="T65" fmla="*/ 29 h 136"/>
                  <a:gd name="T66" fmla="*/ 22 w 138"/>
                  <a:gd name="T67" fmla="*/ 55 h 136"/>
                  <a:gd name="T68" fmla="*/ 23 w 138"/>
                  <a:gd name="T69" fmla="*/ 80 h 136"/>
                  <a:gd name="T70" fmla="*/ 10 w 138"/>
                  <a:gd name="T71" fmla="*/ 91 h 136"/>
                  <a:gd name="T72" fmla="*/ 33 w 138"/>
                  <a:gd name="T73" fmla="*/ 103 h 136"/>
                  <a:gd name="T74" fmla="*/ 56 w 138"/>
                  <a:gd name="T75" fmla="*/ 114 h 136"/>
                  <a:gd name="T76" fmla="*/ 59 w 138"/>
                  <a:gd name="T77"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136">
                    <a:moveTo>
                      <a:pt x="85" y="136"/>
                    </a:moveTo>
                    <a:cubicBezTo>
                      <a:pt x="55" y="136"/>
                      <a:pt x="55" y="136"/>
                      <a:pt x="55" y="136"/>
                    </a:cubicBezTo>
                    <a:cubicBezTo>
                      <a:pt x="53" y="136"/>
                      <a:pt x="51" y="134"/>
                      <a:pt x="51" y="132"/>
                    </a:cubicBezTo>
                    <a:cubicBezTo>
                      <a:pt x="51" y="121"/>
                      <a:pt x="51" y="121"/>
                      <a:pt x="51" y="121"/>
                    </a:cubicBezTo>
                    <a:cubicBezTo>
                      <a:pt x="43" y="119"/>
                      <a:pt x="39" y="116"/>
                      <a:pt x="35" y="112"/>
                    </a:cubicBezTo>
                    <a:cubicBezTo>
                      <a:pt x="21" y="119"/>
                      <a:pt x="21" y="119"/>
                      <a:pt x="21" y="119"/>
                    </a:cubicBezTo>
                    <a:cubicBezTo>
                      <a:pt x="19" y="120"/>
                      <a:pt x="17" y="120"/>
                      <a:pt x="16" y="118"/>
                    </a:cubicBezTo>
                    <a:cubicBezTo>
                      <a:pt x="1" y="91"/>
                      <a:pt x="1" y="91"/>
                      <a:pt x="1" y="91"/>
                    </a:cubicBezTo>
                    <a:cubicBezTo>
                      <a:pt x="0" y="91"/>
                      <a:pt x="0" y="89"/>
                      <a:pt x="0" y="88"/>
                    </a:cubicBezTo>
                    <a:cubicBezTo>
                      <a:pt x="1" y="87"/>
                      <a:pt x="1" y="86"/>
                      <a:pt x="2" y="86"/>
                    </a:cubicBezTo>
                    <a:cubicBezTo>
                      <a:pt x="15" y="79"/>
                      <a:pt x="15" y="79"/>
                      <a:pt x="15" y="79"/>
                    </a:cubicBezTo>
                    <a:cubicBezTo>
                      <a:pt x="14" y="73"/>
                      <a:pt x="14" y="67"/>
                      <a:pt x="15" y="61"/>
                    </a:cubicBezTo>
                    <a:cubicBezTo>
                      <a:pt x="2" y="54"/>
                      <a:pt x="2" y="54"/>
                      <a:pt x="2" y="54"/>
                    </a:cubicBezTo>
                    <a:cubicBezTo>
                      <a:pt x="2" y="53"/>
                      <a:pt x="1" y="52"/>
                      <a:pt x="1" y="51"/>
                    </a:cubicBezTo>
                    <a:cubicBezTo>
                      <a:pt x="0" y="50"/>
                      <a:pt x="0" y="49"/>
                      <a:pt x="1" y="48"/>
                    </a:cubicBezTo>
                    <a:cubicBezTo>
                      <a:pt x="16" y="22"/>
                      <a:pt x="16" y="22"/>
                      <a:pt x="16" y="22"/>
                    </a:cubicBezTo>
                    <a:cubicBezTo>
                      <a:pt x="17" y="20"/>
                      <a:pt x="20" y="19"/>
                      <a:pt x="22" y="20"/>
                    </a:cubicBezTo>
                    <a:cubicBezTo>
                      <a:pt x="35" y="28"/>
                      <a:pt x="35" y="28"/>
                      <a:pt x="35" y="28"/>
                    </a:cubicBezTo>
                    <a:cubicBezTo>
                      <a:pt x="39" y="24"/>
                      <a:pt x="43" y="21"/>
                      <a:pt x="51" y="19"/>
                    </a:cubicBezTo>
                    <a:cubicBezTo>
                      <a:pt x="51" y="4"/>
                      <a:pt x="51" y="4"/>
                      <a:pt x="51" y="4"/>
                    </a:cubicBezTo>
                    <a:cubicBezTo>
                      <a:pt x="51" y="2"/>
                      <a:pt x="53" y="0"/>
                      <a:pt x="55" y="0"/>
                    </a:cubicBezTo>
                    <a:cubicBezTo>
                      <a:pt x="85" y="0"/>
                      <a:pt x="85" y="0"/>
                      <a:pt x="85" y="0"/>
                    </a:cubicBezTo>
                    <a:cubicBezTo>
                      <a:pt x="87" y="0"/>
                      <a:pt x="89" y="2"/>
                      <a:pt x="89" y="4"/>
                    </a:cubicBezTo>
                    <a:cubicBezTo>
                      <a:pt x="89" y="19"/>
                      <a:pt x="89" y="19"/>
                      <a:pt x="89" y="19"/>
                    </a:cubicBezTo>
                    <a:cubicBezTo>
                      <a:pt x="95" y="22"/>
                      <a:pt x="100" y="25"/>
                      <a:pt x="104" y="28"/>
                    </a:cubicBezTo>
                    <a:cubicBezTo>
                      <a:pt x="116" y="20"/>
                      <a:pt x="116" y="20"/>
                      <a:pt x="116" y="20"/>
                    </a:cubicBezTo>
                    <a:cubicBezTo>
                      <a:pt x="117" y="20"/>
                      <a:pt x="118" y="20"/>
                      <a:pt x="119" y="20"/>
                    </a:cubicBezTo>
                    <a:cubicBezTo>
                      <a:pt x="120" y="20"/>
                      <a:pt x="121" y="21"/>
                      <a:pt x="121" y="22"/>
                    </a:cubicBezTo>
                    <a:cubicBezTo>
                      <a:pt x="136" y="48"/>
                      <a:pt x="136" y="48"/>
                      <a:pt x="136" y="48"/>
                    </a:cubicBezTo>
                    <a:cubicBezTo>
                      <a:pt x="138" y="50"/>
                      <a:pt x="137" y="52"/>
                      <a:pt x="135" y="54"/>
                    </a:cubicBezTo>
                    <a:cubicBezTo>
                      <a:pt x="122" y="61"/>
                      <a:pt x="122" y="61"/>
                      <a:pt x="122" y="61"/>
                    </a:cubicBezTo>
                    <a:cubicBezTo>
                      <a:pt x="123" y="67"/>
                      <a:pt x="123" y="73"/>
                      <a:pt x="122" y="79"/>
                    </a:cubicBezTo>
                    <a:cubicBezTo>
                      <a:pt x="135" y="86"/>
                      <a:pt x="135" y="86"/>
                      <a:pt x="135" y="86"/>
                    </a:cubicBezTo>
                    <a:cubicBezTo>
                      <a:pt x="137" y="87"/>
                      <a:pt x="138" y="90"/>
                      <a:pt x="136" y="91"/>
                    </a:cubicBezTo>
                    <a:cubicBezTo>
                      <a:pt x="121" y="118"/>
                      <a:pt x="121" y="118"/>
                      <a:pt x="121" y="118"/>
                    </a:cubicBezTo>
                    <a:cubicBezTo>
                      <a:pt x="121" y="119"/>
                      <a:pt x="120" y="119"/>
                      <a:pt x="119" y="119"/>
                    </a:cubicBezTo>
                    <a:cubicBezTo>
                      <a:pt x="118" y="120"/>
                      <a:pt x="117" y="120"/>
                      <a:pt x="116" y="119"/>
                    </a:cubicBezTo>
                    <a:cubicBezTo>
                      <a:pt x="104" y="112"/>
                      <a:pt x="104" y="112"/>
                      <a:pt x="104" y="112"/>
                    </a:cubicBezTo>
                    <a:cubicBezTo>
                      <a:pt x="100" y="115"/>
                      <a:pt x="95" y="118"/>
                      <a:pt x="89" y="120"/>
                    </a:cubicBezTo>
                    <a:cubicBezTo>
                      <a:pt x="89" y="132"/>
                      <a:pt x="89" y="132"/>
                      <a:pt x="89" y="132"/>
                    </a:cubicBezTo>
                    <a:cubicBezTo>
                      <a:pt x="89" y="134"/>
                      <a:pt x="87" y="136"/>
                      <a:pt x="85" y="136"/>
                    </a:cubicBezTo>
                    <a:close/>
                    <a:moveTo>
                      <a:pt x="59" y="128"/>
                    </a:moveTo>
                    <a:cubicBezTo>
                      <a:pt x="81" y="128"/>
                      <a:pt x="81" y="128"/>
                      <a:pt x="81" y="128"/>
                    </a:cubicBezTo>
                    <a:cubicBezTo>
                      <a:pt x="81" y="118"/>
                      <a:pt x="81" y="118"/>
                      <a:pt x="81" y="118"/>
                    </a:cubicBezTo>
                    <a:cubicBezTo>
                      <a:pt x="81" y="116"/>
                      <a:pt x="82" y="115"/>
                      <a:pt x="83" y="114"/>
                    </a:cubicBezTo>
                    <a:cubicBezTo>
                      <a:pt x="91" y="111"/>
                      <a:pt x="97" y="107"/>
                      <a:pt x="101" y="104"/>
                    </a:cubicBezTo>
                    <a:cubicBezTo>
                      <a:pt x="102" y="103"/>
                      <a:pt x="104" y="103"/>
                      <a:pt x="105" y="103"/>
                    </a:cubicBezTo>
                    <a:cubicBezTo>
                      <a:pt x="116" y="110"/>
                      <a:pt x="116" y="110"/>
                      <a:pt x="116" y="110"/>
                    </a:cubicBezTo>
                    <a:cubicBezTo>
                      <a:pt x="128" y="91"/>
                      <a:pt x="128" y="91"/>
                      <a:pt x="128" y="91"/>
                    </a:cubicBezTo>
                    <a:cubicBezTo>
                      <a:pt x="116" y="84"/>
                      <a:pt x="116" y="84"/>
                      <a:pt x="116" y="84"/>
                    </a:cubicBezTo>
                    <a:cubicBezTo>
                      <a:pt x="114" y="83"/>
                      <a:pt x="114" y="82"/>
                      <a:pt x="114" y="80"/>
                    </a:cubicBezTo>
                    <a:cubicBezTo>
                      <a:pt x="115" y="73"/>
                      <a:pt x="115" y="66"/>
                      <a:pt x="114" y="60"/>
                    </a:cubicBezTo>
                    <a:cubicBezTo>
                      <a:pt x="114" y="58"/>
                      <a:pt x="114" y="56"/>
                      <a:pt x="116" y="55"/>
                    </a:cubicBezTo>
                    <a:cubicBezTo>
                      <a:pt x="128" y="49"/>
                      <a:pt x="128" y="49"/>
                      <a:pt x="128" y="49"/>
                    </a:cubicBezTo>
                    <a:cubicBezTo>
                      <a:pt x="116" y="29"/>
                      <a:pt x="116" y="29"/>
                      <a:pt x="116" y="29"/>
                    </a:cubicBezTo>
                    <a:cubicBezTo>
                      <a:pt x="105" y="36"/>
                      <a:pt x="105" y="36"/>
                      <a:pt x="105" y="36"/>
                    </a:cubicBezTo>
                    <a:cubicBezTo>
                      <a:pt x="104" y="37"/>
                      <a:pt x="102" y="37"/>
                      <a:pt x="101" y="36"/>
                    </a:cubicBezTo>
                    <a:cubicBezTo>
                      <a:pt x="97" y="32"/>
                      <a:pt x="91" y="29"/>
                      <a:pt x="83" y="25"/>
                    </a:cubicBezTo>
                    <a:cubicBezTo>
                      <a:pt x="82" y="25"/>
                      <a:pt x="81" y="23"/>
                      <a:pt x="81" y="22"/>
                    </a:cubicBezTo>
                    <a:cubicBezTo>
                      <a:pt x="81" y="8"/>
                      <a:pt x="81" y="8"/>
                      <a:pt x="81" y="8"/>
                    </a:cubicBezTo>
                    <a:cubicBezTo>
                      <a:pt x="59" y="8"/>
                      <a:pt x="59" y="8"/>
                      <a:pt x="59" y="8"/>
                    </a:cubicBezTo>
                    <a:cubicBezTo>
                      <a:pt x="59" y="22"/>
                      <a:pt x="59" y="22"/>
                      <a:pt x="59" y="22"/>
                    </a:cubicBezTo>
                    <a:cubicBezTo>
                      <a:pt x="59" y="23"/>
                      <a:pt x="57" y="25"/>
                      <a:pt x="56" y="26"/>
                    </a:cubicBezTo>
                    <a:cubicBezTo>
                      <a:pt x="47" y="28"/>
                      <a:pt x="43" y="31"/>
                      <a:pt x="38" y="35"/>
                    </a:cubicBezTo>
                    <a:cubicBezTo>
                      <a:pt x="37" y="37"/>
                      <a:pt x="35" y="37"/>
                      <a:pt x="33" y="36"/>
                    </a:cubicBezTo>
                    <a:cubicBezTo>
                      <a:pt x="21" y="29"/>
                      <a:pt x="21" y="29"/>
                      <a:pt x="21" y="29"/>
                    </a:cubicBezTo>
                    <a:cubicBezTo>
                      <a:pt x="10" y="49"/>
                      <a:pt x="10" y="49"/>
                      <a:pt x="10" y="49"/>
                    </a:cubicBezTo>
                    <a:cubicBezTo>
                      <a:pt x="22" y="55"/>
                      <a:pt x="22" y="55"/>
                      <a:pt x="22" y="55"/>
                    </a:cubicBezTo>
                    <a:cubicBezTo>
                      <a:pt x="23" y="56"/>
                      <a:pt x="24" y="58"/>
                      <a:pt x="23" y="60"/>
                    </a:cubicBezTo>
                    <a:cubicBezTo>
                      <a:pt x="22" y="66"/>
                      <a:pt x="22" y="73"/>
                      <a:pt x="23" y="80"/>
                    </a:cubicBezTo>
                    <a:cubicBezTo>
                      <a:pt x="24" y="82"/>
                      <a:pt x="23" y="83"/>
                      <a:pt x="21" y="84"/>
                    </a:cubicBezTo>
                    <a:cubicBezTo>
                      <a:pt x="10" y="91"/>
                      <a:pt x="10" y="91"/>
                      <a:pt x="10" y="91"/>
                    </a:cubicBezTo>
                    <a:cubicBezTo>
                      <a:pt x="21" y="110"/>
                      <a:pt x="21" y="110"/>
                      <a:pt x="21" y="110"/>
                    </a:cubicBezTo>
                    <a:cubicBezTo>
                      <a:pt x="33" y="103"/>
                      <a:pt x="33" y="103"/>
                      <a:pt x="33" y="103"/>
                    </a:cubicBezTo>
                    <a:cubicBezTo>
                      <a:pt x="35" y="103"/>
                      <a:pt x="37" y="103"/>
                      <a:pt x="38" y="104"/>
                    </a:cubicBezTo>
                    <a:cubicBezTo>
                      <a:pt x="43" y="109"/>
                      <a:pt x="47" y="112"/>
                      <a:pt x="56" y="114"/>
                    </a:cubicBezTo>
                    <a:cubicBezTo>
                      <a:pt x="57" y="114"/>
                      <a:pt x="59" y="116"/>
                      <a:pt x="59" y="118"/>
                    </a:cubicBezTo>
                    <a:lnTo>
                      <a:pt x="59" y="128"/>
                    </a:ln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4"/>
              <p:cNvSpPr>
                <a:spLocks noEditPoints="1"/>
              </p:cNvSpPr>
              <p:nvPr/>
            </p:nvSpPr>
            <p:spPr bwMode="auto">
              <a:xfrm>
                <a:off x="2143125" y="4117975"/>
                <a:ext cx="117475" cy="115887"/>
              </a:xfrm>
              <a:custGeom>
                <a:avLst/>
                <a:gdLst>
                  <a:gd name="T0" fmla="*/ 25 w 49"/>
                  <a:gd name="T1" fmla="*/ 48 h 48"/>
                  <a:gd name="T2" fmla="*/ 0 w 49"/>
                  <a:gd name="T3" fmla="*/ 24 h 48"/>
                  <a:gd name="T4" fmla="*/ 25 w 49"/>
                  <a:gd name="T5" fmla="*/ 0 h 48"/>
                  <a:gd name="T6" fmla="*/ 49 w 49"/>
                  <a:gd name="T7" fmla="*/ 24 h 48"/>
                  <a:gd name="T8" fmla="*/ 25 w 49"/>
                  <a:gd name="T9" fmla="*/ 48 h 48"/>
                  <a:gd name="T10" fmla="*/ 25 w 49"/>
                  <a:gd name="T11" fmla="*/ 8 h 48"/>
                  <a:gd name="T12" fmla="*/ 8 w 49"/>
                  <a:gd name="T13" fmla="*/ 24 h 48"/>
                  <a:gd name="T14" fmla="*/ 25 w 49"/>
                  <a:gd name="T15" fmla="*/ 40 h 48"/>
                  <a:gd name="T16" fmla="*/ 41 w 49"/>
                  <a:gd name="T17" fmla="*/ 24 h 48"/>
                  <a:gd name="T18" fmla="*/ 25 w 49"/>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25" y="48"/>
                    </a:moveTo>
                    <a:cubicBezTo>
                      <a:pt x="11" y="48"/>
                      <a:pt x="0" y="37"/>
                      <a:pt x="0" y="24"/>
                    </a:cubicBezTo>
                    <a:cubicBezTo>
                      <a:pt x="0" y="10"/>
                      <a:pt x="11" y="0"/>
                      <a:pt x="25" y="0"/>
                    </a:cubicBezTo>
                    <a:cubicBezTo>
                      <a:pt x="38" y="0"/>
                      <a:pt x="49" y="10"/>
                      <a:pt x="49" y="24"/>
                    </a:cubicBezTo>
                    <a:cubicBezTo>
                      <a:pt x="49" y="37"/>
                      <a:pt x="38" y="48"/>
                      <a:pt x="25" y="48"/>
                    </a:cubicBezTo>
                    <a:close/>
                    <a:moveTo>
                      <a:pt x="25" y="8"/>
                    </a:moveTo>
                    <a:cubicBezTo>
                      <a:pt x="16" y="8"/>
                      <a:pt x="8" y="15"/>
                      <a:pt x="8" y="24"/>
                    </a:cubicBezTo>
                    <a:cubicBezTo>
                      <a:pt x="8" y="33"/>
                      <a:pt x="16" y="40"/>
                      <a:pt x="25" y="40"/>
                    </a:cubicBezTo>
                    <a:cubicBezTo>
                      <a:pt x="34" y="40"/>
                      <a:pt x="41" y="33"/>
                      <a:pt x="41" y="24"/>
                    </a:cubicBezTo>
                    <a:cubicBezTo>
                      <a:pt x="41" y="15"/>
                      <a:pt x="34" y="8"/>
                      <a:pt x="25" y="8"/>
                    </a:cubicBez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noEditPoints="1"/>
              </p:cNvSpPr>
              <p:nvPr/>
            </p:nvSpPr>
            <p:spPr bwMode="auto">
              <a:xfrm>
                <a:off x="1790700" y="4289425"/>
                <a:ext cx="330200" cy="327025"/>
              </a:xfrm>
              <a:custGeom>
                <a:avLst/>
                <a:gdLst>
                  <a:gd name="T0" fmla="*/ 55 w 137"/>
                  <a:gd name="T1" fmla="*/ 136 h 136"/>
                  <a:gd name="T2" fmla="*/ 51 w 137"/>
                  <a:gd name="T3" fmla="*/ 118 h 136"/>
                  <a:gd name="T4" fmla="*/ 22 w 137"/>
                  <a:gd name="T5" fmla="*/ 116 h 136"/>
                  <a:gd name="T6" fmla="*/ 1 w 137"/>
                  <a:gd name="T7" fmla="*/ 88 h 136"/>
                  <a:gd name="T8" fmla="*/ 3 w 137"/>
                  <a:gd name="T9" fmla="*/ 83 h 136"/>
                  <a:gd name="T10" fmla="*/ 15 w 137"/>
                  <a:gd name="T11" fmla="*/ 58 h 136"/>
                  <a:gd name="T12" fmla="*/ 1 w 137"/>
                  <a:gd name="T13" fmla="*/ 48 h 136"/>
                  <a:gd name="T14" fmla="*/ 16 w 137"/>
                  <a:gd name="T15" fmla="*/ 19 h 136"/>
                  <a:gd name="T16" fmla="*/ 35 w 137"/>
                  <a:gd name="T17" fmla="*/ 25 h 136"/>
                  <a:gd name="T18" fmla="*/ 51 w 137"/>
                  <a:gd name="T19" fmla="*/ 4 h 136"/>
                  <a:gd name="T20" fmla="*/ 85 w 137"/>
                  <a:gd name="T21" fmla="*/ 0 h 136"/>
                  <a:gd name="T22" fmla="*/ 89 w 137"/>
                  <a:gd name="T23" fmla="*/ 16 h 136"/>
                  <a:gd name="T24" fmla="*/ 116 w 137"/>
                  <a:gd name="T25" fmla="*/ 17 h 136"/>
                  <a:gd name="T26" fmla="*/ 122 w 137"/>
                  <a:gd name="T27" fmla="*/ 19 h 136"/>
                  <a:gd name="T28" fmla="*/ 137 w 137"/>
                  <a:gd name="T29" fmla="*/ 48 h 136"/>
                  <a:gd name="T30" fmla="*/ 123 w 137"/>
                  <a:gd name="T31" fmla="*/ 58 h 136"/>
                  <a:gd name="T32" fmla="*/ 135 w 137"/>
                  <a:gd name="T33" fmla="*/ 83 h 136"/>
                  <a:gd name="T34" fmla="*/ 137 w 137"/>
                  <a:gd name="T35" fmla="*/ 88 h 136"/>
                  <a:gd name="T36" fmla="*/ 119 w 137"/>
                  <a:gd name="T37" fmla="*/ 116 h 136"/>
                  <a:gd name="T38" fmla="*/ 104 w 137"/>
                  <a:gd name="T39" fmla="*/ 109 h 136"/>
                  <a:gd name="T40" fmla="*/ 89 w 137"/>
                  <a:gd name="T41" fmla="*/ 132 h 136"/>
                  <a:gd name="T42" fmla="*/ 59 w 137"/>
                  <a:gd name="T43" fmla="*/ 128 h 136"/>
                  <a:gd name="T44" fmla="*/ 81 w 137"/>
                  <a:gd name="T45" fmla="*/ 115 h 136"/>
                  <a:gd name="T46" fmla="*/ 101 w 137"/>
                  <a:gd name="T47" fmla="*/ 101 h 136"/>
                  <a:gd name="T48" fmla="*/ 117 w 137"/>
                  <a:gd name="T49" fmla="*/ 107 h 136"/>
                  <a:gd name="T50" fmla="*/ 116 w 137"/>
                  <a:gd name="T51" fmla="*/ 81 h 136"/>
                  <a:gd name="T52" fmla="*/ 114 w 137"/>
                  <a:gd name="T53" fmla="*/ 57 h 136"/>
                  <a:gd name="T54" fmla="*/ 128 w 137"/>
                  <a:gd name="T55" fmla="*/ 45 h 136"/>
                  <a:gd name="T56" fmla="*/ 106 w 137"/>
                  <a:gd name="T57" fmla="*/ 33 h 136"/>
                  <a:gd name="T58" fmla="*/ 84 w 137"/>
                  <a:gd name="T59" fmla="*/ 22 h 136"/>
                  <a:gd name="T60" fmla="*/ 81 w 137"/>
                  <a:gd name="T61" fmla="*/ 8 h 136"/>
                  <a:gd name="T62" fmla="*/ 59 w 137"/>
                  <a:gd name="T63" fmla="*/ 18 h 136"/>
                  <a:gd name="T64" fmla="*/ 38 w 137"/>
                  <a:gd name="T65" fmla="*/ 32 h 136"/>
                  <a:gd name="T66" fmla="*/ 21 w 137"/>
                  <a:gd name="T67" fmla="*/ 26 h 136"/>
                  <a:gd name="T68" fmla="*/ 22 w 137"/>
                  <a:gd name="T69" fmla="*/ 52 h 136"/>
                  <a:gd name="T70" fmla="*/ 24 w 137"/>
                  <a:gd name="T71" fmla="*/ 77 h 136"/>
                  <a:gd name="T72" fmla="*/ 10 w 137"/>
                  <a:gd name="T73" fmla="*/ 88 h 136"/>
                  <a:gd name="T74" fmla="*/ 33 w 137"/>
                  <a:gd name="T75" fmla="*/ 100 h 136"/>
                  <a:gd name="T76" fmla="*/ 56 w 137"/>
                  <a:gd name="T77" fmla="*/ 111 h 136"/>
                  <a:gd name="T78" fmla="*/ 59 w 137"/>
                  <a:gd name="T79" fmla="*/ 1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36">
                    <a:moveTo>
                      <a:pt x="85" y="136"/>
                    </a:moveTo>
                    <a:cubicBezTo>
                      <a:pt x="55" y="136"/>
                      <a:pt x="55" y="136"/>
                      <a:pt x="55" y="136"/>
                    </a:cubicBezTo>
                    <a:cubicBezTo>
                      <a:pt x="53" y="136"/>
                      <a:pt x="51" y="134"/>
                      <a:pt x="51" y="132"/>
                    </a:cubicBezTo>
                    <a:cubicBezTo>
                      <a:pt x="51" y="118"/>
                      <a:pt x="51" y="118"/>
                      <a:pt x="51" y="118"/>
                    </a:cubicBezTo>
                    <a:cubicBezTo>
                      <a:pt x="43" y="116"/>
                      <a:pt x="39" y="112"/>
                      <a:pt x="35" y="109"/>
                    </a:cubicBezTo>
                    <a:cubicBezTo>
                      <a:pt x="22" y="116"/>
                      <a:pt x="22" y="116"/>
                      <a:pt x="22" y="116"/>
                    </a:cubicBezTo>
                    <a:cubicBezTo>
                      <a:pt x="20" y="117"/>
                      <a:pt x="17" y="116"/>
                      <a:pt x="16" y="114"/>
                    </a:cubicBezTo>
                    <a:cubicBezTo>
                      <a:pt x="1" y="88"/>
                      <a:pt x="1" y="88"/>
                      <a:pt x="1" y="88"/>
                    </a:cubicBezTo>
                    <a:cubicBezTo>
                      <a:pt x="1" y="87"/>
                      <a:pt x="0" y="86"/>
                      <a:pt x="1" y="85"/>
                    </a:cubicBezTo>
                    <a:cubicBezTo>
                      <a:pt x="1" y="84"/>
                      <a:pt x="2" y="83"/>
                      <a:pt x="3" y="83"/>
                    </a:cubicBezTo>
                    <a:cubicBezTo>
                      <a:pt x="15" y="76"/>
                      <a:pt x="15" y="76"/>
                      <a:pt x="15" y="76"/>
                    </a:cubicBezTo>
                    <a:cubicBezTo>
                      <a:pt x="14" y="70"/>
                      <a:pt x="14" y="64"/>
                      <a:pt x="15" y="58"/>
                    </a:cubicBezTo>
                    <a:cubicBezTo>
                      <a:pt x="3" y="50"/>
                      <a:pt x="3" y="50"/>
                      <a:pt x="3" y="50"/>
                    </a:cubicBezTo>
                    <a:cubicBezTo>
                      <a:pt x="2" y="50"/>
                      <a:pt x="1" y="49"/>
                      <a:pt x="1" y="48"/>
                    </a:cubicBezTo>
                    <a:cubicBezTo>
                      <a:pt x="1" y="47"/>
                      <a:pt x="1" y="46"/>
                      <a:pt x="1" y="45"/>
                    </a:cubicBezTo>
                    <a:cubicBezTo>
                      <a:pt x="16" y="19"/>
                      <a:pt x="16" y="19"/>
                      <a:pt x="16" y="19"/>
                    </a:cubicBezTo>
                    <a:cubicBezTo>
                      <a:pt x="18" y="17"/>
                      <a:pt x="20" y="16"/>
                      <a:pt x="22" y="17"/>
                    </a:cubicBezTo>
                    <a:cubicBezTo>
                      <a:pt x="35" y="25"/>
                      <a:pt x="35" y="25"/>
                      <a:pt x="35" y="25"/>
                    </a:cubicBezTo>
                    <a:cubicBezTo>
                      <a:pt x="39" y="21"/>
                      <a:pt x="43" y="18"/>
                      <a:pt x="51" y="15"/>
                    </a:cubicBezTo>
                    <a:cubicBezTo>
                      <a:pt x="51" y="4"/>
                      <a:pt x="51" y="4"/>
                      <a:pt x="51" y="4"/>
                    </a:cubicBezTo>
                    <a:cubicBezTo>
                      <a:pt x="51" y="2"/>
                      <a:pt x="53" y="0"/>
                      <a:pt x="55" y="0"/>
                    </a:cubicBezTo>
                    <a:cubicBezTo>
                      <a:pt x="85" y="0"/>
                      <a:pt x="85" y="0"/>
                      <a:pt x="85" y="0"/>
                    </a:cubicBezTo>
                    <a:cubicBezTo>
                      <a:pt x="87" y="0"/>
                      <a:pt x="89" y="2"/>
                      <a:pt x="89" y="4"/>
                    </a:cubicBezTo>
                    <a:cubicBezTo>
                      <a:pt x="89" y="16"/>
                      <a:pt x="89" y="16"/>
                      <a:pt x="89" y="16"/>
                    </a:cubicBezTo>
                    <a:cubicBezTo>
                      <a:pt x="95" y="19"/>
                      <a:pt x="100" y="22"/>
                      <a:pt x="104" y="25"/>
                    </a:cubicBezTo>
                    <a:cubicBezTo>
                      <a:pt x="116" y="17"/>
                      <a:pt x="116" y="17"/>
                      <a:pt x="116" y="17"/>
                    </a:cubicBezTo>
                    <a:cubicBezTo>
                      <a:pt x="117" y="17"/>
                      <a:pt x="118" y="17"/>
                      <a:pt x="119" y="17"/>
                    </a:cubicBezTo>
                    <a:cubicBezTo>
                      <a:pt x="120" y="17"/>
                      <a:pt x="121" y="18"/>
                      <a:pt x="122" y="19"/>
                    </a:cubicBezTo>
                    <a:cubicBezTo>
                      <a:pt x="137" y="45"/>
                      <a:pt x="137" y="45"/>
                      <a:pt x="137" y="45"/>
                    </a:cubicBezTo>
                    <a:cubicBezTo>
                      <a:pt x="137" y="46"/>
                      <a:pt x="137" y="47"/>
                      <a:pt x="137" y="48"/>
                    </a:cubicBezTo>
                    <a:cubicBezTo>
                      <a:pt x="137" y="49"/>
                      <a:pt x="136" y="50"/>
                      <a:pt x="135" y="50"/>
                    </a:cubicBezTo>
                    <a:cubicBezTo>
                      <a:pt x="123" y="58"/>
                      <a:pt x="123" y="58"/>
                      <a:pt x="123" y="58"/>
                    </a:cubicBezTo>
                    <a:cubicBezTo>
                      <a:pt x="124" y="64"/>
                      <a:pt x="124" y="70"/>
                      <a:pt x="123" y="76"/>
                    </a:cubicBezTo>
                    <a:cubicBezTo>
                      <a:pt x="135" y="83"/>
                      <a:pt x="135" y="83"/>
                      <a:pt x="135" y="83"/>
                    </a:cubicBezTo>
                    <a:cubicBezTo>
                      <a:pt x="136" y="83"/>
                      <a:pt x="137" y="84"/>
                      <a:pt x="137" y="85"/>
                    </a:cubicBezTo>
                    <a:cubicBezTo>
                      <a:pt x="137" y="86"/>
                      <a:pt x="137" y="87"/>
                      <a:pt x="137" y="88"/>
                    </a:cubicBezTo>
                    <a:cubicBezTo>
                      <a:pt x="122" y="114"/>
                      <a:pt x="122" y="114"/>
                      <a:pt x="122" y="114"/>
                    </a:cubicBezTo>
                    <a:cubicBezTo>
                      <a:pt x="121" y="115"/>
                      <a:pt x="120" y="116"/>
                      <a:pt x="119" y="116"/>
                    </a:cubicBezTo>
                    <a:cubicBezTo>
                      <a:pt x="118" y="117"/>
                      <a:pt x="117" y="116"/>
                      <a:pt x="116" y="116"/>
                    </a:cubicBezTo>
                    <a:cubicBezTo>
                      <a:pt x="104" y="109"/>
                      <a:pt x="104" y="109"/>
                      <a:pt x="104" y="109"/>
                    </a:cubicBezTo>
                    <a:cubicBezTo>
                      <a:pt x="100" y="112"/>
                      <a:pt x="95" y="114"/>
                      <a:pt x="89" y="117"/>
                    </a:cubicBezTo>
                    <a:cubicBezTo>
                      <a:pt x="89" y="132"/>
                      <a:pt x="89" y="132"/>
                      <a:pt x="89" y="132"/>
                    </a:cubicBezTo>
                    <a:cubicBezTo>
                      <a:pt x="89" y="134"/>
                      <a:pt x="87" y="136"/>
                      <a:pt x="85" y="136"/>
                    </a:cubicBezTo>
                    <a:close/>
                    <a:moveTo>
                      <a:pt x="59" y="128"/>
                    </a:moveTo>
                    <a:cubicBezTo>
                      <a:pt x="81" y="128"/>
                      <a:pt x="81" y="128"/>
                      <a:pt x="81" y="128"/>
                    </a:cubicBezTo>
                    <a:cubicBezTo>
                      <a:pt x="81" y="115"/>
                      <a:pt x="81" y="115"/>
                      <a:pt x="81" y="115"/>
                    </a:cubicBezTo>
                    <a:cubicBezTo>
                      <a:pt x="81" y="113"/>
                      <a:pt x="82" y="112"/>
                      <a:pt x="84" y="111"/>
                    </a:cubicBezTo>
                    <a:cubicBezTo>
                      <a:pt x="91" y="108"/>
                      <a:pt x="97" y="104"/>
                      <a:pt x="101" y="101"/>
                    </a:cubicBezTo>
                    <a:cubicBezTo>
                      <a:pt x="102" y="100"/>
                      <a:pt x="104" y="99"/>
                      <a:pt x="106" y="100"/>
                    </a:cubicBezTo>
                    <a:cubicBezTo>
                      <a:pt x="117" y="107"/>
                      <a:pt x="117" y="107"/>
                      <a:pt x="117" y="107"/>
                    </a:cubicBezTo>
                    <a:cubicBezTo>
                      <a:pt x="128" y="88"/>
                      <a:pt x="128" y="88"/>
                      <a:pt x="128" y="88"/>
                    </a:cubicBezTo>
                    <a:cubicBezTo>
                      <a:pt x="116" y="81"/>
                      <a:pt x="116" y="81"/>
                      <a:pt x="116" y="81"/>
                    </a:cubicBezTo>
                    <a:cubicBezTo>
                      <a:pt x="115" y="80"/>
                      <a:pt x="114" y="78"/>
                      <a:pt x="114" y="77"/>
                    </a:cubicBezTo>
                    <a:cubicBezTo>
                      <a:pt x="116" y="70"/>
                      <a:pt x="116" y="63"/>
                      <a:pt x="114" y="57"/>
                    </a:cubicBezTo>
                    <a:cubicBezTo>
                      <a:pt x="114" y="55"/>
                      <a:pt x="115" y="53"/>
                      <a:pt x="116" y="52"/>
                    </a:cubicBezTo>
                    <a:cubicBezTo>
                      <a:pt x="128" y="45"/>
                      <a:pt x="128" y="45"/>
                      <a:pt x="128" y="45"/>
                    </a:cubicBezTo>
                    <a:cubicBezTo>
                      <a:pt x="117" y="26"/>
                      <a:pt x="117" y="26"/>
                      <a:pt x="117" y="26"/>
                    </a:cubicBezTo>
                    <a:cubicBezTo>
                      <a:pt x="106" y="33"/>
                      <a:pt x="106" y="33"/>
                      <a:pt x="106" y="33"/>
                    </a:cubicBezTo>
                    <a:cubicBezTo>
                      <a:pt x="104" y="34"/>
                      <a:pt x="102" y="34"/>
                      <a:pt x="101" y="32"/>
                    </a:cubicBezTo>
                    <a:cubicBezTo>
                      <a:pt x="97" y="29"/>
                      <a:pt x="91" y="26"/>
                      <a:pt x="84" y="22"/>
                    </a:cubicBezTo>
                    <a:cubicBezTo>
                      <a:pt x="82" y="22"/>
                      <a:pt x="81" y="20"/>
                      <a:pt x="81" y="18"/>
                    </a:cubicBezTo>
                    <a:cubicBezTo>
                      <a:pt x="81" y="8"/>
                      <a:pt x="81" y="8"/>
                      <a:pt x="81" y="8"/>
                    </a:cubicBezTo>
                    <a:cubicBezTo>
                      <a:pt x="59" y="8"/>
                      <a:pt x="59" y="8"/>
                      <a:pt x="59" y="8"/>
                    </a:cubicBezTo>
                    <a:cubicBezTo>
                      <a:pt x="59" y="18"/>
                      <a:pt x="59" y="18"/>
                      <a:pt x="59" y="18"/>
                    </a:cubicBezTo>
                    <a:cubicBezTo>
                      <a:pt x="59" y="20"/>
                      <a:pt x="58" y="22"/>
                      <a:pt x="56" y="22"/>
                    </a:cubicBezTo>
                    <a:cubicBezTo>
                      <a:pt x="47" y="24"/>
                      <a:pt x="43" y="28"/>
                      <a:pt x="38" y="32"/>
                    </a:cubicBezTo>
                    <a:cubicBezTo>
                      <a:pt x="37" y="33"/>
                      <a:pt x="35" y="34"/>
                      <a:pt x="33" y="33"/>
                    </a:cubicBezTo>
                    <a:cubicBezTo>
                      <a:pt x="21" y="26"/>
                      <a:pt x="21" y="26"/>
                      <a:pt x="21" y="26"/>
                    </a:cubicBezTo>
                    <a:cubicBezTo>
                      <a:pt x="10" y="45"/>
                      <a:pt x="10" y="45"/>
                      <a:pt x="10" y="45"/>
                    </a:cubicBezTo>
                    <a:cubicBezTo>
                      <a:pt x="22" y="52"/>
                      <a:pt x="22" y="52"/>
                      <a:pt x="22" y="52"/>
                    </a:cubicBezTo>
                    <a:cubicBezTo>
                      <a:pt x="23" y="53"/>
                      <a:pt x="24" y="55"/>
                      <a:pt x="24" y="57"/>
                    </a:cubicBezTo>
                    <a:cubicBezTo>
                      <a:pt x="22" y="63"/>
                      <a:pt x="22" y="70"/>
                      <a:pt x="24" y="77"/>
                    </a:cubicBezTo>
                    <a:cubicBezTo>
                      <a:pt x="24" y="78"/>
                      <a:pt x="23" y="80"/>
                      <a:pt x="22" y="81"/>
                    </a:cubicBezTo>
                    <a:cubicBezTo>
                      <a:pt x="10" y="88"/>
                      <a:pt x="10" y="88"/>
                      <a:pt x="10" y="88"/>
                    </a:cubicBezTo>
                    <a:cubicBezTo>
                      <a:pt x="21" y="107"/>
                      <a:pt x="21" y="107"/>
                      <a:pt x="21" y="107"/>
                    </a:cubicBezTo>
                    <a:cubicBezTo>
                      <a:pt x="33" y="100"/>
                      <a:pt x="33" y="100"/>
                      <a:pt x="33" y="100"/>
                    </a:cubicBezTo>
                    <a:cubicBezTo>
                      <a:pt x="35" y="99"/>
                      <a:pt x="37" y="100"/>
                      <a:pt x="38" y="101"/>
                    </a:cubicBezTo>
                    <a:cubicBezTo>
                      <a:pt x="43" y="106"/>
                      <a:pt x="47" y="109"/>
                      <a:pt x="56" y="111"/>
                    </a:cubicBezTo>
                    <a:cubicBezTo>
                      <a:pt x="58" y="111"/>
                      <a:pt x="59" y="113"/>
                      <a:pt x="59" y="115"/>
                    </a:cubicBezTo>
                    <a:lnTo>
                      <a:pt x="59" y="128"/>
                    </a:ln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noEditPoints="1"/>
              </p:cNvSpPr>
              <p:nvPr/>
            </p:nvSpPr>
            <p:spPr bwMode="auto">
              <a:xfrm>
                <a:off x="1898650" y="4389438"/>
                <a:ext cx="115888" cy="119062"/>
              </a:xfrm>
              <a:custGeom>
                <a:avLst/>
                <a:gdLst>
                  <a:gd name="T0" fmla="*/ 24 w 48"/>
                  <a:gd name="T1" fmla="*/ 49 h 49"/>
                  <a:gd name="T2" fmla="*/ 0 w 48"/>
                  <a:gd name="T3" fmla="*/ 25 h 49"/>
                  <a:gd name="T4" fmla="*/ 24 w 48"/>
                  <a:gd name="T5" fmla="*/ 0 h 49"/>
                  <a:gd name="T6" fmla="*/ 48 w 48"/>
                  <a:gd name="T7" fmla="*/ 25 h 49"/>
                  <a:gd name="T8" fmla="*/ 24 w 48"/>
                  <a:gd name="T9" fmla="*/ 49 h 49"/>
                  <a:gd name="T10" fmla="*/ 24 w 48"/>
                  <a:gd name="T11" fmla="*/ 8 h 49"/>
                  <a:gd name="T12" fmla="*/ 8 w 48"/>
                  <a:gd name="T13" fmla="*/ 25 h 49"/>
                  <a:gd name="T14" fmla="*/ 24 w 48"/>
                  <a:gd name="T15" fmla="*/ 41 h 49"/>
                  <a:gd name="T16" fmla="*/ 40 w 48"/>
                  <a:gd name="T17" fmla="*/ 25 h 49"/>
                  <a:gd name="T18" fmla="*/ 24 w 48"/>
                  <a:gd name="T1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49"/>
                    </a:moveTo>
                    <a:cubicBezTo>
                      <a:pt x="11" y="49"/>
                      <a:pt x="0" y="38"/>
                      <a:pt x="0" y="25"/>
                    </a:cubicBezTo>
                    <a:cubicBezTo>
                      <a:pt x="0" y="11"/>
                      <a:pt x="11" y="0"/>
                      <a:pt x="24" y="0"/>
                    </a:cubicBezTo>
                    <a:cubicBezTo>
                      <a:pt x="37" y="0"/>
                      <a:pt x="48" y="11"/>
                      <a:pt x="48" y="25"/>
                    </a:cubicBezTo>
                    <a:cubicBezTo>
                      <a:pt x="48" y="38"/>
                      <a:pt x="37" y="49"/>
                      <a:pt x="24" y="49"/>
                    </a:cubicBezTo>
                    <a:close/>
                    <a:moveTo>
                      <a:pt x="24" y="8"/>
                    </a:moveTo>
                    <a:cubicBezTo>
                      <a:pt x="15" y="8"/>
                      <a:pt x="8" y="16"/>
                      <a:pt x="8" y="25"/>
                    </a:cubicBezTo>
                    <a:cubicBezTo>
                      <a:pt x="8" y="34"/>
                      <a:pt x="15" y="41"/>
                      <a:pt x="24" y="41"/>
                    </a:cubicBezTo>
                    <a:cubicBezTo>
                      <a:pt x="33" y="41"/>
                      <a:pt x="40" y="34"/>
                      <a:pt x="40" y="25"/>
                    </a:cubicBezTo>
                    <a:cubicBezTo>
                      <a:pt x="40" y="16"/>
                      <a:pt x="33" y="8"/>
                      <a:pt x="24" y="8"/>
                    </a:cubicBezTo>
                    <a:close/>
                  </a:path>
                </a:pathLst>
              </a:custGeom>
              <a:grpFill/>
              <a:ln w="9525">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6" name="TextBox 35"/>
          <p:cNvSpPr txBox="1"/>
          <p:nvPr/>
        </p:nvSpPr>
        <p:spPr>
          <a:xfrm>
            <a:off x="262986" y="708405"/>
            <a:ext cx="5710143" cy="461665"/>
          </a:xfrm>
          <a:prstGeom prst="rect">
            <a:avLst/>
          </a:prstGeom>
          <a:noFill/>
        </p:spPr>
        <p:txBody>
          <a:bodyPr wrap="square" rtlCol="0">
            <a:spAutoFit/>
          </a:bodyPr>
          <a:lstStyle/>
          <a:p>
            <a:r>
              <a:rPr lang="en-US" sz="2400" b="1" dirty="0">
                <a:solidFill>
                  <a:srgbClr val="0D4571"/>
                </a:solidFill>
                <a:latin typeface="Arial"/>
                <a:cs typeface="Arial"/>
              </a:rPr>
              <a:t>Building and maintaining a portfolio </a:t>
            </a:r>
          </a:p>
        </p:txBody>
      </p:sp>
      <p:grpSp>
        <p:nvGrpSpPr>
          <p:cNvPr id="42" name="Group 41"/>
          <p:cNvGrpSpPr/>
          <p:nvPr/>
        </p:nvGrpSpPr>
        <p:grpSpPr>
          <a:xfrm>
            <a:off x="253397" y="0"/>
            <a:ext cx="2407627" cy="561402"/>
            <a:chOff x="5913317" y="0"/>
            <a:chExt cx="2407627" cy="561402"/>
          </a:xfrm>
        </p:grpSpPr>
        <p:sp>
          <p:nvSpPr>
            <p:cNvPr id="43" name="Round Same Side Corner Rectangle 42"/>
            <p:cNvSpPr/>
            <p:nvPr/>
          </p:nvSpPr>
          <p:spPr>
            <a:xfrm rot="10800000">
              <a:off x="5913317" y="0"/>
              <a:ext cx="2407627" cy="561402"/>
            </a:xfrm>
            <a:prstGeom prst="round2SameRect">
              <a:avLst>
                <a:gd name="adj1" fmla="val 19799"/>
                <a:gd name="adj2" fmla="val 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56" name="Group 55"/>
            <p:cNvGrpSpPr/>
            <p:nvPr/>
          </p:nvGrpSpPr>
          <p:grpSpPr>
            <a:xfrm>
              <a:off x="5998058" y="117953"/>
              <a:ext cx="1806980" cy="328396"/>
              <a:chOff x="-18290" y="2448962"/>
              <a:chExt cx="1806980" cy="288079"/>
            </a:xfrm>
          </p:grpSpPr>
          <p:sp>
            <p:nvSpPr>
              <p:cNvPr id="61" name="Rounded Rectangle 60"/>
              <p:cNvSpPr/>
              <p:nvPr/>
            </p:nvSpPr>
            <p:spPr>
              <a:xfrm>
                <a:off x="-10494" y="2448962"/>
                <a:ext cx="1794690" cy="288079"/>
              </a:xfrm>
              <a:prstGeom prst="roundRect">
                <a:avLst/>
              </a:prstGeom>
              <a:solidFill>
                <a:srgbClr val="0D45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62" name="TextBox 61"/>
              <p:cNvSpPr txBox="1"/>
              <p:nvPr/>
            </p:nvSpPr>
            <p:spPr>
              <a:xfrm>
                <a:off x="-18290" y="2496281"/>
                <a:ext cx="1806980" cy="227242"/>
              </a:xfrm>
              <a:prstGeom prst="rect">
                <a:avLst/>
              </a:prstGeom>
              <a:noFill/>
            </p:spPr>
            <p:txBody>
              <a:bodyPr wrap="square" rtlCol="0">
                <a:spAutoFit/>
              </a:bodyPr>
              <a:lstStyle/>
              <a:p>
                <a:pPr lvl="0" algn="ctr">
                  <a:lnSpc>
                    <a:spcPct val="80000"/>
                  </a:lnSpc>
                </a:pPr>
                <a:r>
                  <a:rPr lang="en-US" sz="1300" b="1" kern="1300" dirty="0">
                    <a:solidFill>
                      <a:schemeClr val="bg1"/>
                    </a:solidFill>
                    <a:latin typeface="Arial"/>
                    <a:cs typeface="Arial"/>
                  </a:rPr>
                  <a:t>OPENING</a:t>
                </a:r>
                <a:endParaRPr lang="en-US" sz="1300" b="1" dirty="0">
                  <a:solidFill>
                    <a:schemeClr val="bg1"/>
                  </a:solidFill>
                  <a:latin typeface="Arial"/>
                  <a:cs typeface="Arial"/>
                </a:endParaRPr>
              </a:p>
            </p:txBody>
          </p:sp>
        </p:grpSp>
        <p:sp>
          <p:nvSpPr>
            <p:cNvPr id="57" name="Oval 56"/>
            <p:cNvSpPr/>
            <p:nvPr/>
          </p:nvSpPr>
          <p:spPr>
            <a:xfrm>
              <a:off x="7877325" y="115662"/>
              <a:ext cx="339904" cy="339904"/>
            </a:xfrm>
            <a:prstGeom prst="ellipse">
              <a:avLst/>
            </a:prstGeom>
            <a:solidFill>
              <a:srgbClr val="D43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grpSp>
        <p:nvGrpSpPr>
          <p:cNvPr id="63" name="Group 62"/>
          <p:cNvGrpSpPr/>
          <p:nvPr/>
        </p:nvGrpSpPr>
        <p:grpSpPr>
          <a:xfrm>
            <a:off x="2285999" y="175689"/>
            <a:ext cx="193675" cy="193675"/>
            <a:chOff x="8694738" y="7683501"/>
            <a:chExt cx="577850" cy="577851"/>
          </a:xfrm>
          <a:solidFill>
            <a:schemeClr val="bg1"/>
          </a:solidFill>
        </p:grpSpPr>
        <p:sp>
          <p:nvSpPr>
            <p:cNvPr id="64" name="Freeform 171"/>
            <p:cNvSpPr>
              <a:spLocks noEditPoints="1"/>
            </p:cNvSpPr>
            <p:nvPr/>
          </p:nvSpPr>
          <p:spPr bwMode="auto">
            <a:xfrm>
              <a:off x="8694738" y="7875589"/>
              <a:ext cx="577850" cy="385763"/>
            </a:xfrm>
            <a:custGeom>
              <a:avLst/>
              <a:gdLst>
                <a:gd name="T0" fmla="*/ 236 w 240"/>
                <a:gd name="T1" fmla="*/ 152 h 160"/>
                <a:gd name="T2" fmla="*/ 224 w 240"/>
                <a:gd name="T3" fmla="*/ 152 h 160"/>
                <a:gd name="T4" fmla="*/ 224 w 240"/>
                <a:gd name="T5" fmla="*/ 4 h 160"/>
                <a:gd name="T6" fmla="*/ 220 w 240"/>
                <a:gd name="T7" fmla="*/ 0 h 160"/>
                <a:gd name="T8" fmla="*/ 188 w 240"/>
                <a:gd name="T9" fmla="*/ 0 h 160"/>
                <a:gd name="T10" fmla="*/ 184 w 240"/>
                <a:gd name="T11" fmla="*/ 4 h 160"/>
                <a:gd name="T12" fmla="*/ 184 w 240"/>
                <a:gd name="T13" fmla="*/ 152 h 160"/>
                <a:gd name="T14" fmla="*/ 168 w 240"/>
                <a:gd name="T15" fmla="*/ 152 h 160"/>
                <a:gd name="T16" fmla="*/ 168 w 240"/>
                <a:gd name="T17" fmla="*/ 76 h 160"/>
                <a:gd name="T18" fmla="*/ 164 w 240"/>
                <a:gd name="T19" fmla="*/ 72 h 160"/>
                <a:gd name="T20" fmla="*/ 132 w 240"/>
                <a:gd name="T21" fmla="*/ 72 h 160"/>
                <a:gd name="T22" fmla="*/ 128 w 240"/>
                <a:gd name="T23" fmla="*/ 76 h 160"/>
                <a:gd name="T24" fmla="*/ 128 w 240"/>
                <a:gd name="T25" fmla="*/ 152 h 160"/>
                <a:gd name="T26" fmla="*/ 112 w 240"/>
                <a:gd name="T27" fmla="*/ 152 h 160"/>
                <a:gd name="T28" fmla="*/ 112 w 240"/>
                <a:gd name="T29" fmla="*/ 52 h 160"/>
                <a:gd name="T30" fmla="*/ 108 w 240"/>
                <a:gd name="T31" fmla="*/ 48 h 160"/>
                <a:gd name="T32" fmla="*/ 76 w 240"/>
                <a:gd name="T33" fmla="*/ 48 h 160"/>
                <a:gd name="T34" fmla="*/ 72 w 240"/>
                <a:gd name="T35" fmla="*/ 52 h 160"/>
                <a:gd name="T36" fmla="*/ 72 w 240"/>
                <a:gd name="T37" fmla="*/ 152 h 160"/>
                <a:gd name="T38" fmla="*/ 56 w 240"/>
                <a:gd name="T39" fmla="*/ 152 h 160"/>
                <a:gd name="T40" fmla="*/ 56 w 240"/>
                <a:gd name="T41" fmla="*/ 108 h 160"/>
                <a:gd name="T42" fmla="*/ 52 w 240"/>
                <a:gd name="T43" fmla="*/ 104 h 160"/>
                <a:gd name="T44" fmla="*/ 20 w 240"/>
                <a:gd name="T45" fmla="*/ 104 h 160"/>
                <a:gd name="T46" fmla="*/ 16 w 240"/>
                <a:gd name="T47" fmla="*/ 108 h 160"/>
                <a:gd name="T48" fmla="*/ 16 w 240"/>
                <a:gd name="T49" fmla="*/ 152 h 160"/>
                <a:gd name="T50" fmla="*/ 4 w 240"/>
                <a:gd name="T51" fmla="*/ 152 h 160"/>
                <a:gd name="T52" fmla="*/ 0 w 240"/>
                <a:gd name="T53" fmla="*/ 156 h 160"/>
                <a:gd name="T54" fmla="*/ 4 w 240"/>
                <a:gd name="T55" fmla="*/ 160 h 160"/>
                <a:gd name="T56" fmla="*/ 20 w 240"/>
                <a:gd name="T57" fmla="*/ 160 h 160"/>
                <a:gd name="T58" fmla="*/ 52 w 240"/>
                <a:gd name="T59" fmla="*/ 160 h 160"/>
                <a:gd name="T60" fmla="*/ 76 w 240"/>
                <a:gd name="T61" fmla="*/ 160 h 160"/>
                <a:gd name="T62" fmla="*/ 108 w 240"/>
                <a:gd name="T63" fmla="*/ 160 h 160"/>
                <a:gd name="T64" fmla="*/ 132 w 240"/>
                <a:gd name="T65" fmla="*/ 160 h 160"/>
                <a:gd name="T66" fmla="*/ 164 w 240"/>
                <a:gd name="T67" fmla="*/ 160 h 160"/>
                <a:gd name="T68" fmla="*/ 188 w 240"/>
                <a:gd name="T69" fmla="*/ 160 h 160"/>
                <a:gd name="T70" fmla="*/ 220 w 240"/>
                <a:gd name="T71" fmla="*/ 160 h 160"/>
                <a:gd name="T72" fmla="*/ 236 w 240"/>
                <a:gd name="T73" fmla="*/ 160 h 160"/>
                <a:gd name="T74" fmla="*/ 240 w 240"/>
                <a:gd name="T75" fmla="*/ 156 h 160"/>
                <a:gd name="T76" fmla="*/ 236 w 240"/>
                <a:gd name="T77" fmla="*/ 152 h 160"/>
                <a:gd name="T78" fmla="*/ 24 w 240"/>
                <a:gd name="T79" fmla="*/ 152 h 160"/>
                <a:gd name="T80" fmla="*/ 24 w 240"/>
                <a:gd name="T81" fmla="*/ 112 h 160"/>
                <a:gd name="T82" fmla="*/ 48 w 240"/>
                <a:gd name="T83" fmla="*/ 112 h 160"/>
                <a:gd name="T84" fmla="*/ 48 w 240"/>
                <a:gd name="T85" fmla="*/ 152 h 160"/>
                <a:gd name="T86" fmla="*/ 24 w 240"/>
                <a:gd name="T87" fmla="*/ 152 h 160"/>
                <a:gd name="T88" fmla="*/ 80 w 240"/>
                <a:gd name="T89" fmla="*/ 152 h 160"/>
                <a:gd name="T90" fmla="*/ 80 w 240"/>
                <a:gd name="T91" fmla="*/ 56 h 160"/>
                <a:gd name="T92" fmla="*/ 104 w 240"/>
                <a:gd name="T93" fmla="*/ 56 h 160"/>
                <a:gd name="T94" fmla="*/ 104 w 240"/>
                <a:gd name="T95" fmla="*/ 152 h 160"/>
                <a:gd name="T96" fmla="*/ 80 w 240"/>
                <a:gd name="T97" fmla="*/ 152 h 160"/>
                <a:gd name="T98" fmla="*/ 136 w 240"/>
                <a:gd name="T99" fmla="*/ 152 h 160"/>
                <a:gd name="T100" fmla="*/ 136 w 240"/>
                <a:gd name="T101" fmla="*/ 80 h 160"/>
                <a:gd name="T102" fmla="*/ 160 w 240"/>
                <a:gd name="T103" fmla="*/ 80 h 160"/>
                <a:gd name="T104" fmla="*/ 160 w 240"/>
                <a:gd name="T105" fmla="*/ 152 h 160"/>
                <a:gd name="T106" fmla="*/ 136 w 240"/>
                <a:gd name="T107" fmla="*/ 152 h 160"/>
                <a:gd name="T108" fmla="*/ 192 w 240"/>
                <a:gd name="T109" fmla="*/ 152 h 160"/>
                <a:gd name="T110" fmla="*/ 192 w 240"/>
                <a:gd name="T111" fmla="*/ 8 h 160"/>
                <a:gd name="T112" fmla="*/ 216 w 240"/>
                <a:gd name="T113" fmla="*/ 8 h 160"/>
                <a:gd name="T114" fmla="*/ 216 w 240"/>
                <a:gd name="T115" fmla="*/ 152 h 160"/>
                <a:gd name="T116" fmla="*/ 192 w 240"/>
                <a:gd name="T11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160">
                  <a:moveTo>
                    <a:pt x="236" y="152"/>
                  </a:moveTo>
                  <a:cubicBezTo>
                    <a:pt x="224" y="152"/>
                    <a:pt x="224" y="152"/>
                    <a:pt x="224" y="152"/>
                  </a:cubicBezTo>
                  <a:cubicBezTo>
                    <a:pt x="224" y="4"/>
                    <a:pt x="224" y="4"/>
                    <a:pt x="224" y="4"/>
                  </a:cubicBezTo>
                  <a:cubicBezTo>
                    <a:pt x="224" y="2"/>
                    <a:pt x="222" y="0"/>
                    <a:pt x="220" y="0"/>
                  </a:cubicBezTo>
                  <a:cubicBezTo>
                    <a:pt x="188" y="0"/>
                    <a:pt x="188" y="0"/>
                    <a:pt x="188" y="0"/>
                  </a:cubicBezTo>
                  <a:cubicBezTo>
                    <a:pt x="186" y="0"/>
                    <a:pt x="184" y="2"/>
                    <a:pt x="184" y="4"/>
                  </a:cubicBezTo>
                  <a:cubicBezTo>
                    <a:pt x="184" y="152"/>
                    <a:pt x="184" y="152"/>
                    <a:pt x="184" y="152"/>
                  </a:cubicBezTo>
                  <a:cubicBezTo>
                    <a:pt x="168" y="152"/>
                    <a:pt x="168" y="152"/>
                    <a:pt x="168" y="152"/>
                  </a:cubicBezTo>
                  <a:cubicBezTo>
                    <a:pt x="168" y="76"/>
                    <a:pt x="168" y="76"/>
                    <a:pt x="168" y="76"/>
                  </a:cubicBezTo>
                  <a:cubicBezTo>
                    <a:pt x="168" y="74"/>
                    <a:pt x="166" y="72"/>
                    <a:pt x="164" y="72"/>
                  </a:cubicBezTo>
                  <a:cubicBezTo>
                    <a:pt x="132" y="72"/>
                    <a:pt x="132" y="72"/>
                    <a:pt x="132" y="72"/>
                  </a:cubicBezTo>
                  <a:cubicBezTo>
                    <a:pt x="130" y="72"/>
                    <a:pt x="128" y="74"/>
                    <a:pt x="128" y="76"/>
                  </a:cubicBezTo>
                  <a:cubicBezTo>
                    <a:pt x="128" y="152"/>
                    <a:pt x="128" y="152"/>
                    <a:pt x="128" y="152"/>
                  </a:cubicBezTo>
                  <a:cubicBezTo>
                    <a:pt x="112" y="152"/>
                    <a:pt x="112" y="152"/>
                    <a:pt x="112" y="152"/>
                  </a:cubicBezTo>
                  <a:cubicBezTo>
                    <a:pt x="112" y="52"/>
                    <a:pt x="112" y="52"/>
                    <a:pt x="112" y="52"/>
                  </a:cubicBezTo>
                  <a:cubicBezTo>
                    <a:pt x="112" y="50"/>
                    <a:pt x="110" y="48"/>
                    <a:pt x="108" y="48"/>
                  </a:cubicBezTo>
                  <a:cubicBezTo>
                    <a:pt x="76" y="48"/>
                    <a:pt x="76" y="48"/>
                    <a:pt x="76" y="48"/>
                  </a:cubicBezTo>
                  <a:cubicBezTo>
                    <a:pt x="74" y="48"/>
                    <a:pt x="72" y="50"/>
                    <a:pt x="72" y="52"/>
                  </a:cubicBezTo>
                  <a:cubicBezTo>
                    <a:pt x="72" y="152"/>
                    <a:pt x="72" y="152"/>
                    <a:pt x="72" y="152"/>
                  </a:cubicBezTo>
                  <a:cubicBezTo>
                    <a:pt x="56" y="152"/>
                    <a:pt x="56" y="152"/>
                    <a:pt x="56" y="152"/>
                  </a:cubicBezTo>
                  <a:cubicBezTo>
                    <a:pt x="56" y="108"/>
                    <a:pt x="56" y="108"/>
                    <a:pt x="56" y="108"/>
                  </a:cubicBezTo>
                  <a:cubicBezTo>
                    <a:pt x="56" y="106"/>
                    <a:pt x="54" y="104"/>
                    <a:pt x="52" y="104"/>
                  </a:cubicBezTo>
                  <a:cubicBezTo>
                    <a:pt x="20" y="104"/>
                    <a:pt x="20" y="104"/>
                    <a:pt x="20" y="104"/>
                  </a:cubicBezTo>
                  <a:cubicBezTo>
                    <a:pt x="18" y="104"/>
                    <a:pt x="16" y="106"/>
                    <a:pt x="16" y="108"/>
                  </a:cubicBezTo>
                  <a:cubicBezTo>
                    <a:pt x="16" y="152"/>
                    <a:pt x="16" y="152"/>
                    <a:pt x="16" y="152"/>
                  </a:cubicBezTo>
                  <a:cubicBezTo>
                    <a:pt x="4" y="152"/>
                    <a:pt x="4" y="152"/>
                    <a:pt x="4" y="152"/>
                  </a:cubicBezTo>
                  <a:cubicBezTo>
                    <a:pt x="2" y="152"/>
                    <a:pt x="0" y="154"/>
                    <a:pt x="0" y="156"/>
                  </a:cubicBezTo>
                  <a:cubicBezTo>
                    <a:pt x="0" y="158"/>
                    <a:pt x="2" y="160"/>
                    <a:pt x="4" y="160"/>
                  </a:cubicBezTo>
                  <a:cubicBezTo>
                    <a:pt x="20" y="160"/>
                    <a:pt x="20" y="160"/>
                    <a:pt x="20" y="160"/>
                  </a:cubicBezTo>
                  <a:cubicBezTo>
                    <a:pt x="52" y="160"/>
                    <a:pt x="52" y="160"/>
                    <a:pt x="52" y="160"/>
                  </a:cubicBezTo>
                  <a:cubicBezTo>
                    <a:pt x="76" y="160"/>
                    <a:pt x="76" y="160"/>
                    <a:pt x="76" y="160"/>
                  </a:cubicBezTo>
                  <a:cubicBezTo>
                    <a:pt x="108" y="160"/>
                    <a:pt x="108" y="160"/>
                    <a:pt x="108" y="160"/>
                  </a:cubicBezTo>
                  <a:cubicBezTo>
                    <a:pt x="132" y="160"/>
                    <a:pt x="132" y="160"/>
                    <a:pt x="132" y="160"/>
                  </a:cubicBezTo>
                  <a:cubicBezTo>
                    <a:pt x="164" y="160"/>
                    <a:pt x="164" y="160"/>
                    <a:pt x="164" y="160"/>
                  </a:cubicBezTo>
                  <a:cubicBezTo>
                    <a:pt x="188" y="160"/>
                    <a:pt x="188" y="160"/>
                    <a:pt x="188" y="160"/>
                  </a:cubicBezTo>
                  <a:cubicBezTo>
                    <a:pt x="220" y="160"/>
                    <a:pt x="220" y="160"/>
                    <a:pt x="220" y="160"/>
                  </a:cubicBezTo>
                  <a:cubicBezTo>
                    <a:pt x="236" y="160"/>
                    <a:pt x="236" y="160"/>
                    <a:pt x="236" y="160"/>
                  </a:cubicBezTo>
                  <a:cubicBezTo>
                    <a:pt x="238" y="160"/>
                    <a:pt x="240" y="158"/>
                    <a:pt x="240" y="156"/>
                  </a:cubicBezTo>
                  <a:cubicBezTo>
                    <a:pt x="240" y="154"/>
                    <a:pt x="238" y="152"/>
                    <a:pt x="236" y="152"/>
                  </a:cubicBezTo>
                  <a:close/>
                  <a:moveTo>
                    <a:pt x="24" y="152"/>
                  </a:moveTo>
                  <a:cubicBezTo>
                    <a:pt x="24" y="112"/>
                    <a:pt x="24" y="112"/>
                    <a:pt x="24" y="112"/>
                  </a:cubicBezTo>
                  <a:cubicBezTo>
                    <a:pt x="48" y="112"/>
                    <a:pt x="48" y="112"/>
                    <a:pt x="48" y="112"/>
                  </a:cubicBezTo>
                  <a:cubicBezTo>
                    <a:pt x="48" y="152"/>
                    <a:pt x="48" y="152"/>
                    <a:pt x="48" y="152"/>
                  </a:cubicBezTo>
                  <a:lnTo>
                    <a:pt x="24" y="152"/>
                  </a:lnTo>
                  <a:close/>
                  <a:moveTo>
                    <a:pt x="80" y="152"/>
                  </a:moveTo>
                  <a:cubicBezTo>
                    <a:pt x="80" y="56"/>
                    <a:pt x="80" y="56"/>
                    <a:pt x="80" y="56"/>
                  </a:cubicBezTo>
                  <a:cubicBezTo>
                    <a:pt x="104" y="56"/>
                    <a:pt x="104" y="56"/>
                    <a:pt x="104" y="56"/>
                  </a:cubicBezTo>
                  <a:cubicBezTo>
                    <a:pt x="104" y="152"/>
                    <a:pt x="104" y="152"/>
                    <a:pt x="104" y="152"/>
                  </a:cubicBezTo>
                  <a:lnTo>
                    <a:pt x="80" y="152"/>
                  </a:lnTo>
                  <a:close/>
                  <a:moveTo>
                    <a:pt x="136" y="152"/>
                  </a:moveTo>
                  <a:cubicBezTo>
                    <a:pt x="136" y="80"/>
                    <a:pt x="136" y="80"/>
                    <a:pt x="136" y="80"/>
                  </a:cubicBezTo>
                  <a:cubicBezTo>
                    <a:pt x="160" y="80"/>
                    <a:pt x="160" y="80"/>
                    <a:pt x="160" y="80"/>
                  </a:cubicBezTo>
                  <a:cubicBezTo>
                    <a:pt x="160" y="152"/>
                    <a:pt x="160" y="152"/>
                    <a:pt x="160" y="152"/>
                  </a:cubicBezTo>
                  <a:lnTo>
                    <a:pt x="136" y="152"/>
                  </a:lnTo>
                  <a:close/>
                  <a:moveTo>
                    <a:pt x="192" y="152"/>
                  </a:moveTo>
                  <a:cubicBezTo>
                    <a:pt x="192" y="8"/>
                    <a:pt x="192" y="8"/>
                    <a:pt x="192" y="8"/>
                  </a:cubicBezTo>
                  <a:cubicBezTo>
                    <a:pt x="216" y="8"/>
                    <a:pt x="216" y="8"/>
                    <a:pt x="216" y="8"/>
                  </a:cubicBezTo>
                  <a:cubicBezTo>
                    <a:pt x="216" y="152"/>
                    <a:pt x="216" y="152"/>
                    <a:pt x="216" y="152"/>
                  </a:cubicBezTo>
                  <a:lnTo>
                    <a:pt x="192" y="152"/>
                  </a:ln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72"/>
            <p:cNvSpPr>
              <a:spLocks noEditPoints="1"/>
            </p:cNvSpPr>
            <p:nvPr/>
          </p:nvSpPr>
          <p:spPr bwMode="auto">
            <a:xfrm>
              <a:off x="8732838" y="7683501"/>
              <a:ext cx="511175" cy="317500"/>
            </a:xfrm>
            <a:custGeom>
              <a:avLst/>
              <a:gdLst>
                <a:gd name="T0" fmla="*/ 16 w 212"/>
                <a:gd name="T1" fmla="*/ 132 h 132"/>
                <a:gd name="T2" fmla="*/ 32 w 212"/>
                <a:gd name="T3" fmla="*/ 116 h 132"/>
                <a:gd name="T4" fmla="*/ 30 w 212"/>
                <a:gd name="T5" fmla="*/ 109 h 132"/>
                <a:gd name="T6" fmla="*/ 67 w 212"/>
                <a:gd name="T7" fmla="*/ 77 h 132"/>
                <a:gd name="T8" fmla="*/ 76 w 212"/>
                <a:gd name="T9" fmla="*/ 80 h 132"/>
                <a:gd name="T10" fmla="*/ 89 w 212"/>
                <a:gd name="T11" fmla="*/ 73 h 132"/>
                <a:gd name="T12" fmla="*/ 120 w 212"/>
                <a:gd name="T13" fmla="*/ 86 h 132"/>
                <a:gd name="T14" fmla="*/ 120 w 212"/>
                <a:gd name="T15" fmla="*/ 88 h 132"/>
                <a:gd name="T16" fmla="*/ 136 w 212"/>
                <a:gd name="T17" fmla="*/ 104 h 132"/>
                <a:gd name="T18" fmla="*/ 152 w 212"/>
                <a:gd name="T19" fmla="*/ 88 h 132"/>
                <a:gd name="T20" fmla="*/ 149 w 212"/>
                <a:gd name="T21" fmla="*/ 79 h 132"/>
                <a:gd name="T22" fmla="*/ 189 w 212"/>
                <a:gd name="T23" fmla="*/ 30 h 132"/>
                <a:gd name="T24" fmla="*/ 196 w 212"/>
                <a:gd name="T25" fmla="*/ 32 h 132"/>
                <a:gd name="T26" fmla="*/ 212 w 212"/>
                <a:gd name="T27" fmla="*/ 16 h 132"/>
                <a:gd name="T28" fmla="*/ 196 w 212"/>
                <a:gd name="T29" fmla="*/ 0 h 132"/>
                <a:gd name="T30" fmla="*/ 180 w 212"/>
                <a:gd name="T31" fmla="*/ 16 h 132"/>
                <a:gd name="T32" fmla="*/ 183 w 212"/>
                <a:gd name="T33" fmla="*/ 25 h 132"/>
                <a:gd name="T34" fmla="*/ 143 w 212"/>
                <a:gd name="T35" fmla="*/ 74 h 132"/>
                <a:gd name="T36" fmla="*/ 136 w 212"/>
                <a:gd name="T37" fmla="*/ 72 h 132"/>
                <a:gd name="T38" fmla="*/ 123 w 212"/>
                <a:gd name="T39" fmla="*/ 79 h 132"/>
                <a:gd name="T40" fmla="*/ 92 w 212"/>
                <a:gd name="T41" fmla="*/ 66 h 132"/>
                <a:gd name="T42" fmla="*/ 92 w 212"/>
                <a:gd name="T43" fmla="*/ 64 h 132"/>
                <a:gd name="T44" fmla="*/ 76 w 212"/>
                <a:gd name="T45" fmla="*/ 48 h 132"/>
                <a:gd name="T46" fmla="*/ 60 w 212"/>
                <a:gd name="T47" fmla="*/ 64 h 132"/>
                <a:gd name="T48" fmla="*/ 62 w 212"/>
                <a:gd name="T49" fmla="*/ 71 h 132"/>
                <a:gd name="T50" fmla="*/ 25 w 212"/>
                <a:gd name="T51" fmla="*/ 103 h 132"/>
                <a:gd name="T52" fmla="*/ 16 w 212"/>
                <a:gd name="T53" fmla="*/ 100 h 132"/>
                <a:gd name="T54" fmla="*/ 0 w 212"/>
                <a:gd name="T55" fmla="*/ 116 h 132"/>
                <a:gd name="T56" fmla="*/ 16 w 212"/>
                <a:gd name="T57" fmla="*/ 132 h 132"/>
                <a:gd name="T58" fmla="*/ 196 w 212"/>
                <a:gd name="T59" fmla="*/ 8 h 132"/>
                <a:gd name="T60" fmla="*/ 204 w 212"/>
                <a:gd name="T61" fmla="*/ 16 h 132"/>
                <a:gd name="T62" fmla="*/ 196 w 212"/>
                <a:gd name="T63" fmla="*/ 24 h 132"/>
                <a:gd name="T64" fmla="*/ 188 w 212"/>
                <a:gd name="T65" fmla="*/ 16 h 132"/>
                <a:gd name="T66" fmla="*/ 196 w 212"/>
                <a:gd name="T67" fmla="*/ 8 h 132"/>
                <a:gd name="T68" fmla="*/ 136 w 212"/>
                <a:gd name="T69" fmla="*/ 80 h 132"/>
                <a:gd name="T70" fmla="*/ 141 w 212"/>
                <a:gd name="T71" fmla="*/ 82 h 132"/>
                <a:gd name="T72" fmla="*/ 141 w 212"/>
                <a:gd name="T73" fmla="*/ 82 h 132"/>
                <a:gd name="T74" fmla="*/ 141 w 212"/>
                <a:gd name="T75" fmla="*/ 82 h 132"/>
                <a:gd name="T76" fmla="*/ 144 w 212"/>
                <a:gd name="T77" fmla="*/ 88 h 132"/>
                <a:gd name="T78" fmla="*/ 136 w 212"/>
                <a:gd name="T79" fmla="*/ 96 h 132"/>
                <a:gd name="T80" fmla="*/ 128 w 212"/>
                <a:gd name="T81" fmla="*/ 88 h 132"/>
                <a:gd name="T82" fmla="*/ 136 w 212"/>
                <a:gd name="T83" fmla="*/ 80 h 132"/>
                <a:gd name="T84" fmla="*/ 76 w 212"/>
                <a:gd name="T85" fmla="*/ 56 h 132"/>
                <a:gd name="T86" fmla="*/ 84 w 212"/>
                <a:gd name="T87" fmla="*/ 64 h 132"/>
                <a:gd name="T88" fmla="*/ 76 w 212"/>
                <a:gd name="T89" fmla="*/ 72 h 132"/>
                <a:gd name="T90" fmla="*/ 68 w 212"/>
                <a:gd name="T91" fmla="*/ 64 h 132"/>
                <a:gd name="T92" fmla="*/ 76 w 212"/>
                <a:gd name="T93" fmla="*/ 56 h 132"/>
                <a:gd name="T94" fmla="*/ 16 w 212"/>
                <a:gd name="T95" fmla="*/ 108 h 132"/>
                <a:gd name="T96" fmla="*/ 22 w 212"/>
                <a:gd name="T97" fmla="*/ 111 h 132"/>
                <a:gd name="T98" fmla="*/ 22 w 212"/>
                <a:gd name="T99" fmla="*/ 111 h 132"/>
                <a:gd name="T100" fmla="*/ 22 w 212"/>
                <a:gd name="T101" fmla="*/ 111 h 132"/>
                <a:gd name="T102" fmla="*/ 24 w 212"/>
                <a:gd name="T103" fmla="*/ 116 h 132"/>
                <a:gd name="T104" fmla="*/ 16 w 212"/>
                <a:gd name="T105" fmla="*/ 124 h 132"/>
                <a:gd name="T106" fmla="*/ 8 w 212"/>
                <a:gd name="T107" fmla="*/ 116 h 132"/>
                <a:gd name="T108" fmla="*/ 16 w 212"/>
                <a:gd name="T10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 h="132">
                  <a:moveTo>
                    <a:pt x="16" y="132"/>
                  </a:moveTo>
                  <a:cubicBezTo>
                    <a:pt x="25" y="132"/>
                    <a:pt x="32" y="125"/>
                    <a:pt x="32" y="116"/>
                  </a:cubicBezTo>
                  <a:cubicBezTo>
                    <a:pt x="32" y="113"/>
                    <a:pt x="31" y="111"/>
                    <a:pt x="30" y="109"/>
                  </a:cubicBezTo>
                  <a:cubicBezTo>
                    <a:pt x="67" y="77"/>
                    <a:pt x="67" y="77"/>
                    <a:pt x="67" y="77"/>
                  </a:cubicBezTo>
                  <a:cubicBezTo>
                    <a:pt x="70" y="79"/>
                    <a:pt x="73" y="80"/>
                    <a:pt x="76" y="80"/>
                  </a:cubicBezTo>
                  <a:cubicBezTo>
                    <a:pt x="81" y="80"/>
                    <a:pt x="86" y="77"/>
                    <a:pt x="89" y="73"/>
                  </a:cubicBezTo>
                  <a:cubicBezTo>
                    <a:pt x="120" y="86"/>
                    <a:pt x="120" y="86"/>
                    <a:pt x="120" y="86"/>
                  </a:cubicBezTo>
                  <a:cubicBezTo>
                    <a:pt x="120" y="87"/>
                    <a:pt x="120" y="87"/>
                    <a:pt x="120" y="88"/>
                  </a:cubicBezTo>
                  <a:cubicBezTo>
                    <a:pt x="120" y="97"/>
                    <a:pt x="127" y="104"/>
                    <a:pt x="136" y="104"/>
                  </a:cubicBezTo>
                  <a:cubicBezTo>
                    <a:pt x="145" y="104"/>
                    <a:pt x="152" y="97"/>
                    <a:pt x="152" y="88"/>
                  </a:cubicBezTo>
                  <a:cubicBezTo>
                    <a:pt x="152" y="85"/>
                    <a:pt x="151" y="81"/>
                    <a:pt x="149" y="79"/>
                  </a:cubicBezTo>
                  <a:cubicBezTo>
                    <a:pt x="189" y="30"/>
                    <a:pt x="189" y="30"/>
                    <a:pt x="189" y="30"/>
                  </a:cubicBezTo>
                  <a:cubicBezTo>
                    <a:pt x="191" y="31"/>
                    <a:pt x="194" y="32"/>
                    <a:pt x="196" y="32"/>
                  </a:cubicBezTo>
                  <a:cubicBezTo>
                    <a:pt x="205" y="32"/>
                    <a:pt x="212" y="25"/>
                    <a:pt x="212" y="16"/>
                  </a:cubicBezTo>
                  <a:cubicBezTo>
                    <a:pt x="212" y="7"/>
                    <a:pt x="205" y="0"/>
                    <a:pt x="196" y="0"/>
                  </a:cubicBezTo>
                  <a:cubicBezTo>
                    <a:pt x="187" y="0"/>
                    <a:pt x="180" y="7"/>
                    <a:pt x="180" y="16"/>
                  </a:cubicBezTo>
                  <a:cubicBezTo>
                    <a:pt x="180" y="19"/>
                    <a:pt x="181" y="23"/>
                    <a:pt x="183" y="25"/>
                  </a:cubicBezTo>
                  <a:cubicBezTo>
                    <a:pt x="143" y="74"/>
                    <a:pt x="143" y="74"/>
                    <a:pt x="143" y="74"/>
                  </a:cubicBezTo>
                  <a:cubicBezTo>
                    <a:pt x="141" y="73"/>
                    <a:pt x="138" y="72"/>
                    <a:pt x="136" y="72"/>
                  </a:cubicBezTo>
                  <a:cubicBezTo>
                    <a:pt x="131" y="72"/>
                    <a:pt x="126" y="75"/>
                    <a:pt x="123" y="79"/>
                  </a:cubicBezTo>
                  <a:cubicBezTo>
                    <a:pt x="92" y="66"/>
                    <a:pt x="92" y="66"/>
                    <a:pt x="92" y="66"/>
                  </a:cubicBezTo>
                  <a:cubicBezTo>
                    <a:pt x="92" y="65"/>
                    <a:pt x="92" y="65"/>
                    <a:pt x="92" y="64"/>
                  </a:cubicBezTo>
                  <a:cubicBezTo>
                    <a:pt x="92" y="55"/>
                    <a:pt x="85" y="48"/>
                    <a:pt x="76" y="48"/>
                  </a:cubicBezTo>
                  <a:cubicBezTo>
                    <a:pt x="67" y="48"/>
                    <a:pt x="60" y="55"/>
                    <a:pt x="60" y="64"/>
                  </a:cubicBezTo>
                  <a:cubicBezTo>
                    <a:pt x="60" y="67"/>
                    <a:pt x="61" y="69"/>
                    <a:pt x="62" y="71"/>
                  </a:cubicBezTo>
                  <a:cubicBezTo>
                    <a:pt x="25" y="103"/>
                    <a:pt x="25" y="103"/>
                    <a:pt x="25" y="103"/>
                  </a:cubicBezTo>
                  <a:cubicBezTo>
                    <a:pt x="22" y="101"/>
                    <a:pt x="19" y="100"/>
                    <a:pt x="16" y="100"/>
                  </a:cubicBezTo>
                  <a:cubicBezTo>
                    <a:pt x="7" y="100"/>
                    <a:pt x="0" y="107"/>
                    <a:pt x="0" y="116"/>
                  </a:cubicBezTo>
                  <a:cubicBezTo>
                    <a:pt x="0" y="125"/>
                    <a:pt x="7" y="132"/>
                    <a:pt x="16" y="132"/>
                  </a:cubicBezTo>
                  <a:close/>
                  <a:moveTo>
                    <a:pt x="196" y="8"/>
                  </a:moveTo>
                  <a:cubicBezTo>
                    <a:pt x="200" y="8"/>
                    <a:pt x="204" y="12"/>
                    <a:pt x="204" y="16"/>
                  </a:cubicBezTo>
                  <a:cubicBezTo>
                    <a:pt x="204" y="20"/>
                    <a:pt x="200" y="24"/>
                    <a:pt x="196" y="24"/>
                  </a:cubicBezTo>
                  <a:cubicBezTo>
                    <a:pt x="192" y="24"/>
                    <a:pt x="188" y="20"/>
                    <a:pt x="188" y="16"/>
                  </a:cubicBezTo>
                  <a:cubicBezTo>
                    <a:pt x="188" y="12"/>
                    <a:pt x="192" y="8"/>
                    <a:pt x="196" y="8"/>
                  </a:cubicBezTo>
                  <a:close/>
                  <a:moveTo>
                    <a:pt x="136" y="80"/>
                  </a:moveTo>
                  <a:cubicBezTo>
                    <a:pt x="138" y="80"/>
                    <a:pt x="140" y="81"/>
                    <a:pt x="141" y="82"/>
                  </a:cubicBezTo>
                  <a:cubicBezTo>
                    <a:pt x="141" y="82"/>
                    <a:pt x="141" y="82"/>
                    <a:pt x="141" y="82"/>
                  </a:cubicBezTo>
                  <a:cubicBezTo>
                    <a:pt x="141" y="82"/>
                    <a:pt x="141" y="82"/>
                    <a:pt x="141" y="82"/>
                  </a:cubicBezTo>
                  <a:cubicBezTo>
                    <a:pt x="143" y="83"/>
                    <a:pt x="144" y="86"/>
                    <a:pt x="144" y="88"/>
                  </a:cubicBezTo>
                  <a:cubicBezTo>
                    <a:pt x="144" y="92"/>
                    <a:pt x="140" y="96"/>
                    <a:pt x="136" y="96"/>
                  </a:cubicBezTo>
                  <a:cubicBezTo>
                    <a:pt x="132" y="96"/>
                    <a:pt x="128" y="92"/>
                    <a:pt x="128" y="88"/>
                  </a:cubicBezTo>
                  <a:cubicBezTo>
                    <a:pt x="128" y="84"/>
                    <a:pt x="132" y="80"/>
                    <a:pt x="136" y="80"/>
                  </a:cubicBezTo>
                  <a:close/>
                  <a:moveTo>
                    <a:pt x="76" y="56"/>
                  </a:moveTo>
                  <a:cubicBezTo>
                    <a:pt x="80" y="56"/>
                    <a:pt x="84" y="60"/>
                    <a:pt x="84" y="64"/>
                  </a:cubicBezTo>
                  <a:cubicBezTo>
                    <a:pt x="84" y="68"/>
                    <a:pt x="80" y="72"/>
                    <a:pt x="76" y="72"/>
                  </a:cubicBezTo>
                  <a:cubicBezTo>
                    <a:pt x="72" y="72"/>
                    <a:pt x="68" y="68"/>
                    <a:pt x="68" y="64"/>
                  </a:cubicBezTo>
                  <a:cubicBezTo>
                    <a:pt x="68" y="60"/>
                    <a:pt x="72" y="56"/>
                    <a:pt x="76" y="56"/>
                  </a:cubicBezTo>
                  <a:close/>
                  <a:moveTo>
                    <a:pt x="16" y="108"/>
                  </a:moveTo>
                  <a:cubicBezTo>
                    <a:pt x="18" y="108"/>
                    <a:pt x="21" y="109"/>
                    <a:pt x="22" y="111"/>
                  </a:cubicBezTo>
                  <a:cubicBezTo>
                    <a:pt x="22" y="111"/>
                    <a:pt x="22" y="111"/>
                    <a:pt x="22" y="111"/>
                  </a:cubicBezTo>
                  <a:cubicBezTo>
                    <a:pt x="22" y="111"/>
                    <a:pt x="22" y="111"/>
                    <a:pt x="22" y="111"/>
                  </a:cubicBezTo>
                  <a:cubicBezTo>
                    <a:pt x="23" y="112"/>
                    <a:pt x="24" y="114"/>
                    <a:pt x="24" y="116"/>
                  </a:cubicBezTo>
                  <a:cubicBezTo>
                    <a:pt x="24" y="120"/>
                    <a:pt x="20" y="124"/>
                    <a:pt x="16" y="124"/>
                  </a:cubicBezTo>
                  <a:cubicBezTo>
                    <a:pt x="12" y="124"/>
                    <a:pt x="8" y="120"/>
                    <a:pt x="8" y="116"/>
                  </a:cubicBezTo>
                  <a:cubicBezTo>
                    <a:pt x="8" y="112"/>
                    <a:pt x="12" y="108"/>
                    <a:pt x="16" y="108"/>
                  </a:cubicBezTo>
                  <a:close/>
                </a:path>
              </a:pathLst>
            </a:custGeom>
            <a:grpFill/>
            <a:ln w="3175" cmpd="sng">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4110090" y="2247660"/>
            <a:ext cx="938656" cy="938654"/>
            <a:chOff x="4110090" y="2247660"/>
            <a:chExt cx="938656" cy="938654"/>
          </a:xfrm>
        </p:grpSpPr>
        <p:sp>
          <p:nvSpPr>
            <p:cNvPr id="53" name="Oval 52"/>
            <p:cNvSpPr/>
            <p:nvPr/>
          </p:nvSpPr>
          <p:spPr>
            <a:xfrm>
              <a:off x="4110090" y="2247660"/>
              <a:ext cx="938656" cy="938654"/>
            </a:xfrm>
            <a:prstGeom prst="ellipse">
              <a:avLst/>
            </a:prstGeom>
            <a:noFill/>
            <a:ln w="28575"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4355234" y="2416661"/>
              <a:ext cx="444793" cy="583174"/>
            </a:xfrm>
            <a:prstGeom prst="rect">
              <a:avLst/>
            </a:prstGeom>
          </p:spPr>
        </p:pic>
      </p:grpSp>
    </p:spTree>
    <p:extLst>
      <p:ext uri="{BB962C8B-B14F-4D97-AF65-F5344CB8AC3E}">
        <p14:creationId xmlns:p14="http://schemas.microsoft.com/office/powerpoint/2010/main" val="759767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000" fill="hold"/>
                                        <p:tgtEl>
                                          <p:spTgt spid="60"/>
                                        </p:tgtEl>
                                        <p:attrNameLst>
                                          <p:attrName>ppt_w</p:attrName>
                                        </p:attrNameLst>
                                      </p:cBhvr>
                                      <p:tavLst>
                                        <p:tav tm="0">
                                          <p:val>
                                            <p:fltVal val="0"/>
                                          </p:val>
                                        </p:tav>
                                        <p:tav tm="100000">
                                          <p:val>
                                            <p:strVal val="#ppt_w"/>
                                          </p:val>
                                        </p:tav>
                                      </p:tavLst>
                                    </p:anim>
                                    <p:anim calcmode="lin" valueType="num">
                                      <p:cBhvr>
                                        <p:cTn id="8" dur="1000" fill="hold"/>
                                        <p:tgtEl>
                                          <p:spTgt spid="60"/>
                                        </p:tgtEl>
                                        <p:attrNameLst>
                                          <p:attrName>ppt_h</p:attrName>
                                        </p:attrNameLst>
                                      </p:cBhvr>
                                      <p:tavLst>
                                        <p:tav tm="0">
                                          <p:val>
                                            <p:fltVal val="0"/>
                                          </p:val>
                                        </p:tav>
                                        <p:tav tm="100000">
                                          <p:val>
                                            <p:strVal val="#ppt_h"/>
                                          </p:val>
                                        </p:tav>
                                      </p:tavLst>
                                    </p:anim>
                                    <p:animEffect transition="in" filter="fade">
                                      <p:cBhvr>
                                        <p:cTn id="9" dur="1000"/>
                                        <p:tgtEl>
                                          <p:spTgt spid="6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1000" fill="hold"/>
                                        <p:tgtEl>
                                          <p:spTgt spid="59"/>
                                        </p:tgtEl>
                                        <p:attrNameLst>
                                          <p:attrName>ppt_w</p:attrName>
                                        </p:attrNameLst>
                                      </p:cBhvr>
                                      <p:tavLst>
                                        <p:tav tm="0">
                                          <p:val>
                                            <p:fltVal val="0"/>
                                          </p:val>
                                        </p:tav>
                                        <p:tav tm="100000">
                                          <p:val>
                                            <p:strVal val="#ppt_w"/>
                                          </p:val>
                                        </p:tav>
                                      </p:tavLst>
                                    </p:anim>
                                    <p:anim calcmode="lin" valueType="num">
                                      <p:cBhvr>
                                        <p:cTn id="13" dur="1000" fill="hold"/>
                                        <p:tgtEl>
                                          <p:spTgt spid="59"/>
                                        </p:tgtEl>
                                        <p:attrNameLst>
                                          <p:attrName>ppt_h</p:attrName>
                                        </p:attrNameLst>
                                      </p:cBhvr>
                                      <p:tavLst>
                                        <p:tav tm="0">
                                          <p:val>
                                            <p:fltVal val="0"/>
                                          </p:val>
                                        </p:tav>
                                        <p:tav tm="100000">
                                          <p:val>
                                            <p:strVal val="#ppt_h"/>
                                          </p:val>
                                        </p:tav>
                                      </p:tavLst>
                                    </p:anim>
                                    <p:animEffect transition="in" filter="fade">
                                      <p:cBhvr>
                                        <p:cTn id="14" dur="1000"/>
                                        <p:tgtEl>
                                          <p:spTgt spid="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1000" fill="hold"/>
                                        <p:tgtEl>
                                          <p:spTgt spid="58"/>
                                        </p:tgtEl>
                                        <p:attrNameLst>
                                          <p:attrName>ppt_w</p:attrName>
                                        </p:attrNameLst>
                                      </p:cBhvr>
                                      <p:tavLst>
                                        <p:tav tm="0">
                                          <p:val>
                                            <p:fltVal val="0"/>
                                          </p:val>
                                        </p:tav>
                                        <p:tav tm="100000">
                                          <p:val>
                                            <p:strVal val="#ppt_w"/>
                                          </p:val>
                                        </p:tav>
                                      </p:tavLst>
                                    </p:anim>
                                    <p:anim calcmode="lin" valueType="num">
                                      <p:cBhvr>
                                        <p:cTn id="18" dur="1000" fill="hold"/>
                                        <p:tgtEl>
                                          <p:spTgt spid="58"/>
                                        </p:tgtEl>
                                        <p:attrNameLst>
                                          <p:attrName>ppt_h</p:attrName>
                                        </p:attrNameLst>
                                      </p:cBhvr>
                                      <p:tavLst>
                                        <p:tav tm="0">
                                          <p:val>
                                            <p:fltVal val="0"/>
                                          </p:val>
                                        </p:tav>
                                        <p:tav tm="100000">
                                          <p:val>
                                            <p:strVal val="#ppt_h"/>
                                          </p:val>
                                        </p:tav>
                                      </p:tavLst>
                                    </p:anim>
                                    <p:animEffect transition="in" filter="fade">
                                      <p:cBhvr>
                                        <p:cTn id="19" dur="1000"/>
                                        <p:tgtEl>
                                          <p:spTgt spid="58"/>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childTnLst>
                                </p:cTn>
                              </p:par>
                              <p:par>
                                <p:cTn id="41" presetID="45"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ppt_w</p:attrName>
                                        </p:attrNameLst>
                                      </p:cBhvr>
                                      <p:tavLst>
                                        <p:tav tm="0" fmla="#ppt_w*sin(2.5*pi*$)">
                                          <p:val>
                                            <p:fltVal val="0"/>
                                          </p:val>
                                        </p:tav>
                                        <p:tav tm="100000">
                                          <p:val>
                                            <p:fltVal val="1"/>
                                          </p:val>
                                        </p:tav>
                                      </p:tavLst>
                                    </p:anim>
                                    <p:anim calcmode="lin" valueType="num">
                                      <p:cBhvr>
                                        <p:cTn id="45" dur="1000" fill="hold"/>
                                        <p:tgtEl>
                                          <p:spTgt spid="2"/>
                                        </p:tgtEl>
                                        <p:attrNameLst>
                                          <p:attrName>ppt_h</p:attrName>
                                        </p:attrNameLst>
                                      </p:cBhvr>
                                      <p:tavLst>
                                        <p:tav tm="0">
                                          <p:val>
                                            <p:strVal val="#ppt_h"/>
                                          </p:val>
                                        </p:tav>
                                        <p:tav tm="100000">
                                          <p:val>
                                            <p:strVal val="#ppt_h"/>
                                          </p:val>
                                        </p:tav>
                                      </p:tavLst>
                                    </p:anim>
                                  </p:childTnLst>
                                </p:cTn>
                              </p:par>
                              <p:par>
                                <p:cTn id="46" presetID="45"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ppt_w</p:attrName>
                                        </p:attrNameLst>
                                      </p:cBhvr>
                                      <p:tavLst>
                                        <p:tav tm="0" fmla="#ppt_w*sin(2.5*pi*$)">
                                          <p:val>
                                            <p:fltVal val="0"/>
                                          </p:val>
                                        </p:tav>
                                        <p:tav tm="100000">
                                          <p:val>
                                            <p:fltVal val="1"/>
                                          </p:val>
                                        </p:tav>
                                      </p:tavLst>
                                    </p:anim>
                                    <p:anim calcmode="lin" valueType="num">
                                      <p:cBhvr>
                                        <p:cTn id="50" dur="1000" fill="hold"/>
                                        <p:tgtEl>
                                          <p:spTgt spid="3"/>
                                        </p:tgtEl>
                                        <p:attrNameLst>
                                          <p:attrName>ppt_h</p:attrName>
                                        </p:attrNameLst>
                                      </p:cBhvr>
                                      <p:tavLst>
                                        <p:tav tm="0">
                                          <p:val>
                                            <p:strVal val="#ppt_h"/>
                                          </p:val>
                                        </p:tav>
                                        <p:tav tm="100000">
                                          <p:val>
                                            <p:strVal val="#ppt_h"/>
                                          </p:val>
                                        </p:tav>
                                      </p:tavLst>
                                    </p:anim>
                                  </p:childTnLst>
                                </p:cTn>
                              </p:par>
                              <p:par>
                                <p:cTn id="51" presetID="45"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ppt_w</p:attrName>
                                        </p:attrNameLst>
                                      </p:cBhvr>
                                      <p:tavLst>
                                        <p:tav tm="0" fmla="#ppt_w*sin(2.5*pi*$)">
                                          <p:val>
                                            <p:fltVal val="0"/>
                                          </p:val>
                                        </p:tav>
                                        <p:tav tm="100000">
                                          <p:val>
                                            <p:fltVal val="1"/>
                                          </p:val>
                                        </p:tav>
                                      </p:tavLst>
                                    </p:anim>
                                    <p:anim calcmode="lin" valueType="num">
                                      <p:cBhvr>
                                        <p:cTn id="55"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9"/>
          <p:cNvSpPr/>
          <p:nvPr/>
        </p:nvSpPr>
        <p:spPr>
          <a:xfrm>
            <a:off x="4000858" y="-1"/>
            <a:ext cx="5162680" cy="5155819"/>
          </a:xfrm>
          <a:custGeom>
            <a:avLst/>
            <a:gdLst/>
            <a:ahLst/>
            <a:cxnLst/>
            <a:rect l="l" t="t" r="r" b="b"/>
            <a:pathLst>
              <a:path w="4459981" h="5155819">
                <a:moveTo>
                  <a:pt x="516068" y="0"/>
                </a:moveTo>
                <a:lnTo>
                  <a:pt x="4459981" y="0"/>
                </a:lnTo>
                <a:lnTo>
                  <a:pt x="4459981" y="5155819"/>
                </a:lnTo>
                <a:lnTo>
                  <a:pt x="405208" y="5155819"/>
                </a:lnTo>
                <a:lnTo>
                  <a:pt x="334498" y="4946340"/>
                </a:lnTo>
                <a:cubicBezTo>
                  <a:pt x="117109" y="4245740"/>
                  <a:pt x="0" y="3500853"/>
                  <a:pt x="0" y="2728548"/>
                </a:cubicBezTo>
                <a:cubicBezTo>
                  <a:pt x="0" y="1827527"/>
                  <a:pt x="159398" y="963823"/>
                  <a:pt x="451470" y="164227"/>
                </a:cubicBezTo>
                <a:close/>
              </a:path>
            </a:pathLst>
          </a:custGeom>
          <a:blipFill rotWithShape="1">
            <a:blip r:embed="rId3" cstate="print">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Basic Green Line_Ext.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4122163"/>
            <a:ext cx="3833090" cy="807433"/>
          </a:xfrm>
          <a:prstGeom prst="rect">
            <a:avLst/>
          </a:prstGeom>
        </p:spPr>
      </p:pic>
      <p:grpSp>
        <p:nvGrpSpPr>
          <p:cNvPr id="2" name="Group 1"/>
          <p:cNvGrpSpPr/>
          <p:nvPr/>
        </p:nvGrpSpPr>
        <p:grpSpPr>
          <a:xfrm>
            <a:off x="-23090" y="1435244"/>
            <a:ext cx="4106272" cy="2184156"/>
            <a:chOff x="-23090" y="1435244"/>
            <a:chExt cx="4106272" cy="2184156"/>
          </a:xfrm>
        </p:grpSpPr>
        <p:grpSp>
          <p:nvGrpSpPr>
            <p:cNvPr id="9" name="Group 8"/>
            <p:cNvGrpSpPr/>
            <p:nvPr/>
          </p:nvGrpSpPr>
          <p:grpSpPr>
            <a:xfrm>
              <a:off x="-23090" y="1435244"/>
              <a:ext cx="4106272" cy="2184156"/>
              <a:chOff x="-23090" y="1435244"/>
              <a:chExt cx="4106272" cy="2184156"/>
            </a:xfrm>
          </p:grpSpPr>
          <p:sp>
            <p:nvSpPr>
              <p:cNvPr id="12" name="TextBox 11"/>
              <p:cNvSpPr txBox="1"/>
              <p:nvPr/>
            </p:nvSpPr>
            <p:spPr>
              <a:xfrm>
                <a:off x="-23090" y="2912027"/>
                <a:ext cx="4106272" cy="707373"/>
              </a:xfrm>
              <a:prstGeom prst="rect">
                <a:avLst/>
              </a:prstGeom>
              <a:noFill/>
            </p:spPr>
            <p:txBody>
              <a:bodyPr wrap="square" rtlCol="0">
                <a:spAutoFit/>
              </a:bodyPr>
              <a:lstStyle/>
              <a:p>
                <a:pPr lvl="0" algn="ctr">
                  <a:lnSpc>
                    <a:spcPct val="90000"/>
                  </a:lnSpc>
                </a:pPr>
                <a:r>
                  <a:rPr lang="en-US" sz="2200" dirty="0">
                    <a:solidFill>
                      <a:srgbClr val="0D4571"/>
                    </a:solidFill>
                    <a:latin typeface="Arial"/>
                    <a:cs typeface="Arial"/>
                  </a:rPr>
                  <a:t>Step 1: </a:t>
                </a:r>
                <a:br>
                  <a:rPr lang="en-US" sz="2200" dirty="0">
                    <a:solidFill>
                      <a:srgbClr val="0D4571"/>
                    </a:solidFill>
                    <a:latin typeface="Arial"/>
                    <a:cs typeface="Arial"/>
                  </a:rPr>
                </a:br>
                <a:r>
                  <a:rPr lang="en-US" sz="2200" dirty="0">
                    <a:solidFill>
                      <a:srgbClr val="0D4571"/>
                    </a:solidFill>
                    <a:latin typeface="Arial"/>
                    <a:cs typeface="Arial"/>
                  </a:rPr>
                  <a:t>Define your goals</a:t>
                </a:r>
              </a:p>
            </p:txBody>
          </p:sp>
          <p:sp>
            <p:nvSpPr>
              <p:cNvPr id="13" name="Oval 12"/>
              <p:cNvSpPr/>
              <p:nvPr/>
            </p:nvSpPr>
            <p:spPr>
              <a:xfrm>
                <a:off x="1342877" y="1435244"/>
                <a:ext cx="1358758" cy="1358755"/>
              </a:xfrm>
              <a:prstGeom prst="ellipse">
                <a:avLst/>
              </a:prstGeom>
              <a:noFill/>
              <a:ln w="38100" cmpd="sng">
                <a:solidFill>
                  <a:srgbClr val="D438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640250" y="1710915"/>
              <a:ext cx="775401" cy="775401"/>
              <a:chOff x="1778001" y="4405313"/>
              <a:chExt cx="576263" cy="576263"/>
            </a:xfrm>
            <a:solidFill>
              <a:srgbClr val="D43815"/>
            </a:solidFill>
          </p:grpSpPr>
          <p:sp>
            <p:nvSpPr>
              <p:cNvPr id="17" name="Freeform 50"/>
              <p:cNvSpPr>
                <a:spLocks noEditPoints="1"/>
              </p:cNvSpPr>
              <p:nvPr/>
            </p:nvSpPr>
            <p:spPr bwMode="auto">
              <a:xfrm>
                <a:off x="1778001" y="4405313"/>
                <a:ext cx="460375" cy="576263"/>
              </a:xfrm>
              <a:custGeom>
                <a:avLst/>
                <a:gdLst>
                  <a:gd name="T0" fmla="*/ 192 w 192"/>
                  <a:gd name="T1" fmla="*/ 36 h 240"/>
                  <a:gd name="T2" fmla="*/ 156 w 192"/>
                  <a:gd name="T3" fmla="*/ 0 h 240"/>
                  <a:gd name="T4" fmla="*/ 36 w 192"/>
                  <a:gd name="T5" fmla="*/ 0 h 240"/>
                  <a:gd name="T6" fmla="*/ 36 w 192"/>
                  <a:gd name="T7" fmla="*/ 0 h 240"/>
                  <a:gd name="T8" fmla="*/ 34 w 192"/>
                  <a:gd name="T9" fmla="*/ 0 h 240"/>
                  <a:gd name="T10" fmla="*/ 0 w 192"/>
                  <a:gd name="T11" fmla="*/ 36 h 240"/>
                  <a:gd name="T12" fmla="*/ 0 w 192"/>
                  <a:gd name="T13" fmla="*/ 164 h 240"/>
                  <a:gd name="T14" fmla="*/ 4 w 192"/>
                  <a:gd name="T15" fmla="*/ 168 h 240"/>
                  <a:gd name="T16" fmla="*/ 32 w 192"/>
                  <a:gd name="T17" fmla="*/ 168 h 240"/>
                  <a:gd name="T18" fmla="*/ 32 w 192"/>
                  <a:gd name="T19" fmla="*/ 236 h 240"/>
                  <a:gd name="T20" fmla="*/ 36 w 192"/>
                  <a:gd name="T21" fmla="*/ 240 h 240"/>
                  <a:gd name="T22" fmla="*/ 156 w 192"/>
                  <a:gd name="T23" fmla="*/ 240 h 240"/>
                  <a:gd name="T24" fmla="*/ 160 w 192"/>
                  <a:gd name="T25" fmla="*/ 236 h 240"/>
                  <a:gd name="T26" fmla="*/ 160 w 192"/>
                  <a:gd name="T27" fmla="*/ 72 h 240"/>
                  <a:gd name="T28" fmla="*/ 192 w 192"/>
                  <a:gd name="T29" fmla="*/ 36 h 240"/>
                  <a:gd name="T30" fmla="*/ 8 w 192"/>
                  <a:gd name="T31" fmla="*/ 160 h 240"/>
                  <a:gd name="T32" fmla="*/ 8 w 192"/>
                  <a:gd name="T33" fmla="*/ 36 h 240"/>
                  <a:gd name="T34" fmla="*/ 34 w 192"/>
                  <a:gd name="T35" fmla="*/ 8 h 240"/>
                  <a:gd name="T36" fmla="*/ 60 w 192"/>
                  <a:gd name="T37" fmla="*/ 36 h 240"/>
                  <a:gd name="T38" fmla="*/ 60 w 192"/>
                  <a:gd name="T39" fmla="*/ 40 h 240"/>
                  <a:gd name="T40" fmla="*/ 36 w 192"/>
                  <a:gd name="T41" fmla="*/ 40 h 240"/>
                  <a:gd name="T42" fmla="*/ 32 w 192"/>
                  <a:gd name="T43" fmla="*/ 44 h 240"/>
                  <a:gd name="T44" fmla="*/ 32 w 192"/>
                  <a:gd name="T45" fmla="*/ 68 h 240"/>
                  <a:gd name="T46" fmla="*/ 32 w 192"/>
                  <a:gd name="T47" fmla="*/ 160 h 240"/>
                  <a:gd name="T48" fmla="*/ 8 w 192"/>
                  <a:gd name="T49" fmla="*/ 160 h 240"/>
                  <a:gd name="T50" fmla="*/ 40 w 192"/>
                  <a:gd name="T51" fmla="*/ 64 h 240"/>
                  <a:gd name="T52" fmla="*/ 40 w 192"/>
                  <a:gd name="T53" fmla="*/ 48 h 240"/>
                  <a:gd name="T54" fmla="*/ 58 w 192"/>
                  <a:gd name="T55" fmla="*/ 48 h 240"/>
                  <a:gd name="T56" fmla="*/ 40 w 192"/>
                  <a:gd name="T57" fmla="*/ 64 h 240"/>
                  <a:gd name="T58" fmla="*/ 152 w 192"/>
                  <a:gd name="T59" fmla="*/ 232 h 240"/>
                  <a:gd name="T60" fmla="*/ 40 w 192"/>
                  <a:gd name="T61" fmla="*/ 232 h 240"/>
                  <a:gd name="T62" fmla="*/ 40 w 192"/>
                  <a:gd name="T63" fmla="*/ 72 h 240"/>
                  <a:gd name="T64" fmla="*/ 152 w 192"/>
                  <a:gd name="T65" fmla="*/ 72 h 240"/>
                  <a:gd name="T66" fmla="*/ 152 w 192"/>
                  <a:gd name="T67" fmla="*/ 232 h 240"/>
                  <a:gd name="T68" fmla="*/ 156 w 192"/>
                  <a:gd name="T69" fmla="*/ 64 h 240"/>
                  <a:gd name="T70" fmla="*/ 56 w 192"/>
                  <a:gd name="T71" fmla="*/ 64 h 240"/>
                  <a:gd name="T72" fmla="*/ 68 w 192"/>
                  <a:gd name="T73" fmla="*/ 36 h 240"/>
                  <a:gd name="T74" fmla="*/ 55 w 192"/>
                  <a:gd name="T75" fmla="*/ 8 h 240"/>
                  <a:gd name="T76" fmla="*/ 156 w 192"/>
                  <a:gd name="T77" fmla="*/ 8 h 240"/>
                  <a:gd name="T78" fmla="*/ 184 w 192"/>
                  <a:gd name="T79" fmla="*/ 36 h 240"/>
                  <a:gd name="T80" fmla="*/ 156 w 192"/>
                  <a:gd name="T81" fmla="*/ 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240">
                    <a:moveTo>
                      <a:pt x="192" y="36"/>
                    </a:moveTo>
                    <a:cubicBezTo>
                      <a:pt x="192" y="17"/>
                      <a:pt x="175" y="0"/>
                      <a:pt x="156" y="0"/>
                    </a:cubicBezTo>
                    <a:cubicBezTo>
                      <a:pt x="36" y="0"/>
                      <a:pt x="36" y="0"/>
                      <a:pt x="36" y="0"/>
                    </a:cubicBezTo>
                    <a:cubicBezTo>
                      <a:pt x="36" y="0"/>
                      <a:pt x="36" y="0"/>
                      <a:pt x="36" y="0"/>
                    </a:cubicBezTo>
                    <a:cubicBezTo>
                      <a:pt x="35" y="0"/>
                      <a:pt x="35" y="0"/>
                      <a:pt x="34" y="0"/>
                    </a:cubicBezTo>
                    <a:cubicBezTo>
                      <a:pt x="16" y="0"/>
                      <a:pt x="0" y="16"/>
                      <a:pt x="0" y="36"/>
                    </a:cubicBezTo>
                    <a:cubicBezTo>
                      <a:pt x="0" y="164"/>
                      <a:pt x="0" y="164"/>
                      <a:pt x="0" y="164"/>
                    </a:cubicBezTo>
                    <a:cubicBezTo>
                      <a:pt x="0" y="166"/>
                      <a:pt x="2" y="168"/>
                      <a:pt x="4" y="168"/>
                    </a:cubicBezTo>
                    <a:cubicBezTo>
                      <a:pt x="32" y="168"/>
                      <a:pt x="32" y="168"/>
                      <a:pt x="32" y="168"/>
                    </a:cubicBezTo>
                    <a:cubicBezTo>
                      <a:pt x="32" y="236"/>
                      <a:pt x="32" y="236"/>
                      <a:pt x="32" y="236"/>
                    </a:cubicBezTo>
                    <a:cubicBezTo>
                      <a:pt x="32" y="238"/>
                      <a:pt x="34" y="240"/>
                      <a:pt x="36" y="240"/>
                    </a:cubicBezTo>
                    <a:cubicBezTo>
                      <a:pt x="156" y="240"/>
                      <a:pt x="156" y="240"/>
                      <a:pt x="156" y="240"/>
                    </a:cubicBezTo>
                    <a:cubicBezTo>
                      <a:pt x="158" y="240"/>
                      <a:pt x="160" y="238"/>
                      <a:pt x="160" y="236"/>
                    </a:cubicBezTo>
                    <a:cubicBezTo>
                      <a:pt x="160" y="72"/>
                      <a:pt x="160" y="72"/>
                      <a:pt x="160" y="72"/>
                    </a:cubicBezTo>
                    <a:cubicBezTo>
                      <a:pt x="177" y="70"/>
                      <a:pt x="192" y="53"/>
                      <a:pt x="192" y="36"/>
                    </a:cubicBezTo>
                    <a:close/>
                    <a:moveTo>
                      <a:pt x="8" y="160"/>
                    </a:moveTo>
                    <a:cubicBezTo>
                      <a:pt x="8" y="36"/>
                      <a:pt x="8" y="36"/>
                      <a:pt x="8" y="36"/>
                    </a:cubicBezTo>
                    <a:cubicBezTo>
                      <a:pt x="8" y="21"/>
                      <a:pt x="20" y="8"/>
                      <a:pt x="34" y="8"/>
                    </a:cubicBezTo>
                    <a:cubicBezTo>
                      <a:pt x="48" y="8"/>
                      <a:pt x="60" y="21"/>
                      <a:pt x="60" y="36"/>
                    </a:cubicBezTo>
                    <a:cubicBezTo>
                      <a:pt x="60" y="37"/>
                      <a:pt x="60" y="39"/>
                      <a:pt x="60" y="40"/>
                    </a:cubicBezTo>
                    <a:cubicBezTo>
                      <a:pt x="36" y="40"/>
                      <a:pt x="36" y="40"/>
                      <a:pt x="36" y="40"/>
                    </a:cubicBezTo>
                    <a:cubicBezTo>
                      <a:pt x="34" y="40"/>
                      <a:pt x="32" y="42"/>
                      <a:pt x="32" y="44"/>
                    </a:cubicBezTo>
                    <a:cubicBezTo>
                      <a:pt x="32" y="68"/>
                      <a:pt x="32" y="68"/>
                      <a:pt x="32" y="68"/>
                    </a:cubicBezTo>
                    <a:cubicBezTo>
                      <a:pt x="32" y="160"/>
                      <a:pt x="32" y="160"/>
                      <a:pt x="32" y="160"/>
                    </a:cubicBezTo>
                    <a:lnTo>
                      <a:pt x="8" y="160"/>
                    </a:lnTo>
                    <a:close/>
                    <a:moveTo>
                      <a:pt x="40" y="64"/>
                    </a:moveTo>
                    <a:cubicBezTo>
                      <a:pt x="40" y="48"/>
                      <a:pt x="40" y="48"/>
                      <a:pt x="40" y="48"/>
                    </a:cubicBezTo>
                    <a:cubicBezTo>
                      <a:pt x="58" y="48"/>
                      <a:pt x="58" y="48"/>
                      <a:pt x="58" y="48"/>
                    </a:cubicBezTo>
                    <a:cubicBezTo>
                      <a:pt x="55" y="56"/>
                      <a:pt x="48" y="62"/>
                      <a:pt x="40" y="64"/>
                    </a:cubicBezTo>
                    <a:close/>
                    <a:moveTo>
                      <a:pt x="152" y="232"/>
                    </a:moveTo>
                    <a:cubicBezTo>
                      <a:pt x="40" y="232"/>
                      <a:pt x="40" y="232"/>
                      <a:pt x="40" y="232"/>
                    </a:cubicBezTo>
                    <a:cubicBezTo>
                      <a:pt x="40" y="72"/>
                      <a:pt x="40" y="72"/>
                      <a:pt x="40" y="72"/>
                    </a:cubicBezTo>
                    <a:cubicBezTo>
                      <a:pt x="152" y="72"/>
                      <a:pt x="152" y="72"/>
                      <a:pt x="152" y="72"/>
                    </a:cubicBezTo>
                    <a:lnTo>
                      <a:pt x="152" y="232"/>
                    </a:lnTo>
                    <a:close/>
                    <a:moveTo>
                      <a:pt x="156" y="64"/>
                    </a:moveTo>
                    <a:cubicBezTo>
                      <a:pt x="56" y="64"/>
                      <a:pt x="56" y="64"/>
                      <a:pt x="56" y="64"/>
                    </a:cubicBezTo>
                    <a:cubicBezTo>
                      <a:pt x="63" y="57"/>
                      <a:pt x="68" y="47"/>
                      <a:pt x="68" y="36"/>
                    </a:cubicBezTo>
                    <a:cubicBezTo>
                      <a:pt x="68" y="25"/>
                      <a:pt x="63" y="15"/>
                      <a:pt x="55" y="8"/>
                    </a:cubicBezTo>
                    <a:cubicBezTo>
                      <a:pt x="156" y="8"/>
                      <a:pt x="156" y="8"/>
                      <a:pt x="156" y="8"/>
                    </a:cubicBezTo>
                    <a:cubicBezTo>
                      <a:pt x="170" y="8"/>
                      <a:pt x="184" y="22"/>
                      <a:pt x="184" y="36"/>
                    </a:cubicBezTo>
                    <a:cubicBezTo>
                      <a:pt x="184" y="50"/>
                      <a:pt x="170" y="64"/>
                      <a:pt x="156" y="64"/>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51"/>
              <p:cNvSpPr>
                <a:spLocks/>
              </p:cNvSpPr>
              <p:nvPr/>
            </p:nvSpPr>
            <p:spPr bwMode="auto">
              <a:xfrm>
                <a:off x="1998663" y="4654550"/>
                <a:ext cx="115888" cy="19050"/>
              </a:xfrm>
              <a:custGeom>
                <a:avLst/>
                <a:gdLst>
                  <a:gd name="T0" fmla="*/ 4 w 48"/>
                  <a:gd name="T1" fmla="*/ 8 h 8"/>
                  <a:gd name="T2" fmla="*/ 44 w 48"/>
                  <a:gd name="T3" fmla="*/ 8 h 8"/>
                  <a:gd name="T4" fmla="*/ 48 w 48"/>
                  <a:gd name="T5" fmla="*/ 4 h 8"/>
                  <a:gd name="T6" fmla="*/ 44 w 48"/>
                  <a:gd name="T7" fmla="*/ 0 h 8"/>
                  <a:gd name="T8" fmla="*/ 4 w 48"/>
                  <a:gd name="T9" fmla="*/ 0 h 8"/>
                  <a:gd name="T10" fmla="*/ 0 w 48"/>
                  <a:gd name="T11" fmla="*/ 4 h 8"/>
                  <a:gd name="T12" fmla="*/ 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 y="8"/>
                    </a:moveTo>
                    <a:cubicBezTo>
                      <a:pt x="44" y="8"/>
                      <a:pt x="44" y="8"/>
                      <a:pt x="44" y="8"/>
                    </a:cubicBezTo>
                    <a:cubicBezTo>
                      <a:pt x="46" y="8"/>
                      <a:pt x="48" y="6"/>
                      <a:pt x="48" y="4"/>
                    </a:cubicBezTo>
                    <a:cubicBezTo>
                      <a:pt x="48" y="2"/>
                      <a:pt x="46" y="0"/>
                      <a:pt x="44" y="0"/>
                    </a:cubicBezTo>
                    <a:cubicBezTo>
                      <a:pt x="4" y="0"/>
                      <a:pt x="4" y="0"/>
                      <a:pt x="4" y="0"/>
                    </a:cubicBezTo>
                    <a:cubicBezTo>
                      <a:pt x="2" y="0"/>
                      <a:pt x="0" y="2"/>
                      <a:pt x="0" y="4"/>
                    </a:cubicBezTo>
                    <a:cubicBezTo>
                      <a:pt x="0" y="6"/>
                      <a:pt x="2" y="8"/>
                      <a:pt x="4"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52"/>
              <p:cNvSpPr>
                <a:spLocks/>
              </p:cNvSpPr>
              <p:nvPr/>
            </p:nvSpPr>
            <p:spPr bwMode="auto">
              <a:xfrm>
                <a:off x="1998663" y="4751388"/>
                <a:ext cx="115888" cy="19050"/>
              </a:xfrm>
              <a:custGeom>
                <a:avLst/>
                <a:gdLst>
                  <a:gd name="T0" fmla="*/ 4 w 48"/>
                  <a:gd name="T1" fmla="*/ 8 h 8"/>
                  <a:gd name="T2" fmla="*/ 44 w 48"/>
                  <a:gd name="T3" fmla="*/ 8 h 8"/>
                  <a:gd name="T4" fmla="*/ 48 w 48"/>
                  <a:gd name="T5" fmla="*/ 4 h 8"/>
                  <a:gd name="T6" fmla="*/ 44 w 48"/>
                  <a:gd name="T7" fmla="*/ 0 h 8"/>
                  <a:gd name="T8" fmla="*/ 4 w 48"/>
                  <a:gd name="T9" fmla="*/ 0 h 8"/>
                  <a:gd name="T10" fmla="*/ 0 w 48"/>
                  <a:gd name="T11" fmla="*/ 4 h 8"/>
                  <a:gd name="T12" fmla="*/ 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 y="8"/>
                    </a:moveTo>
                    <a:cubicBezTo>
                      <a:pt x="44" y="8"/>
                      <a:pt x="44" y="8"/>
                      <a:pt x="44" y="8"/>
                    </a:cubicBezTo>
                    <a:cubicBezTo>
                      <a:pt x="46" y="8"/>
                      <a:pt x="48" y="6"/>
                      <a:pt x="48" y="4"/>
                    </a:cubicBezTo>
                    <a:cubicBezTo>
                      <a:pt x="48" y="2"/>
                      <a:pt x="46" y="0"/>
                      <a:pt x="44" y="0"/>
                    </a:cubicBezTo>
                    <a:cubicBezTo>
                      <a:pt x="4" y="0"/>
                      <a:pt x="4" y="0"/>
                      <a:pt x="4" y="0"/>
                    </a:cubicBezTo>
                    <a:cubicBezTo>
                      <a:pt x="2" y="0"/>
                      <a:pt x="0" y="2"/>
                      <a:pt x="0" y="4"/>
                    </a:cubicBezTo>
                    <a:cubicBezTo>
                      <a:pt x="0" y="6"/>
                      <a:pt x="2" y="8"/>
                      <a:pt x="4"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53"/>
              <p:cNvSpPr>
                <a:spLocks/>
              </p:cNvSpPr>
              <p:nvPr/>
            </p:nvSpPr>
            <p:spPr bwMode="auto">
              <a:xfrm>
                <a:off x="1998663" y="4848225"/>
                <a:ext cx="115888" cy="19050"/>
              </a:xfrm>
              <a:custGeom>
                <a:avLst/>
                <a:gdLst>
                  <a:gd name="T0" fmla="*/ 4 w 48"/>
                  <a:gd name="T1" fmla="*/ 8 h 8"/>
                  <a:gd name="T2" fmla="*/ 44 w 48"/>
                  <a:gd name="T3" fmla="*/ 8 h 8"/>
                  <a:gd name="T4" fmla="*/ 48 w 48"/>
                  <a:gd name="T5" fmla="*/ 4 h 8"/>
                  <a:gd name="T6" fmla="*/ 44 w 48"/>
                  <a:gd name="T7" fmla="*/ 0 h 8"/>
                  <a:gd name="T8" fmla="*/ 4 w 48"/>
                  <a:gd name="T9" fmla="*/ 0 h 8"/>
                  <a:gd name="T10" fmla="*/ 0 w 48"/>
                  <a:gd name="T11" fmla="*/ 4 h 8"/>
                  <a:gd name="T12" fmla="*/ 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 y="8"/>
                    </a:moveTo>
                    <a:cubicBezTo>
                      <a:pt x="44" y="8"/>
                      <a:pt x="44" y="8"/>
                      <a:pt x="44" y="8"/>
                    </a:cubicBezTo>
                    <a:cubicBezTo>
                      <a:pt x="46" y="8"/>
                      <a:pt x="48" y="6"/>
                      <a:pt x="48" y="4"/>
                    </a:cubicBezTo>
                    <a:cubicBezTo>
                      <a:pt x="48" y="2"/>
                      <a:pt x="46" y="0"/>
                      <a:pt x="44" y="0"/>
                    </a:cubicBezTo>
                    <a:cubicBezTo>
                      <a:pt x="4" y="0"/>
                      <a:pt x="4" y="0"/>
                      <a:pt x="4" y="0"/>
                    </a:cubicBezTo>
                    <a:cubicBezTo>
                      <a:pt x="2" y="0"/>
                      <a:pt x="0" y="2"/>
                      <a:pt x="0" y="4"/>
                    </a:cubicBezTo>
                    <a:cubicBezTo>
                      <a:pt x="0" y="6"/>
                      <a:pt x="2" y="8"/>
                      <a:pt x="4" y="8"/>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54"/>
              <p:cNvSpPr>
                <a:spLocks/>
              </p:cNvSpPr>
              <p:nvPr/>
            </p:nvSpPr>
            <p:spPr bwMode="auto">
              <a:xfrm>
                <a:off x="1901826" y="4597400"/>
                <a:ext cx="77788" cy="66675"/>
              </a:xfrm>
              <a:custGeom>
                <a:avLst/>
                <a:gdLst>
                  <a:gd name="T0" fmla="*/ 5 w 32"/>
                  <a:gd name="T1" fmla="*/ 27 h 28"/>
                  <a:gd name="T2" fmla="*/ 8 w 32"/>
                  <a:gd name="T3" fmla="*/ 28 h 28"/>
                  <a:gd name="T4" fmla="*/ 11 w 32"/>
                  <a:gd name="T5" fmla="*/ 27 h 28"/>
                  <a:gd name="T6" fmla="*/ 31 w 32"/>
                  <a:gd name="T7" fmla="*/ 7 h 28"/>
                  <a:gd name="T8" fmla="*/ 31 w 32"/>
                  <a:gd name="T9" fmla="*/ 1 h 28"/>
                  <a:gd name="T10" fmla="*/ 25 w 32"/>
                  <a:gd name="T11" fmla="*/ 1 h 28"/>
                  <a:gd name="T12" fmla="*/ 8 w 32"/>
                  <a:gd name="T13" fmla="*/ 18 h 28"/>
                  <a:gd name="T14" fmla="*/ 7 w 32"/>
                  <a:gd name="T15" fmla="*/ 17 h 28"/>
                  <a:gd name="T16" fmla="*/ 1 w 32"/>
                  <a:gd name="T17" fmla="*/ 17 h 28"/>
                  <a:gd name="T18" fmla="*/ 1 w 32"/>
                  <a:gd name="T19" fmla="*/ 23 h 28"/>
                  <a:gd name="T20" fmla="*/ 5 w 32"/>
                  <a:gd name="T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8">
                    <a:moveTo>
                      <a:pt x="5" y="27"/>
                    </a:moveTo>
                    <a:cubicBezTo>
                      <a:pt x="6" y="28"/>
                      <a:pt x="7" y="28"/>
                      <a:pt x="8" y="28"/>
                    </a:cubicBezTo>
                    <a:cubicBezTo>
                      <a:pt x="9" y="28"/>
                      <a:pt x="10" y="28"/>
                      <a:pt x="11" y="27"/>
                    </a:cubicBezTo>
                    <a:cubicBezTo>
                      <a:pt x="31" y="7"/>
                      <a:pt x="31" y="7"/>
                      <a:pt x="31" y="7"/>
                    </a:cubicBezTo>
                    <a:cubicBezTo>
                      <a:pt x="32" y="5"/>
                      <a:pt x="32" y="3"/>
                      <a:pt x="31" y="1"/>
                    </a:cubicBezTo>
                    <a:cubicBezTo>
                      <a:pt x="29" y="0"/>
                      <a:pt x="27" y="0"/>
                      <a:pt x="25" y="1"/>
                    </a:cubicBezTo>
                    <a:cubicBezTo>
                      <a:pt x="8" y="18"/>
                      <a:pt x="8" y="18"/>
                      <a:pt x="8" y="18"/>
                    </a:cubicBezTo>
                    <a:cubicBezTo>
                      <a:pt x="7" y="17"/>
                      <a:pt x="7" y="17"/>
                      <a:pt x="7" y="17"/>
                    </a:cubicBezTo>
                    <a:cubicBezTo>
                      <a:pt x="5" y="16"/>
                      <a:pt x="3" y="16"/>
                      <a:pt x="1" y="17"/>
                    </a:cubicBezTo>
                    <a:cubicBezTo>
                      <a:pt x="0" y="19"/>
                      <a:pt x="0" y="21"/>
                      <a:pt x="1" y="23"/>
                    </a:cubicBezTo>
                    <a:lnTo>
                      <a:pt x="5" y="27"/>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55"/>
              <p:cNvSpPr>
                <a:spLocks/>
              </p:cNvSpPr>
              <p:nvPr/>
            </p:nvSpPr>
            <p:spPr bwMode="auto">
              <a:xfrm>
                <a:off x="1901826" y="4694238"/>
                <a:ext cx="77788" cy="66675"/>
              </a:xfrm>
              <a:custGeom>
                <a:avLst/>
                <a:gdLst>
                  <a:gd name="T0" fmla="*/ 5 w 32"/>
                  <a:gd name="T1" fmla="*/ 27 h 28"/>
                  <a:gd name="T2" fmla="*/ 8 w 32"/>
                  <a:gd name="T3" fmla="*/ 28 h 28"/>
                  <a:gd name="T4" fmla="*/ 11 w 32"/>
                  <a:gd name="T5" fmla="*/ 27 h 28"/>
                  <a:gd name="T6" fmla="*/ 31 w 32"/>
                  <a:gd name="T7" fmla="*/ 7 h 28"/>
                  <a:gd name="T8" fmla="*/ 31 w 32"/>
                  <a:gd name="T9" fmla="*/ 1 h 28"/>
                  <a:gd name="T10" fmla="*/ 25 w 32"/>
                  <a:gd name="T11" fmla="*/ 1 h 28"/>
                  <a:gd name="T12" fmla="*/ 8 w 32"/>
                  <a:gd name="T13" fmla="*/ 18 h 28"/>
                  <a:gd name="T14" fmla="*/ 7 w 32"/>
                  <a:gd name="T15" fmla="*/ 17 h 28"/>
                  <a:gd name="T16" fmla="*/ 1 w 32"/>
                  <a:gd name="T17" fmla="*/ 17 h 28"/>
                  <a:gd name="T18" fmla="*/ 1 w 32"/>
                  <a:gd name="T19" fmla="*/ 23 h 28"/>
                  <a:gd name="T20" fmla="*/ 5 w 32"/>
                  <a:gd name="T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8">
                    <a:moveTo>
                      <a:pt x="5" y="27"/>
                    </a:moveTo>
                    <a:cubicBezTo>
                      <a:pt x="6" y="28"/>
                      <a:pt x="7" y="28"/>
                      <a:pt x="8" y="28"/>
                    </a:cubicBezTo>
                    <a:cubicBezTo>
                      <a:pt x="9" y="28"/>
                      <a:pt x="10" y="28"/>
                      <a:pt x="11" y="27"/>
                    </a:cubicBezTo>
                    <a:cubicBezTo>
                      <a:pt x="31" y="7"/>
                      <a:pt x="31" y="7"/>
                      <a:pt x="31" y="7"/>
                    </a:cubicBezTo>
                    <a:cubicBezTo>
                      <a:pt x="32" y="5"/>
                      <a:pt x="32" y="3"/>
                      <a:pt x="31" y="1"/>
                    </a:cubicBezTo>
                    <a:cubicBezTo>
                      <a:pt x="29" y="0"/>
                      <a:pt x="27" y="0"/>
                      <a:pt x="25" y="1"/>
                    </a:cubicBezTo>
                    <a:cubicBezTo>
                      <a:pt x="8" y="18"/>
                      <a:pt x="8" y="18"/>
                      <a:pt x="8" y="18"/>
                    </a:cubicBezTo>
                    <a:cubicBezTo>
                      <a:pt x="7" y="17"/>
                      <a:pt x="7" y="17"/>
                      <a:pt x="7" y="17"/>
                    </a:cubicBezTo>
                    <a:cubicBezTo>
                      <a:pt x="5" y="16"/>
                      <a:pt x="3" y="16"/>
                      <a:pt x="1" y="17"/>
                    </a:cubicBezTo>
                    <a:cubicBezTo>
                      <a:pt x="0" y="19"/>
                      <a:pt x="0" y="21"/>
                      <a:pt x="1" y="23"/>
                    </a:cubicBezTo>
                    <a:lnTo>
                      <a:pt x="5" y="27"/>
                    </a:ln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56"/>
              <p:cNvSpPr>
                <a:spLocks noEditPoints="1"/>
              </p:cNvSpPr>
              <p:nvPr/>
            </p:nvSpPr>
            <p:spPr bwMode="auto">
              <a:xfrm>
                <a:off x="2219326" y="4540250"/>
                <a:ext cx="134938" cy="441325"/>
              </a:xfrm>
              <a:custGeom>
                <a:avLst/>
                <a:gdLst>
                  <a:gd name="T0" fmla="*/ 36 w 56"/>
                  <a:gd name="T1" fmla="*/ 0 h 184"/>
                  <a:gd name="T2" fmla="*/ 17 w 56"/>
                  <a:gd name="T3" fmla="*/ 12 h 184"/>
                  <a:gd name="T4" fmla="*/ 0 w 56"/>
                  <a:gd name="T5" fmla="*/ 32 h 184"/>
                  <a:gd name="T6" fmla="*/ 0 w 56"/>
                  <a:gd name="T7" fmla="*/ 104 h 184"/>
                  <a:gd name="T8" fmla="*/ 4 w 56"/>
                  <a:gd name="T9" fmla="*/ 108 h 184"/>
                  <a:gd name="T10" fmla="*/ 8 w 56"/>
                  <a:gd name="T11" fmla="*/ 104 h 184"/>
                  <a:gd name="T12" fmla="*/ 8 w 56"/>
                  <a:gd name="T13" fmla="*/ 32 h 184"/>
                  <a:gd name="T14" fmla="*/ 16 w 56"/>
                  <a:gd name="T15" fmla="*/ 20 h 184"/>
                  <a:gd name="T16" fmla="*/ 16 w 56"/>
                  <a:gd name="T17" fmla="*/ 164 h 184"/>
                  <a:gd name="T18" fmla="*/ 36 w 56"/>
                  <a:gd name="T19" fmla="*/ 184 h 184"/>
                  <a:gd name="T20" fmla="*/ 56 w 56"/>
                  <a:gd name="T21" fmla="*/ 160 h 184"/>
                  <a:gd name="T22" fmla="*/ 56 w 56"/>
                  <a:gd name="T23" fmla="*/ 16 h 184"/>
                  <a:gd name="T24" fmla="*/ 36 w 56"/>
                  <a:gd name="T25" fmla="*/ 0 h 184"/>
                  <a:gd name="T26" fmla="*/ 24 w 56"/>
                  <a:gd name="T27" fmla="*/ 96 h 184"/>
                  <a:gd name="T28" fmla="*/ 48 w 56"/>
                  <a:gd name="T29" fmla="*/ 96 h 184"/>
                  <a:gd name="T30" fmla="*/ 48 w 56"/>
                  <a:gd name="T31" fmla="*/ 152 h 184"/>
                  <a:gd name="T32" fmla="*/ 24 w 56"/>
                  <a:gd name="T33" fmla="*/ 152 h 184"/>
                  <a:gd name="T34" fmla="*/ 24 w 56"/>
                  <a:gd name="T35" fmla="*/ 96 h 184"/>
                  <a:gd name="T36" fmla="*/ 36 w 56"/>
                  <a:gd name="T37" fmla="*/ 8 h 184"/>
                  <a:gd name="T38" fmla="*/ 48 w 56"/>
                  <a:gd name="T39" fmla="*/ 16 h 184"/>
                  <a:gd name="T40" fmla="*/ 48 w 56"/>
                  <a:gd name="T41" fmla="*/ 88 h 184"/>
                  <a:gd name="T42" fmla="*/ 24 w 56"/>
                  <a:gd name="T43" fmla="*/ 88 h 184"/>
                  <a:gd name="T44" fmla="*/ 24 w 56"/>
                  <a:gd name="T45" fmla="*/ 16 h 184"/>
                  <a:gd name="T46" fmla="*/ 36 w 56"/>
                  <a:gd name="T47" fmla="*/ 8 h 184"/>
                  <a:gd name="T48" fmla="*/ 36 w 56"/>
                  <a:gd name="T49" fmla="*/ 176 h 184"/>
                  <a:gd name="T50" fmla="*/ 24 w 56"/>
                  <a:gd name="T51" fmla="*/ 164 h 184"/>
                  <a:gd name="T52" fmla="*/ 24 w 56"/>
                  <a:gd name="T53" fmla="*/ 160 h 184"/>
                  <a:gd name="T54" fmla="*/ 48 w 56"/>
                  <a:gd name="T55" fmla="*/ 160 h 184"/>
                  <a:gd name="T56" fmla="*/ 36 w 56"/>
                  <a:gd name="T5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84">
                    <a:moveTo>
                      <a:pt x="36" y="0"/>
                    </a:moveTo>
                    <a:cubicBezTo>
                      <a:pt x="28" y="0"/>
                      <a:pt x="20" y="6"/>
                      <a:pt x="17" y="12"/>
                    </a:cubicBezTo>
                    <a:cubicBezTo>
                      <a:pt x="8" y="13"/>
                      <a:pt x="0" y="19"/>
                      <a:pt x="0" y="32"/>
                    </a:cubicBezTo>
                    <a:cubicBezTo>
                      <a:pt x="0" y="104"/>
                      <a:pt x="0" y="104"/>
                      <a:pt x="0" y="104"/>
                    </a:cubicBezTo>
                    <a:cubicBezTo>
                      <a:pt x="0" y="107"/>
                      <a:pt x="2" y="108"/>
                      <a:pt x="4" y="108"/>
                    </a:cubicBezTo>
                    <a:cubicBezTo>
                      <a:pt x="6" y="108"/>
                      <a:pt x="8" y="107"/>
                      <a:pt x="8" y="104"/>
                    </a:cubicBezTo>
                    <a:cubicBezTo>
                      <a:pt x="8" y="32"/>
                      <a:pt x="8" y="32"/>
                      <a:pt x="8" y="32"/>
                    </a:cubicBezTo>
                    <a:cubicBezTo>
                      <a:pt x="8" y="24"/>
                      <a:pt x="12" y="21"/>
                      <a:pt x="16" y="20"/>
                    </a:cubicBezTo>
                    <a:cubicBezTo>
                      <a:pt x="16" y="164"/>
                      <a:pt x="16" y="164"/>
                      <a:pt x="16" y="164"/>
                    </a:cubicBezTo>
                    <a:cubicBezTo>
                      <a:pt x="16" y="175"/>
                      <a:pt x="25" y="184"/>
                      <a:pt x="36" y="184"/>
                    </a:cubicBezTo>
                    <a:cubicBezTo>
                      <a:pt x="46" y="184"/>
                      <a:pt x="56" y="175"/>
                      <a:pt x="56" y="160"/>
                    </a:cubicBezTo>
                    <a:cubicBezTo>
                      <a:pt x="56" y="16"/>
                      <a:pt x="56" y="16"/>
                      <a:pt x="56" y="16"/>
                    </a:cubicBezTo>
                    <a:cubicBezTo>
                      <a:pt x="56" y="9"/>
                      <a:pt x="46" y="0"/>
                      <a:pt x="36" y="0"/>
                    </a:cubicBezTo>
                    <a:close/>
                    <a:moveTo>
                      <a:pt x="24" y="96"/>
                    </a:moveTo>
                    <a:cubicBezTo>
                      <a:pt x="48" y="96"/>
                      <a:pt x="48" y="96"/>
                      <a:pt x="48" y="96"/>
                    </a:cubicBezTo>
                    <a:cubicBezTo>
                      <a:pt x="48" y="152"/>
                      <a:pt x="48" y="152"/>
                      <a:pt x="48" y="152"/>
                    </a:cubicBezTo>
                    <a:cubicBezTo>
                      <a:pt x="24" y="152"/>
                      <a:pt x="24" y="152"/>
                      <a:pt x="24" y="152"/>
                    </a:cubicBezTo>
                    <a:lnTo>
                      <a:pt x="24" y="96"/>
                    </a:lnTo>
                    <a:close/>
                    <a:moveTo>
                      <a:pt x="36" y="8"/>
                    </a:moveTo>
                    <a:cubicBezTo>
                      <a:pt x="42" y="8"/>
                      <a:pt x="48" y="14"/>
                      <a:pt x="48" y="16"/>
                    </a:cubicBezTo>
                    <a:cubicBezTo>
                      <a:pt x="48" y="88"/>
                      <a:pt x="48" y="88"/>
                      <a:pt x="48" y="88"/>
                    </a:cubicBezTo>
                    <a:cubicBezTo>
                      <a:pt x="24" y="88"/>
                      <a:pt x="24" y="88"/>
                      <a:pt x="24" y="88"/>
                    </a:cubicBezTo>
                    <a:cubicBezTo>
                      <a:pt x="24" y="16"/>
                      <a:pt x="24" y="16"/>
                      <a:pt x="24" y="16"/>
                    </a:cubicBezTo>
                    <a:cubicBezTo>
                      <a:pt x="24" y="14"/>
                      <a:pt x="30" y="8"/>
                      <a:pt x="36" y="8"/>
                    </a:cubicBezTo>
                    <a:close/>
                    <a:moveTo>
                      <a:pt x="36" y="176"/>
                    </a:moveTo>
                    <a:cubicBezTo>
                      <a:pt x="30" y="176"/>
                      <a:pt x="24" y="170"/>
                      <a:pt x="24" y="164"/>
                    </a:cubicBezTo>
                    <a:cubicBezTo>
                      <a:pt x="24" y="160"/>
                      <a:pt x="24" y="160"/>
                      <a:pt x="24" y="160"/>
                    </a:cubicBezTo>
                    <a:cubicBezTo>
                      <a:pt x="48" y="160"/>
                      <a:pt x="48" y="160"/>
                      <a:pt x="48" y="160"/>
                    </a:cubicBezTo>
                    <a:cubicBezTo>
                      <a:pt x="48" y="170"/>
                      <a:pt x="42" y="176"/>
                      <a:pt x="36" y="176"/>
                    </a:cubicBezTo>
                    <a:close/>
                  </a:path>
                </a:pathLst>
              </a:custGeom>
              <a:grpFill/>
              <a:ln w="3175" cmpd="sng">
                <a:solidFill>
                  <a:srgbClr val="D43815"/>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78039811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haredWithUsers xmlns="969e11c2-0b41-4c9a-a6ba-c0e8e783503e">
      <UserInfo>
        <DisplayName>Roberts, Stacey</DisplayName>
        <AccountId>922</AccountId>
        <AccountType/>
      </UserInfo>
    </SharedWithUsers>
    <TaxCatchAll xmlns="1d373a9e-e717-4967-930a-d381e74ab03b" xsi:nil="true"/>
    <lcf76f155ced4ddcb4097134ff3c332f xmlns="11df15c6-a334-4a01-bbf2-01800f0811d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8C36979B6B72488ECFC5EB7942C416" ma:contentTypeVersion="18" ma:contentTypeDescription="Create a new document." ma:contentTypeScope="" ma:versionID="39a2c0f2c475cded5975416965b7c004">
  <xsd:schema xmlns:xsd="http://www.w3.org/2001/XMLSchema" xmlns:xs="http://www.w3.org/2001/XMLSchema" xmlns:p="http://schemas.microsoft.com/office/2006/metadata/properties" xmlns:ns2="11df15c6-a334-4a01-bbf2-01800f0811d8" xmlns:ns3="969e11c2-0b41-4c9a-a6ba-c0e8e783503e" xmlns:ns4="1d373a9e-e717-4967-930a-d381e74ab03b" targetNamespace="http://schemas.microsoft.com/office/2006/metadata/properties" ma:root="true" ma:fieldsID="623571c768b483344e9c8c8ae6655c94" ns2:_="" ns3:_="" ns4:_="">
    <xsd:import namespace="11df15c6-a334-4a01-bbf2-01800f0811d8"/>
    <xsd:import namespace="969e11c2-0b41-4c9a-a6ba-c0e8e783503e"/>
    <xsd:import namespace="1d373a9e-e717-4967-930a-d381e74ab0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df15c6-a334-4a01-bbf2-01800f0811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e8d040-3cf8-41ce-a03b-17301c6837ba"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9e11c2-0b41-4c9a-a6ba-c0e8e783503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373a9e-e717-4967-930a-d381e74ab03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d5099fe-e869-43dc-afc8-f32bbd4e7f8d}" ma:internalName="TaxCatchAll" ma:showField="CatchAllData" ma:web="1d373a9e-e717-4967-930a-d381e74ab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B6FC5E-056F-4949-AB96-F43B2A18FA13}">
  <ds:schemaRefs>
    <ds:schemaRef ds:uri="http://schemas.microsoft.com/sharepoint/v3/contenttype/forms"/>
  </ds:schemaRefs>
</ds:datastoreItem>
</file>

<file path=customXml/itemProps2.xml><?xml version="1.0" encoding="utf-8"?>
<ds:datastoreItem xmlns:ds="http://schemas.openxmlformats.org/officeDocument/2006/customXml" ds:itemID="{0CCEA434-6900-4DE2-B445-A2A1450C80CE}">
  <ds:schemaRefs>
    <ds:schemaRef ds:uri="http://purl.org/dc/elements/1.1/"/>
    <ds:schemaRef ds:uri="http://schemas.microsoft.com/office/2006/metadata/properties"/>
    <ds:schemaRef ds:uri="http://schemas.microsoft.com/sharepoint/v3"/>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a86dbd61-e593-4460-add3-7b559d0a54b1"/>
    <ds:schemaRef ds:uri="18687fde-a86a-4df2-95e8-6ec8bc21fcdb"/>
    <ds:schemaRef ds:uri="http://www.w3.org/XML/1998/namespace"/>
    <ds:schemaRef ds:uri="http://purl.org/dc/dcmitype/"/>
    <ds:schemaRef ds:uri="969e11c2-0b41-4c9a-a6ba-c0e8e783503e"/>
    <ds:schemaRef ds:uri="1d373a9e-e717-4967-930a-d381e74ab03b"/>
    <ds:schemaRef ds:uri="11df15c6-a334-4a01-bbf2-01800f0811d8"/>
  </ds:schemaRefs>
</ds:datastoreItem>
</file>

<file path=customXml/itemProps3.xml><?xml version="1.0" encoding="utf-8"?>
<ds:datastoreItem xmlns:ds="http://schemas.openxmlformats.org/officeDocument/2006/customXml" ds:itemID="{C2464393-6862-4292-BFCE-FA2FE6093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df15c6-a334-4a01-bbf2-01800f0811d8"/>
    <ds:schemaRef ds:uri="969e11c2-0b41-4c9a-a6ba-c0e8e783503e"/>
    <ds:schemaRef ds:uri="1d373a9e-e717-4967-930a-d381e74ab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97757</TotalTime>
  <Words>3045</Words>
  <Application>Microsoft Office PowerPoint</Application>
  <PresentationFormat>On-screen Show (16:9)</PresentationFormat>
  <Paragraphs>504</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Core Investment options</vt:lpstr>
      <vt:lpstr>Fidelity BrokerageLink®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Target date funds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Fidelity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 Confidently for Your Future_LiveWebOnsite_781664.15.0</dc:title>
  <dc:creator>Dartanyan Danier</dc:creator>
  <cp:lastModifiedBy>Michelle Martin</cp:lastModifiedBy>
  <cp:revision>3199</cp:revision>
  <cp:lastPrinted>2022-11-01T20:42:58Z</cp:lastPrinted>
  <dcterms:created xsi:type="dcterms:W3CDTF">2014-05-07T13:42:57Z</dcterms:created>
  <dcterms:modified xsi:type="dcterms:W3CDTF">2024-04-10T12:38:51Z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0x010100CD8C36979B6B72488ECFC5EB7942C416</vt:lpwstr>
  </property>
  <property fmtid="{D5CDD505-2E9C-101B-9397-08002B2CF9AE}" pid="3" name="AuthorIds_UIVersion_1024">
    <vt:lpwstr>366</vt:lpwstr>
  </property>
  <property fmtid="{D5CDD505-2E9C-101B-9397-08002B2CF9AE}" pid="4" name="MediaServiceImageTags">
    <vt:lpwstr/>
  </property>
</Properties>
</file>